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12"/>
  </p:notesMasterIdLst>
  <p:handoutMasterIdLst>
    <p:handoutMasterId r:id="rId13"/>
  </p:handoutMasterIdLst>
  <p:sldIdLst>
    <p:sldId id="256" r:id="rId5"/>
    <p:sldId id="257" r:id="rId6"/>
    <p:sldId id="258" r:id="rId7"/>
    <p:sldId id="259" r:id="rId8"/>
    <p:sldId id="260"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9/3/2023</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9/3/2023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9/3/2023</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9/3/2023</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9/3/2023</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9/3/2023</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9/3/2023</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9/3/2023</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9/3/2023</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9/3/2023</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9/3/2023</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9/3/2023</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9/3/2023</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9/3/2023</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a:xfrm>
            <a:off x="1710996" y="1989000"/>
            <a:ext cx="8770007" cy="2541431"/>
          </a:xfrm>
        </p:spPr>
        <p:txBody>
          <a:bodyPr/>
          <a:lstStyle/>
          <a:p>
            <a:r>
              <a:rPr lang="en-US" dirty="0"/>
              <a:t>Operating system</a:t>
            </a:r>
          </a:p>
        </p:txBody>
      </p:sp>
      <p:pic>
        <p:nvPicPr>
          <p:cNvPr id="5" name="Graphic 4" descr="Brain in head icon&#10;">
            <a:extLst>
              <a:ext uri="{FF2B5EF4-FFF2-40B4-BE49-F238E27FC236}">
                <a16:creationId xmlns:a16="http://schemas.microsoft.com/office/drawing/2014/main" id="{D011E263-3212-4780-A140-E652B108BDC5}"/>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346010" y="2996165"/>
            <a:ext cx="1440000" cy="1440000"/>
          </a:xfrm>
          <a:prstGeom prst="rect">
            <a:avLst/>
          </a:prstGeom>
        </p:spPr>
      </p:pic>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4913634"/>
            <a:ext cx="8637072" cy="977621"/>
          </a:xfrm>
        </p:spPr>
        <p:txBody>
          <a:bodyPr/>
          <a:lstStyle/>
          <a:p>
            <a:pPr algn="r"/>
            <a:r>
              <a:rPr lang="en-US" dirty="0">
                <a:solidFill>
                  <a:srgbClr val="000000"/>
                </a:solidFill>
                <a:ea typeface="Tahoma" panose="020B0604030504040204" pitchFamily="34" charset="0"/>
                <a:cs typeface="Tahoma" panose="020B0604030504040204" pitchFamily="34" charset="0"/>
              </a:rPr>
              <a:t>- By </a:t>
            </a:r>
            <a:r>
              <a:rPr lang="en-US" dirty="0" err="1">
                <a:solidFill>
                  <a:srgbClr val="000000"/>
                </a:solidFill>
                <a:ea typeface="Tahoma" panose="020B0604030504040204" pitchFamily="34" charset="0"/>
                <a:cs typeface="Tahoma" panose="020B0604030504040204" pitchFamily="34" charset="0"/>
              </a:rPr>
              <a:t>nishchal</a:t>
            </a:r>
            <a:r>
              <a:rPr lang="en-US" dirty="0">
                <a:solidFill>
                  <a:srgbClr val="000000"/>
                </a:solidFill>
                <a:ea typeface="Tahoma" panose="020B0604030504040204" pitchFamily="34" charset="0"/>
                <a:cs typeface="Tahoma" panose="020B0604030504040204" pitchFamily="34" charset="0"/>
              </a:rPr>
              <a:t> acharya</a:t>
            </a:r>
          </a:p>
          <a:p>
            <a:pPr algn="r"/>
            <a:endParaRPr lang="en-US" dirty="0"/>
          </a:p>
        </p:txBody>
      </p:sp>
      <p:pic>
        <p:nvPicPr>
          <p:cNvPr id="6" name="Picture 5">
            <a:extLst>
              <a:ext uri="{FF2B5EF4-FFF2-40B4-BE49-F238E27FC236}">
                <a16:creationId xmlns:a16="http://schemas.microsoft.com/office/drawing/2014/main" id="{6181B4B8-0434-4C24-967F-962F38517B16}"/>
              </a:ext>
            </a:extLst>
          </p:cNvPr>
          <p:cNvPicPr>
            <a:picLocks noChangeAspect="1"/>
          </p:cNvPicPr>
          <p:nvPr/>
        </p:nvPicPr>
        <p:blipFill>
          <a:blip r:embed="rId5"/>
          <a:stretch>
            <a:fillRect/>
          </a:stretch>
        </p:blipFill>
        <p:spPr>
          <a:xfrm>
            <a:off x="1709530" y="553916"/>
            <a:ext cx="7655122" cy="2545815"/>
          </a:xfrm>
          <a:prstGeom prst="rect">
            <a:avLst/>
          </a:prstGeom>
        </p:spPr>
      </p:pic>
    </p:spTree>
    <p:extLst>
      <p:ext uri="{BB962C8B-B14F-4D97-AF65-F5344CB8AC3E}">
        <p14:creationId xmlns:p14="http://schemas.microsoft.com/office/powerpoint/2010/main" val="41042943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Introduction to operating system</a:t>
            </a:r>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pPr algn="just">
              <a:buFont typeface="Wingdings" panose="05000000000000000000" pitchFamily="2" charset="2"/>
              <a:buChar char="q"/>
            </a:pPr>
            <a:r>
              <a:rPr lang="en-US" dirty="0"/>
              <a:t>An operating system is a piece of software that manages files, manages memory, manages processes, handles input and output, and controls peripheral devices like disk drives and printers, among other things.</a:t>
            </a:r>
          </a:p>
          <a:p>
            <a:pPr algn="just">
              <a:buFont typeface="Wingdings" panose="05000000000000000000" pitchFamily="2" charset="2"/>
              <a:buChar char="q"/>
            </a:pPr>
            <a:r>
              <a:rPr lang="en-US" dirty="0"/>
              <a:t>Also it is an </a:t>
            </a:r>
            <a:r>
              <a:rPr lang="en-US" b="1" dirty="0"/>
              <a:t>system software that manages computer hardware and software resources, and provides common</a:t>
            </a:r>
            <a:r>
              <a:rPr lang="en-US" dirty="0"/>
              <a:t> services for computer programs. </a:t>
            </a:r>
          </a:p>
          <a:p>
            <a:pPr algn="just">
              <a:buFont typeface="Wingdings" panose="05000000000000000000" pitchFamily="2" charset="2"/>
              <a:buChar char="q"/>
            </a:pPr>
            <a:r>
              <a:rPr lang="en-US" dirty="0"/>
              <a:t>Some example of operating system are Android OS, macOS, Linux, Ubuntu, windows.</a:t>
            </a:r>
          </a:p>
        </p:txBody>
      </p:sp>
    </p:spTree>
    <p:extLst>
      <p:ext uri="{BB962C8B-B14F-4D97-AF65-F5344CB8AC3E}">
        <p14:creationId xmlns:p14="http://schemas.microsoft.com/office/powerpoint/2010/main" val="209429828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Why operating system used</a:t>
            </a:r>
          </a:p>
        </p:txBody>
      </p:sp>
      <p:pic>
        <p:nvPicPr>
          <p:cNvPr id="5" name="Graphic 4" descr="Man and Woman icon">
            <a:extLst>
              <a:ext uri="{FF2B5EF4-FFF2-40B4-BE49-F238E27FC236}">
                <a16:creationId xmlns:a16="http://schemas.microsoft.com/office/drawing/2014/main" id="{2DED0F48-76A7-437D-9746-E2DF97A1CB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53742" y="216211"/>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pPr fontAlgn="base"/>
            <a:r>
              <a:rPr lang="en-US" dirty="0"/>
              <a:t>Operating System is used as a communication channel between the Computer hardware and the user. It works as an intermediate between System Hardware and End-User. Operating System handles the following responsibilities:</a:t>
            </a:r>
          </a:p>
          <a:p>
            <a:pPr fontAlgn="base"/>
            <a:r>
              <a:rPr lang="en-US" dirty="0"/>
              <a:t>It controls all the computer resources.</a:t>
            </a:r>
          </a:p>
          <a:p>
            <a:pPr fontAlgn="base"/>
            <a:r>
              <a:rPr lang="en-US" dirty="0"/>
              <a:t>It provides valuable services to user programs.</a:t>
            </a:r>
          </a:p>
          <a:p>
            <a:pPr fontAlgn="base"/>
            <a:r>
              <a:rPr lang="en-US" dirty="0"/>
              <a:t>It coordinates the execution of user programs.</a:t>
            </a:r>
          </a:p>
          <a:p>
            <a:pPr fontAlgn="base"/>
            <a:r>
              <a:rPr lang="en-US" dirty="0"/>
              <a:t>It provides an interface (virtual machine) to the user.</a:t>
            </a:r>
          </a:p>
          <a:p>
            <a:pPr fontAlgn="base"/>
            <a:endParaRPr lang="en-US" dirty="0"/>
          </a:p>
        </p:txBody>
      </p:sp>
      <p:pic>
        <p:nvPicPr>
          <p:cNvPr id="6" name="Picture 5">
            <a:extLst>
              <a:ext uri="{FF2B5EF4-FFF2-40B4-BE49-F238E27FC236}">
                <a16:creationId xmlns:a16="http://schemas.microsoft.com/office/drawing/2014/main" id="{380B573D-4345-4DC3-B266-FD949B2BDF4B}"/>
              </a:ext>
            </a:extLst>
          </p:cNvPr>
          <p:cNvPicPr>
            <a:picLocks noChangeAspect="1"/>
          </p:cNvPicPr>
          <p:nvPr/>
        </p:nvPicPr>
        <p:blipFill>
          <a:blip r:embed="rId4"/>
          <a:stretch>
            <a:fillRect/>
          </a:stretch>
        </p:blipFill>
        <p:spPr>
          <a:xfrm>
            <a:off x="8271842" y="2980289"/>
            <a:ext cx="2143125" cy="2143125"/>
          </a:xfrm>
          <a:prstGeom prst="rect">
            <a:avLst/>
          </a:prstGeom>
        </p:spPr>
      </p:pic>
    </p:spTree>
    <p:extLst>
      <p:ext uri="{BB962C8B-B14F-4D97-AF65-F5344CB8AC3E}">
        <p14:creationId xmlns:p14="http://schemas.microsoft.com/office/powerpoint/2010/main" val="244943165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Function of operating system</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normAutofit fontScale="70000" lnSpcReduction="20000"/>
          </a:bodyPr>
          <a:lstStyle/>
          <a:p>
            <a:pPr marL="0" indent="0" algn="just">
              <a:buNone/>
            </a:pPr>
            <a:r>
              <a:rPr lang="en-US" b="1" u="sng" dirty="0">
                <a:solidFill>
                  <a:srgbClr val="00B0F0"/>
                </a:solidFill>
              </a:rPr>
              <a:t>Memory Management</a:t>
            </a:r>
          </a:p>
          <a:p>
            <a:pPr marL="0" indent="0" algn="just">
              <a:buNone/>
            </a:pPr>
            <a:r>
              <a:rPr lang="en-US" dirty="0"/>
              <a:t>The operating system manages the Primary Memory or Main Memory. Main memory is made up of a large array of bytes or words where each byte or word is assigned a certain address. Main memory is fast storage and it can be accessed directly by the CPU. For a program to be executed, it should be first loaded in the main memory.</a:t>
            </a:r>
          </a:p>
          <a:p>
            <a:pPr fontAlgn="base">
              <a:buFont typeface="Wingdings" panose="05000000000000000000" pitchFamily="2" charset="2"/>
              <a:buChar char="v"/>
            </a:pPr>
            <a:r>
              <a:rPr lang="en-US" dirty="0"/>
              <a:t>An Operating System performs the following activities for Memory Management:</a:t>
            </a:r>
          </a:p>
          <a:p>
            <a:pPr fontAlgn="base"/>
            <a:r>
              <a:rPr lang="en-US" dirty="0"/>
              <a:t>It keeps track of primary memory, i.e., which bytes of memory are used by which user program. The memory addresses that have already been allocated and the memory addresses of the memory that has not yet been used. </a:t>
            </a:r>
          </a:p>
          <a:p>
            <a:pPr fontAlgn="base"/>
            <a:r>
              <a:rPr lang="en-US" dirty="0"/>
              <a:t>In multiprogramming, the OS decides the order in which processes are granted memory access, and for how long. </a:t>
            </a:r>
          </a:p>
          <a:p>
            <a:pPr fontAlgn="base"/>
            <a:r>
              <a:rPr lang="en-US" dirty="0"/>
              <a:t>It Allocates the memory to a process when the process requests it and deallocates the memory when the process has terminated or is performing an I/O operation. </a:t>
            </a:r>
          </a:p>
          <a:p>
            <a:pPr lvl="0"/>
            <a:endParaRPr lang="en-US" dirty="0"/>
          </a:p>
        </p:txBody>
      </p:sp>
    </p:spTree>
    <p:extLst>
      <p:ext uri="{BB962C8B-B14F-4D97-AF65-F5344CB8AC3E}">
        <p14:creationId xmlns:p14="http://schemas.microsoft.com/office/powerpoint/2010/main" val="271293652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a:lstStyle/>
          <a:p>
            <a:r>
              <a:rPr lang="en-US" dirty="0"/>
              <a:t>Specification of my computer</a:t>
            </a:r>
          </a:p>
        </p:txBody>
      </p:sp>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16904" y="243287"/>
            <a:ext cx="1122450" cy="1122450"/>
          </a:xfrm>
          <a:prstGeom prst="rect">
            <a:avLst/>
          </a:prstGeom>
        </p:spPr>
      </p:pic>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Desktop name: DESKTOP-L1OVAG8</a:t>
            </a:r>
          </a:p>
          <a:p>
            <a:pPr marL="285750" indent="-285750">
              <a:buFont typeface="Arial" panose="020B0604020202020204" pitchFamily="34" charset="0"/>
              <a:buChar char="•"/>
            </a:pPr>
            <a:r>
              <a:rPr lang="en-US" dirty="0"/>
              <a:t>Processor: Intel(R) Core(TM) i5-4690T CPU @ 2.50GHz   2.50 GHz</a:t>
            </a:r>
          </a:p>
          <a:p>
            <a:pPr marL="285750" indent="-285750">
              <a:buFont typeface="Arial" panose="020B0604020202020204" pitchFamily="34" charset="0"/>
              <a:buChar char="•"/>
            </a:pPr>
            <a:r>
              <a:rPr lang="en-US" dirty="0"/>
              <a:t>Installed RAM: 14.0 GB</a:t>
            </a:r>
          </a:p>
          <a:p>
            <a:pPr marL="285750" indent="-285750">
              <a:buFont typeface="Arial" panose="020B0604020202020204" pitchFamily="34" charset="0"/>
              <a:buChar char="•"/>
            </a:pPr>
            <a:r>
              <a:rPr lang="en-US" dirty="0"/>
              <a:t>Device ID: 11146AD1-31B8-4852-81EC-9F8845527429</a:t>
            </a:r>
          </a:p>
          <a:p>
            <a:pPr marL="285750" indent="-285750">
              <a:buFont typeface="Arial" panose="020B0604020202020204" pitchFamily="34" charset="0"/>
              <a:buChar char="•"/>
            </a:pPr>
            <a:r>
              <a:rPr lang="en-US" dirty="0"/>
              <a:t>Product ID: 00331-10000-00001-AA709</a:t>
            </a:r>
          </a:p>
          <a:p>
            <a:pPr marL="285750" indent="-285750">
              <a:buFont typeface="Arial" panose="020B0604020202020204" pitchFamily="34" charset="0"/>
              <a:buChar char="•"/>
            </a:pPr>
            <a:r>
              <a:rPr lang="en-US" dirty="0"/>
              <a:t>System type: 64-bit operating system, x64-based processor</a:t>
            </a:r>
          </a:p>
          <a:p>
            <a:pPr marL="285750" indent="-285750">
              <a:buFont typeface="Arial" panose="020B0604020202020204" pitchFamily="34" charset="0"/>
              <a:buChar char="•"/>
            </a:pPr>
            <a:endParaRPr lang="en-US" dirty="0"/>
          </a:p>
          <a:p>
            <a:endParaRPr lang="en-US" dirty="0"/>
          </a:p>
          <a:p>
            <a:endParaRPr lang="en-US" dirty="0"/>
          </a:p>
        </p:txBody>
      </p:sp>
      <p:pic>
        <p:nvPicPr>
          <p:cNvPr id="11" name="Content Placeholder 10">
            <a:extLst>
              <a:ext uri="{FF2B5EF4-FFF2-40B4-BE49-F238E27FC236}">
                <a16:creationId xmlns:a16="http://schemas.microsoft.com/office/drawing/2014/main" id="{411EC077-041A-4D95-85EB-050BCDCD9071}"/>
              </a:ext>
            </a:extLst>
          </p:cNvPr>
          <p:cNvPicPr>
            <a:picLocks noGrp="1" noChangeAspect="1"/>
          </p:cNvPicPr>
          <p:nvPr>
            <p:ph idx="1"/>
          </p:nvPr>
        </p:nvPicPr>
        <p:blipFill>
          <a:blip r:embed="rId4"/>
          <a:stretch>
            <a:fillRect/>
          </a:stretch>
        </p:blipFill>
        <p:spPr>
          <a:xfrm>
            <a:off x="6001310" y="1760710"/>
            <a:ext cx="3915594" cy="3336579"/>
          </a:xfrm>
        </p:spPr>
      </p:pic>
      <p:sp>
        <p:nvSpPr>
          <p:cNvPr id="5" name="Content Placeholder 4">
            <a:extLst>
              <a:ext uri="{FF2B5EF4-FFF2-40B4-BE49-F238E27FC236}">
                <a16:creationId xmlns:a16="http://schemas.microsoft.com/office/drawing/2014/main" id="{C024C14A-E496-4FF0-8939-7E31F6B95C48}"/>
              </a:ext>
            </a:extLst>
          </p:cNvPr>
          <p:cNvSpPr txBox="1">
            <a:spLocks/>
          </p:cNvSpPr>
          <p:nvPr/>
        </p:nvSpPr>
        <p:spPr>
          <a:xfrm>
            <a:off x="4890909" y="5338326"/>
            <a:ext cx="5901227" cy="7784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spcBef>
                <a:spcPts val="600"/>
              </a:spcBef>
            </a:pPr>
            <a:endParaRPr lang="en-US" sz="1400" dirty="0">
              <a:ea typeface="Tahoma" panose="020B0604030504040204" pitchFamily="34" charset="0"/>
              <a:cs typeface="Tahoma" panose="020B0604030504040204" pitchFamily="34" charset="0"/>
            </a:endParaRPr>
          </a:p>
          <a:p>
            <a:pPr algn="ctr">
              <a:spcBef>
                <a:spcPts val="600"/>
              </a:spcBef>
            </a:pPr>
            <a:r>
              <a:rPr lang="en-US" sz="1400" dirty="0">
                <a:ea typeface="Tahoma" panose="020B0604030504040204" pitchFamily="34" charset="0"/>
                <a:cs typeface="Tahoma" panose="020B0604030504040204" pitchFamily="34" charset="0"/>
              </a:rPr>
              <a:t>OPERATING SYSTEM Windows 10</a:t>
            </a:r>
          </a:p>
        </p:txBody>
      </p:sp>
    </p:spTree>
    <p:extLst>
      <p:ext uri="{BB962C8B-B14F-4D97-AF65-F5344CB8AC3E}">
        <p14:creationId xmlns:p14="http://schemas.microsoft.com/office/powerpoint/2010/main" val="416409836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22A-0050-42E6-8C3E-86E3C365C411}"/>
              </a:ext>
            </a:extLst>
          </p:cNvPr>
          <p:cNvSpPr>
            <a:spLocks noGrp="1"/>
          </p:cNvSpPr>
          <p:nvPr>
            <p:ph type="title"/>
          </p:nvPr>
        </p:nvSpPr>
        <p:spPr>
          <a:xfrm>
            <a:off x="1290909" y="798974"/>
            <a:ext cx="9610182" cy="601226"/>
          </a:xfrm>
        </p:spPr>
        <p:txBody>
          <a:bodyPr/>
          <a:lstStyle/>
          <a:p>
            <a:r>
              <a:rPr lang="en-US" dirty="0"/>
              <a:t>Top 3 </a:t>
            </a:r>
            <a:r>
              <a:rPr lang="en-US" dirty="0" err="1"/>
              <a:t>OPERAtiong</a:t>
            </a:r>
            <a:r>
              <a:rPr lang="en-US" dirty="0"/>
              <a:t> system</a:t>
            </a:r>
          </a:p>
        </p:txBody>
      </p:sp>
      <p:pic>
        <p:nvPicPr>
          <p:cNvPr id="10" name="Graphic 9" descr="Star icon">
            <a:extLst>
              <a:ext uri="{FF2B5EF4-FFF2-40B4-BE49-F238E27FC236}">
                <a16:creationId xmlns:a16="http://schemas.microsoft.com/office/drawing/2014/main" id="{F76D2371-447B-414B-9273-61F2CA39AC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97703" y="280289"/>
            <a:ext cx="1044000" cy="1044000"/>
          </a:xfrm>
          <a:prstGeom prst="rect">
            <a:avLst/>
          </a:prstGeom>
        </p:spPr>
      </p:pic>
      <p:sp>
        <p:nvSpPr>
          <p:cNvPr id="9" name="Text Placeholder 8">
            <a:extLst>
              <a:ext uri="{FF2B5EF4-FFF2-40B4-BE49-F238E27FC236}">
                <a16:creationId xmlns:a16="http://schemas.microsoft.com/office/drawing/2014/main" id="{1BD5DDD4-B30F-43B5-9BA0-190CC29E9665}"/>
              </a:ext>
            </a:extLst>
          </p:cNvPr>
          <p:cNvSpPr>
            <a:spLocks noGrp="1"/>
          </p:cNvSpPr>
          <p:nvPr>
            <p:ph type="body" sz="quarter" idx="16"/>
          </p:nvPr>
        </p:nvSpPr>
        <p:spPr/>
        <p:txBody>
          <a:bodyPr/>
          <a:lstStyle/>
          <a:p>
            <a:pPr marL="914400" lvl="2" indent="0">
              <a:buNone/>
            </a:pPr>
            <a:r>
              <a:rPr lang="en-US" sz="1800" b="1" dirty="0"/>
              <a:t>Windows: </a:t>
            </a:r>
            <a:r>
              <a:rPr lang="en-US" dirty="0"/>
              <a:t>Microsoft Windows is </a:t>
            </a:r>
            <a:r>
              <a:rPr lang="en-US" b="1" dirty="0"/>
              <a:t>a group of several proprietary graphical operating system families developed and marketed by Microsoft</a:t>
            </a:r>
            <a:r>
              <a:rPr lang="en-US" dirty="0"/>
              <a:t>.</a:t>
            </a:r>
          </a:p>
          <a:p>
            <a:pPr marL="914400" lvl="2" indent="0">
              <a:buNone/>
            </a:pPr>
            <a:r>
              <a:rPr lang="en-US" sz="1800" b="1" dirty="0"/>
              <a:t>Linux: </a:t>
            </a:r>
            <a:r>
              <a:rPr lang="en-US" dirty="0"/>
              <a:t>Linux is a family of open-source Unix-like operating systems based on the Linux kernel.</a:t>
            </a:r>
          </a:p>
          <a:p>
            <a:pPr marL="914400" lvl="2" indent="0">
              <a:buNone/>
            </a:pPr>
            <a:r>
              <a:rPr lang="en-US" sz="1800" b="1" dirty="0"/>
              <a:t>macOS: </a:t>
            </a:r>
            <a:r>
              <a:rPr lang="en-US" dirty="0"/>
              <a:t>macOS previously OS X and originally Mac OS X) is a Unix operating system developed and marketed by Apple Inc. since 2001.</a:t>
            </a:r>
          </a:p>
          <a:p>
            <a:endParaRPr lang="en-US" dirty="0"/>
          </a:p>
        </p:txBody>
      </p:sp>
      <p:pic>
        <p:nvPicPr>
          <p:cNvPr id="12" name="Content Placeholder 11">
            <a:extLst>
              <a:ext uri="{FF2B5EF4-FFF2-40B4-BE49-F238E27FC236}">
                <a16:creationId xmlns:a16="http://schemas.microsoft.com/office/drawing/2014/main" id="{687E2450-8A1E-4D26-849A-27E0C773356D}"/>
              </a:ext>
            </a:extLst>
          </p:cNvPr>
          <p:cNvPicPr>
            <a:picLocks noGrp="1" noChangeAspect="1"/>
          </p:cNvPicPr>
          <p:nvPr>
            <p:ph idx="1"/>
          </p:nvPr>
        </p:nvPicPr>
        <p:blipFill>
          <a:blip r:embed="rId4"/>
          <a:stretch>
            <a:fillRect/>
          </a:stretch>
        </p:blipFill>
        <p:spPr>
          <a:xfrm>
            <a:off x="1983536" y="3333750"/>
            <a:ext cx="1653430" cy="1906587"/>
          </a:xfrm>
        </p:spPr>
      </p:pic>
      <p:sp>
        <p:nvSpPr>
          <p:cNvPr id="8" name="Text Placeholder 7">
            <a:extLst>
              <a:ext uri="{FF2B5EF4-FFF2-40B4-BE49-F238E27FC236}">
                <a16:creationId xmlns:a16="http://schemas.microsoft.com/office/drawing/2014/main" id="{477A6E10-A1AB-44F7-B196-12B4EE7B21E6}"/>
              </a:ext>
            </a:extLst>
          </p:cNvPr>
          <p:cNvSpPr>
            <a:spLocks noGrp="1"/>
          </p:cNvSpPr>
          <p:nvPr>
            <p:ph type="body" sz="half" idx="15"/>
          </p:nvPr>
        </p:nvSpPr>
        <p:spPr>
          <a:xfrm>
            <a:off x="1306587" y="5144978"/>
            <a:ext cx="3036438" cy="807405"/>
          </a:xfrm>
        </p:spPr>
        <p:txBody>
          <a:bodyPr>
            <a:normAutofit/>
          </a:bodyPr>
          <a:lstStyle/>
          <a:p>
            <a:pPr algn="ctr"/>
            <a:r>
              <a:rPr lang="en-US" sz="3600" dirty="0"/>
              <a:t>Windows 10</a:t>
            </a:r>
          </a:p>
        </p:txBody>
      </p:sp>
      <p:pic>
        <p:nvPicPr>
          <p:cNvPr id="14" name="Content Placeholder 13">
            <a:extLst>
              <a:ext uri="{FF2B5EF4-FFF2-40B4-BE49-F238E27FC236}">
                <a16:creationId xmlns:a16="http://schemas.microsoft.com/office/drawing/2014/main" id="{8E520986-BC14-4C72-BA30-8EC5CE656F9B}"/>
              </a:ext>
            </a:extLst>
          </p:cNvPr>
          <p:cNvPicPr>
            <a:picLocks noGrp="1" noChangeAspect="1"/>
          </p:cNvPicPr>
          <p:nvPr>
            <p:ph idx="12"/>
          </p:nvPr>
        </p:nvPicPr>
        <p:blipFill>
          <a:blip r:embed="rId5"/>
          <a:stretch>
            <a:fillRect/>
          </a:stretch>
        </p:blipFill>
        <p:spPr>
          <a:xfrm>
            <a:off x="5147990" y="3247712"/>
            <a:ext cx="1932236" cy="1906587"/>
          </a:xfrm>
        </p:spPr>
      </p:pic>
      <p:sp>
        <p:nvSpPr>
          <p:cNvPr id="7" name="Text Placeholder 6">
            <a:extLst>
              <a:ext uri="{FF2B5EF4-FFF2-40B4-BE49-F238E27FC236}">
                <a16:creationId xmlns:a16="http://schemas.microsoft.com/office/drawing/2014/main" id="{B15ED6EF-4F9A-41A9-B336-BFC6782228DF}"/>
              </a:ext>
            </a:extLst>
          </p:cNvPr>
          <p:cNvSpPr>
            <a:spLocks noGrp="1"/>
          </p:cNvSpPr>
          <p:nvPr>
            <p:ph type="body" sz="half" idx="14"/>
          </p:nvPr>
        </p:nvSpPr>
        <p:spPr/>
        <p:txBody>
          <a:bodyPr>
            <a:normAutofit/>
          </a:bodyPr>
          <a:lstStyle/>
          <a:p>
            <a:pPr algn="ctr"/>
            <a:r>
              <a:rPr lang="en-US" sz="3600" dirty="0"/>
              <a:t>Linux</a:t>
            </a:r>
          </a:p>
        </p:txBody>
      </p:sp>
      <p:pic>
        <p:nvPicPr>
          <p:cNvPr id="16" name="Content Placeholder 15">
            <a:extLst>
              <a:ext uri="{FF2B5EF4-FFF2-40B4-BE49-F238E27FC236}">
                <a16:creationId xmlns:a16="http://schemas.microsoft.com/office/drawing/2014/main" id="{A0609731-E84C-4760-AD5E-8E288693AE20}"/>
              </a:ext>
            </a:extLst>
          </p:cNvPr>
          <p:cNvPicPr>
            <a:picLocks noGrp="1" noChangeAspect="1"/>
          </p:cNvPicPr>
          <p:nvPr>
            <p:ph idx="13"/>
          </p:nvPr>
        </p:nvPicPr>
        <p:blipFill>
          <a:blip r:embed="rId6"/>
          <a:stretch>
            <a:fillRect/>
          </a:stretch>
        </p:blipFill>
        <p:spPr>
          <a:xfrm>
            <a:off x="8438563" y="3333749"/>
            <a:ext cx="1906587" cy="1906587"/>
          </a:xfrm>
        </p:spPr>
      </p:pic>
      <p:sp>
        <p:nvSpPr>
          <p:cNvPr id="4" name="Text Placeholder 3">
            <a:extLst>
              <a:ext uri="{FF2B5EF4-FFF2-40B4-BE49-F238E27FC236}">
                <a16:creationId xmlns:a16="http://schemas.microsoft.com/office/drawing/2014/main" id="{4196946F-82A2-4DBD-98DD-DB5D7C5DF011}"/>
              </a:ext>
            </a:extLst>
          </p:cNvPr>
          <p:cNvSpPr>
            <a:spLocks noGrp="1"/>
          </p:cNvSpPr>
          <p:nvPr>
            <p:ph type="body" sz="half" idx="2"/>
          </p:nvPr>
        </p:nvSpPr>
        <p:spPr/>
        <p:txBody>
          <a:bodyPr>
            <a:normAutofit/>
          </a:bodyPr>
          <a:lstStyle/>
          <a:p>
            <a:pPr algn="ctr"/>
            <a:r>
              <a:rPr lang="en-US" sz="3600" dirty="0" err="1"/>
              <a:t>macOs</a:t>
            </a:r>
            <a:endParaRPr lang="en-US" sz="3600" dirty="0"/>
          </a:p>
        </p:txBody>
      </p:sp>
    </p:spTree>
    <p:extLst>
      <p:ext uri="{BB962C8B-B14F-4D97-AF65-F5344CB8AC3E}">
        <p14:creationId xmlns:p14="http://schemas.microsoft.com/office/powerpoint/2010/main" val="241229402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Thankyou So much for this opportunity</a:t>
            </a:r>
          </a:p>
        </p:txBody>
      </p:sp>
      <p:pic>
        <p:nvPicPr>
          <p:cNvPr id="7" name="Picture 6">
            <a:extLst>
              <a:ext uri="{FF2B5EF4-FFF2-40B4-BE49-F238E27FC236}">
                <a16:creationId xmlns:a16="http://schemas.microsoft.com/office/drawing/2014/main" id="{8851ABC8-124E-428C-93E6-83237DBCAF7D}"/>
              </a:ext>
            </a:extLst>
          </p:cNvPr>
          <p:cNvPicPr>
            <a:picLocks noChangeAspect="1"/>
          </p:cNvPicPr>
          <p:nvPr/>
        </p:nvPicPr>
        <p:blipFill>
          <a:blip r:embed="rId2"/>
          <a:stretch>
            <a:fillRect/>
          </a:stretch>
        </p:blipFill>
        <p:spPr>
          <a:xfrm>
            <a:off x="2019714" y="2228022"/>
            <a:ext cx="7410450" cy="2667000"/>
          </a:xfrm>
          <a:prstGeom prst="rect">
            <a:avLst/>
          </a:prstGeom>
        </p:spPr>
      </p:pic>
      <p:sp>
        <p:nvSpPr>
          <p:cNvPr id="8" name="TextBox 7">
            <a:extLst>
              <a:ext uri="{FF2B5EF4-FFF2-40B4-BE49-F238E27FC236}">
                <a16:creationId xmlns:a16="http://schemas.microsoft.com/office/drawing/2014/main" id="{C2222C5B-AE6D-487F-8E8D-604A9481D632}"/>
              </a:ext>
            </a:extLst>
          </p:cNvPr>
          <p:cNvSpPr txBox="1"/>
          <p:nvPr/>
        </p:nvSpPr>
        <p:spPr>
          <a:xfrm>
            <a:off x="7779026" y="5400924"/>
            <a:ext cx="3737113" cy="369332"/>
          </a:xfrm>
          <a:prstGeom prst="rect">
            <a:avLst/>
          </a:prstGeom>
          <a:noFill/>
        </p:spPr>
        <p:txBody>
          <a:bodyPr wrap="square" rtlCol="0">
            <a:spAutoFit/>
          </a:bodyPr>
          <a:lstStyle/>
          <a:p>
            <a:pPr algn="r"/>
            <a:r>
              <a:rPr lang="en-US" dirty="0"/>
              <a:t>- By </a:t>
            </a:r>
            <a:r>
              <a:rPr lang="en-US" dirty="0" err="1"/>
              <a:t>Nishchal</a:t>
            </a:r>
            <a:r>
              <a:rPr lang="en-US" dirty="0"/>
              <a:t> Acharya</a:t>
            </a:r>
          </a:p>
        </p:txBody>
      </p:sp>
    </p:spTree>
    <p:extLst>
      <p:ext uri="{BB962C8B-B14F-4D97-AF65-F5344CB8AC3E}">
        <p14:creationId xmlns:p14="http://schemas.microsoft.com/office/powerpoint/2010/main" val="2394598200"/>
      </p:ext>
    </p:extLst>
  </p:cSld>
  <p:clrMapOvr>
    <a:masterClrMapping/>
  </p:clrMapOvr>
  <p:transition spd="slow">
    <p:push dir="u"/>
  </p:transition>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My invention presentation_AAS_v5" id="{87E5ADC5-22B1-48B6-A377-CC62C9F76903}" vid="{35D6D025-A430-4CAD-B81F-81678F6B39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9C8665-7E41-4E8E-957E-307F6F826AF4}">
  <ds:schemaRefs>
    <ds:schemaRef ds:uri="http://schemas.microsoft.com/sharepoint/v3/contenttype/forms"/>
  </ds:schemaRefs>
</ds:datastoreItem>
</file>

<file path=customXml/itemProps2.xml><?xml version="1.0" encoding="utf-8"?>
<ds:datastoreItem xmlns:ds="http://schemas.openxmlformats.org/officeDocument/2006/customXml" ds:itemID="{FA1DB373-C1A1-4924-9AF2-F04368201509}">
  <ds:schemaRefs>
    <ds:schemaRef ds:uri="http://schemas.microsoft.com/office/2006/documentManagement/types"/>
    <ds:schemaRef ds:uri="http://purl.org/dc/terms/"/>
    <ds:schemaRef ds:uri="16c05727-aa75-4e4a-9b5f-8a80a1165891"/>
    <ds:schemaRef ds:uri="71af3243-3dd4-4a8d-8c0d-dd76da1f02a5"/>
    <ds:schemaRef ds:uri="http://schemas.microsoft.com/office/infopath/2007/PartnerControls"/>
    <ds:schemaRef ds:uri="http://purl.org/dc/elements/1.1/"/>
    <ds:schemaRef ds:uri="http://purl.org/dc/dcmitype/"/>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CFA01955-FFEB-4169-B0BF-D790410D6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My invention</Template>
  <TotalTime>0</TotalTime>
  <Words>479</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Tahoma</vt:lpstr>
      <vt:lpstr>Wingdings</vt:lpstr>
      <vt:lpstr>Gallery</vt:lpstr>
      <vt:lpstr>Operating system</vt:lpstr>
      <vt:lpstr>Introduction to operating system</vt:lpstr>
      <vt:lpstr>Why operating system used</vt:lpstr>
      <vt:lpstr>Function of operating system</vt:lpstr>
      <vt:lpstr>Specification of my computer</vt:lpstr>
      <vt:lpstr>Top 3 OPERAtiong system</vt:lpstr>
      <vt:lpstr>Thankyou So much for this opportunity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2023-08-13T10:43:10Z</dcterms:created>
  <dcterms:modified xsi:type="dcterms:W3CDTF">2023-09-03T06:50:50Z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