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media.geeksforgeeks.org/wp-content/uploads/indexedAllocation.jp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D97F-230F-4490-B847-E4AC23429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7622-A9FB-41BD-960A-628801E14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– </a:t>
            </a:r>
            <a:r>
              <a:rPr lang="en-US" dirty="0" err="1"/>
              <a:t>nishchal</a:t>
            </a:r>
            <a:r>
              <a:rPr lang="en-US" dirty="0"/>
              <a:t> acharya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C2CCE-43E8-406A-B2E4-E24EF6C9F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200" y="1493470"/>
            <a:ext cx="3657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26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238819"/>
            <a:ext cx="7672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latin typeface="Arial Narrow" pitchFamily="34" charset="0"/>
              </a:rPr>
              <a:t>In this scheme, a special block known as the Index block contains the pointers to all the blocks occupied by a file. Each file has its own index block. The </a:t>
            </a:r>
            <a:r>
              <a:rPr lang="en-US" sz="2400" b="1" dirty="0" err="1">
                <a:latin typeface="Arial Narrow" pitchFamily="34" charset="0"/>
              </a:rPr>
              <a:t>ith</a:t>
            </a:r>
            <a:r>
              <a:rPr lang="en-US" sz="2400" b="1" dirty="0">
                <a:latin typeface="Arial Narrow" pitchFamily="34" charset="0"/>
              </a:rPr>
              <a:t> entry in the index block contains the disk address of the </a:t>
            </a:r>
            <a:r>
              <a:rPr lang="en-US" sz="2400" b="1" dirty="0" err="1">
                <a:latin typeface="Arial Narrow" pitchFamily="34" charset="0"/>
              </a:rPr>
              <a:t>ith</a:t>
            </a:r>
            <a:r>
              <a:rPr lang="en-US" sz="2400" b="1" dirty="0">
                <a:latin typeface="Arial Narrow" pitchFamily="34" charset="0"/>
              </a:rPr>
              <a:t> file block. The directory entry contains the address of the index block as shown in the image:</a:t>
            </a:r>
          </a:p>
          <a:p>
            <a:pPr fontAlgn="base">
              <a:buNone/>
            </a:pPr>
            <a:br>
              <a:rPr lang="en-US" sz="2400" b="1" u="sng" dirty="0">
                <a:hlinkClick r:id="rId2"/>
              </a:rPr>
            </a:br>
            <a:endParaRPr lang="en-US" sz="2400" b="1" dirty="0"/>
          </a:p>
        </p:txBody>
      </p:sp>
      <p:pic>
        <p:nvPicPr>
          <p:cNvPr id="6" name="Picture 2" descr="indexed">
            <a:extLst>
              <a:ext uri="{FF2B5EF4-FFF2-40B4-BE49-F238E27FC236}">
                <a16:creationId xmlns:a16="http://schemas.microsoft.com/office/drawing/2014/main" id="{C08E44CB-7297-4909-9AFA-2511481D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6209" y="3279913"/>
            <a:ext cx="3899958" cy="2219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Thankyou </a:t>
            </a:r>
            <a:r>
              <a:rPr lang="en-US" dirty="0" err="1"/>
              <a:t>soooooo</a:t>
            </a:r>
            <a:r>
              <a:rPr lang="en-US" dirty="0"/>
              <a:t> much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1665453" y="4604275"/>
            <a:ext cx="872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lonTwoMediumSSK" panose="00000400000000000000" pitchFamily="2" charset="0"/>
              </a:rPr>
              <a:t>“Thank you to my classmate for actively listening to my presentation, and heartfelt thanks to Jitendra Sir for providing me with this valuable opportunity.” 😊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587" y="1112183"/>
            <a:ext cx="6457251" cy="3635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68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582340"/>
            <a:ext cx="80846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File management is the process of organizing and storing information</a:t>
            </a:r>
          </a:p>
          <a:p>
            <a:r>
              <a:rPr lang="en-US" dirty="0">
                <a:latin typeface="CaslonTwoMediumSSK" panose="00000400000000000000" pitchFamily="2" charset="0"/>
              </a:rPr>
              <a:t>in an easily retrievable manner. It involves creating an organized </a:t>
            </a:r>
          </a:p>
          <a:p>
            <a:r>
              <a:rPr lang="en-US" dirty="0">
                <a:latin typeface="CaslonTwoMediumSSK" panose="00000400000000000000" pitchFamily="2" charset="0"/>
              </a:rPr>
              <a:t>structure for file storage and using computer storage devices, such as</a:t>
            </a:r>
          </a:p>
          <a:p>
            <a:r>
              <a:rPr lang="en-US" dirty="0">
                <a:latin typeface="CaslonTwoMediumSSK" panose="00000400000000000000" pitchFamily="2" charset="0"/>
              </a:rPr>
              <a:t>drives, to hold information. By implementing an effective file management</a:t>
            </a:r>
          </a:p>
          <a:p>
            <a:r>
              <a:rPr lang="en-US" dirty="0">
                <a:latin typeface="CaslonTwoMediumSSK" panose="00000400000000000000" pitchFamily="2" charset="0"/>
              </a:rPr>
              <a:t>software, businesses can reduce clutter, improve organization, and enhance</a:t>
            </a:r>
          </a:p>
          <a:p>
            <a:r>
              <a:rPr lang="en-US" dirty="0">
                <a:latin typeface="CaslonTwoMediumSSK" panose="00000400000000000000" pitchFamily="2" charset="0"/>
              </a:rPr>
              <a:t>productivity . The purpose of file management is to organize, store, and</a:t>
            </a:r>
          </a:p>
          <a:p>
            <a:r>
              <a:rPr lang="en-US" dirty="0">
                <a:latin typeface="CaslonTwoMediumSSK" panose="00000400000000000000" pitchFamily="2" charset="0"/>
              </a:rPr>
              <a:t>access electronic files efficiently and effectively . Good file management </a:t>
            </a:r>
          </a:p>
          <a:p>
            <a:r>
              <a:rPr lang="en-US" dirty="0">
                <a:latin typeface="CaslonTwoMediumSSK" panose="00000400000000000000" pitchFamily="2" charset="0"/>
              </a:rPr>
              <a:t>practices enable users to easily locate and retrieve the desired files, ensure</a:t>
            </a:r>
          </a:p>
          <a:p>
            <a:r>
              <a:rPr lang="en-US" dirty="0">
                <a:latin typeface="CaslonTwoMediumSSK" panose="00000400000000000000" pitchFamily="2" charset="0"/>
              </a:rPr>
              <a:t>data security, and optimize the use of storage space . The main components </a:t>
            </a:r>
          </a:p>
          <a:p>
            <a:r>
              <a:rPr lang="en-US" dirty="0">
                <a:latin typeface="CaslonTwoMediumSSK" panose="00000400000000000000" pitchFamily="2" charset="0"/>
              </a:rPr>
              <a:t>of file management in operating system include organizing files into folders,</a:t>
            </a:r>
          </a:p>
          <a:p>
            <a:r>
              <a:rPr lang="en-US" dirty="0">
                <a:latin typeface="CaslonTwoMediumSSK" panose="00000400000000000000" pitchFamily="2" charset="0"/>
              </a:rPr>
              <a:t>storing files on a device or storage system, retrieving stored files from storage </a:t>
            </a:r>
          </a:p>
          <a:p>
            <a:r>
              <a:rPr lang="en-US" dirty="0">
                <a:latin typeface="CaslonTwoMediumSSK" panose="00000400000000000000" pitchFamily="2" charset="0"/>
              </a:rPr>
              <a:t>systems when they are needed, and providing an interface for users to access</a:t>
            </a:r>
          </a:p>
          <a:p>
            <a:r>
              <a:rPr lang="en-US" dirty="0">
                <a:latin typeface="CaslonTwoMediumSSK" panose="00000400000000000000" pitchFamily="2" charset="0"/>
              </a:rPr>
              <a:t>their files </a:t>
            </a:r>
            <a:r>
              <a:rPr lang="en-US" baseline="30000" dirty="0">
                <a:latin typeface="CaslonTwoMediumSSK" panose="00000400000000000000" pitchFamily="2" charset="0"/>
              </a:rPr>
              <a:t>.</a:t>
            </a:r>
            <a:endParaRPr lang="en-US" dirty="0">
              <a:latin typeface="CaslonTwoMediumSSK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100" y="1238819"/>
            <a:ext cx="3378508" cy="3378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9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582340"/>
            <a:ext cx="743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Certainly! File management plays a crucial role in maintaining an organized and efficient work environment. Let’s explore its benefits: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69" y="2068494"/>
            <a:ext cx="4372069" cy="2721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1675A-C31A-499C-B9AA-F769BCB8EE9E}"/>
              </a:ext>
            </a:extLst>
          </p:cNvPr>
          <p:cNvSpPr txBox="1"/>
          <p:nvPr/>
        </p:nvSpPr>
        <p:spPr>
          <a:xfrm>
            <a:off x="808462" y="2442151"/>
            <a:ext cx="310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Modify file</a:t>
            </a:r>
          </a:p>
          <a:p>
            <a:pPr marL="342900" indent="-342900">
              <a:buAutoNum type="arabicPeriod"/>
            </a:pPr>
            <a:r>
              <a:rPr lang="en-US" b="1" dirty="0"/>
              <a:t>Delete file</a:t>
            </a:r>
          </a:p>
          <a:p>
            <a:pPr marL="342900" indent="-342900">
              <a:buAutoNum type="arabicPeriod"/>
            </a:pPr>
            <a:r>
              <a:rPr lang="en-US" b="1" dirty="0"/>
              <a:t>Create file</a:t>
            </a:r>
          </a:p>
          <a:p>
            <a:pPr marL="342900" indent="-342900">
              <a:buAutoNum type="arabicPeriod"/>
            </a:pPr>
            <a:r>
              <a:rPr lang="en-US" b="1" dirty="0"/>
              <a:t>Backup and Risk Reduction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CB0BD-7487-42BF-9545-EF17B8424425}"/>
              </a:ext>
            </a:extLst>
          </p:cNvPr>
          <p:cNvSpPr txBox="1"/>
          <p:nvPr/>
        </p:nvSpPr>
        <p:spPr>
          <a:xfrm>
            <a:off x="604250" y="4177832"/>
            <a:ext cx="702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In summary, effective file management contributes to streamlined processes, cost reduction, and improved productivity. Whether digital or physical, maintaining organized files is essential for any business.</a:t>
            </a:r>
          </a:p>
        </p:txBody>
      </p:sp>
    </p:spTree>
    <p:extLst>
      <p:ext uri="{BB962C8B-B14F-4D97-AF65-F5344CB8AC3E}">
        <p14:creationId xmlns:p14="http://schemas.microsoft.com/office/powerpoint/2010/main" val="300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750">
              <a:srgbClr val="F89E9E"/>
            </a:gs>
            <a:gs pos="91500">
              <a:srgbClr val="F79393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582340"/>
            <a:ext cx="743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Certainly! Let’s delve into the </a:t>
            </a:r>
            <a:r>
              <a:rPr lang="en-US" b="1" dirty="0">
                <a:latin typeface="CaslonTwoMediumSSK" panose="00000400000000000000" pitchFamily="2" charset="0"/>
              </a:rPr>
              <a:t>disadvantages of file management systems</a:t>
            </a:r>
            <a:endParaRPr lang="en-US" dirty="0">
              <a:latin typeface="CaslonTwoMediumSSK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01" y="1893996"/>
            <a:ext cx="4282243" cy="3207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1675A-C31A-499C-B9AA-F769BCB8EE9E}"/>
              </a:ext>
            </a:extLst>
          </p:cNvPr>
          <p:cNvSpPr txBox="1"/>
          <p:nvPr/>
        </p:nvSpPr>
        <p:spPr>
          <a:xfrm>
            <a:off x="808462" y="2442151"/>
            <a:ext cx="25120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Data Redundancy</a:t>
            </a:r>
          </a:p>
          <a:p>
            <a:pPr marL="342900" indent="-342900">
              <a:buAutoNum type="arabicPeriod"/>
            </a:pPr>
            <a:r>
              <a:rPr lang="en-US" b="1" dirty="0"/>
              <a:t>Data Inconsistency</a:t>
            </a:r>
          </a:p>
          <a:p>
            <a:pPr marL="342900" indent="-342900">
              <a:buAutoNum type="arabicPeriod"/>
            </a:pPr>
            <a:r>
              <a:rPr lang="en-US" b="1" dirty="0"/>
              <a:t>Limited Accessibility</a:t>
            </a:r>
          </a:p>
          <a:p>
            <a:pPr marL="342900" indent="-342900">
              <a:buAutoNum type="arabicPeriod"/>
            </a:pPr>
            <a:r>
              <a:rPr lang="en-US" b="1" dirty="0"/>
              <a:t>Limited Accessibility</a:t>
            </a:r>
          </a:p>
          <a:p>
            <a:pPr marL="342900" indent="-342900">
              <a:buAutoNum type="arabicPeriod"/>
            </a:pPr>
            <a:r>
              <a:rPr lang="en-US" b="1" dirty="0"/>
              <a:t>Isolated Data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CB0BD-7487-42BF-9545-EF17B8424425}"/>
              </a:ext>
            </a:extLst>
          </p:cNvPr>
          <p:cNvSpPr txBox="1"/>
          <p:nvPr/>
        </p:nvSpPr>
        <p:spPr>
          <a:xfrm>
            <a:off x="604250" y="4177832"/>
            <a:ext cx="702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In summary, while file management systems served their purpose in the past, they lack the flexibility, consistency, and efficiency provided by modern database management systems (DBMS). </a:t>
            </a:r>
          </a:p>
        </p:txBody>
      </p:sp>
    </p:spTree>
    <p:extLst>
      <p:ext uri="{BB962C8B-B14F-4D97-AF65-F5344CB8AC3E}">
        <p14:creationId xmlns:p14="http://schemas.microsoft.com/office/powerpoint/2010/main" val="20070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582340"/>
            <a:ext cx="743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Certainly! Let’s explore the </a:t>
            </a:r>
            <a:r>
              <a:rPr lang="en-US" b="1" dirty="0">
                <a:latin typeface="CaslonTwoMediumSSK" panose="00000400000000000000" pitchFamily="2" charset="0"/>
              </a:rPr>
              <a:t>features of file management</a:t>
            </a:r>
            <a:endParaRPr lang="en-US" dirty="0">
              <a:latin typeface="CaslonTwoMediumSSK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974" y="1893996"/>
            <a:ext cx="4064697" cy="3207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1675A-C31A-499C-B9AA-F769BCB8EE9E}"/>
              </a:ext>
            </a:extLst>
          </p:cNvPr>
          <p:cNvSpPr txBox="1"/>
          <p:nvPr/>
        </p:nvSpPr>
        <p:spPr>
          <a:xfrm>
            <a:off x="808462" y="2442151"/>
            <a:ext cx="50461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Arranging Files and Folders Hierarchically</a:t>
            </a:r>
          </a:p>
          <a:p>
            <a:pPr marL="342900" indent="-342900">
              <a:buAutoNum type="arabicPeriod"/>
            </a:pPr>
            <a:r>
              <a:rPr lang="en-US" b="1" dirty="0"/>
              <a:t>File Operations</a:t>
            </a:r>
          </a:p>
          <a:p>
            <a:pPr marL="342900" indent="-342900">
              <a:buAutoNum type="arabicPeriod"/>
            </a:pPr>
            <a:r>
              <a:rPr lang="en-US" b="1" dirty="0"/>
              <a:t>Assigning Documents for Processing in a Queue</a:t>
            </a:r>
          </a:p>
          <a:p>
            <a:pPr marL="342900" indent="-342900">
              <a:buAutoNum type="arabicPeriod"/>
            </a:pPr>
            <a:r>
              <a:rPr lang="en-US" b="1" dirty="0"/>
              <a:t>Metadata Management</a:t>
            </a:r>
          </a:p>
          <a:p>
            <a:pPr marL="342900" indent="-342900">
              <a:buAutoNum type="arabicPeriod"/>
            </a:pPr>
            <a:r>
              <a:rPr lang="en-US" b="1" dirty="0"/>
              <a:t>User-Friendly Interface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CB0BD-7487-42BF-9545-EF17B8424425}"/>
              </a:ext>
            </a:extLst>
          </p:cNvPr>
          <p:cNvSpPr txBox="1"/>
          <p:nvPr/>
        </p:nvSpPr>
        <p:spPr>
          <a:xfrm>
            <a:off x="604250" y="4177832"/>
            <a:ext cx="702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lonTwoMediumSSK" panose="00000400000000000000" pitchFamily="2" charset="0"/>
              </a:rPr>
              <a:t>File management</a:t>
            </a:r>
            <a:r>
              <a:rPr lang="en-US" dirty="0">
                <a:latin typeface="CaslonTwoMediumSSK" panose="00000400000000000000" pitchFamily="2" charset="0"/>
              </a:rPr>
              <a:t> involves organizing, tracking, and manipulating digital files efficiently. Key features include hierarchical arrangement, reporting, notes, status tracking, metadata management, user-friendly interfaces, and essential file operations.</a:t>
            </a:r>
          </a:p>
        </p:txBody>
      </p:sp>
    </p:spTree>
    <p:extLst>
      <p:ext uri="{BB962C8B-B14F-4D97-AF65-F5344CB8AC3E}">
        <p14:creationId xmlns:p14="http://schemas.microsoft.com/office/powerpoint/2010/main" val="30915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File Extension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238819"/>
            <a:ext cx="7672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A </a:t>
            </a:r>
            <a:r>
              <a:rPr lang="en-US" b="1" dirty="0">
                <a:latin typeface="CaslonTwoMediumSSK" panose="00000400000000000000" pitchFamily="2" charset="0"/>
              </a:rPr>
              <a:t>file extension</a:t>
            </a:r>
            <a:r>
              <a:rPr lang="en-US" dirty="0">
                <a:latin typeface="CaslonTwoMediumSSK" panose="00000400000000000000" pitchFamily="2" charset="0"/>
              </a:rPr>
              <a:t> is a suffix at the end of a computer file that identifies what application opens it. In Windows, file names consist of two parts separated by a period: the </a:t>
            </a:r>
            <a:r>
              <a:rPr lang="en-US" b="1" dirty="0">
                <a:latin typeface="CaslonTwoMediumSSK" panose="00000400000000000000" pitchFamily="2" charset="0"/>
              </a:rPr>
              <a:t>file name</a:t>
            </a:r>
            <a:r>
              <a:rPr lang="en-US" dirty="0">
                <a:latin typeface="CaslonTwoMediumSSK" panose="00000400000000000000" pitchFamily="2" charset="0"/>
              </a:rPr>
              <a:t> and a </a:t>
            </a:r>
            <a:r>
              <a:rPr lang="en-US" b="1" dirty="0">
                <a:latin typeface="CaslonTwoMediumSSK" panose="00000400000000000000" pitchFamily="2" charset="0"/>
              </a:rPr>
              <a:t>three- or four-character extension</a:t>
            </a:r>
            <a:r>
              <a:rPr lang="en-US" dirty="0">
                <a:latin typeface="CaslonTwoMediumSSK" panose="00000400000000000000" pitchFamily="2" charset="0"/>
              </a:rPr>
              <a:t> that defines the file type. For instance, in the file name “expenses.xlsx,” “expenses” is the first part, and “xlsx” is the extension.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97" y="2518127"/>
            <a:ext cx="4740595" cy="237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AABFC0-24DD-4764-8158-E9206D879394}"/>
              </a:ext>
            </a:extLst>
          </p:cNvPr>
          <p:cNvSpPr txBox="1"/>
          <p:nvPr/>
        </p:nvSpPr>
        <p:spPr>
          <a:xfrm>
            <a:off x="570392" y="2987692"/>
            <a:ext cx="59531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lonTwoMediumSSK" panose="00000400000000000000" pitchFamily="2" charset="0"/>
              </a:rPr>
              <a:t>.docx: Microsoft Word document</a:t>
            </a:r>
          </a:p>
          <a:p>
            <a:r>
              <a:rPr lang="en-US" dirty="0">
                <a:latin typeface="CaslonTwoMediumSSK" panose="00000400000000000000" pitchFamily="2" charset="0"/>
              </a:rPr>
              <a:t>.pdf: Portable Document Format file</a:t>
            </a:r>
          </a:p>
          <a:p>
            <a:r>
              <a:rPr lang="en-US" dirty="0">
                <a:latin typeface="CaslonTwoMediumSSK" panose="00000400000000000000" pitchFamily="2" charset="0"/>
              </a:rPr>
              <a:t>.mp4: MPEG-4 video</a:t>
            </a:r>
          </a:p>
          <a:p>
            <a:r>
              <a:rPr lang="en-US" dirty="0">
                <a:latin typeface="CaslonTwoMediumSSK" panose="00000400000000000000" pitchFamily="2" charset="0"/>
              </a:rPr>
              <a:t>.jpg or .jpeg: Joint Photographic Experts Group photo file</a:t>
            </a:r>
          </a:p>
          <a:p>
            <a:r>
              <a:rPr lang="en-US" dirty="0">
                <a:latin typeface="CaslonTwoMediumSSK" panose="00000400000000000000" pitchFamily="2" charset="0"/>
              </a:rPr>
              <a:t>.xlsx: Microsoft Excel spreadsheet</a:t>
            </a:r>
          </a:p>
          <a:p>
            <a:r>
              <a:rPr lang="en-US" dirty="0">
                <a:latin typeface="CaslonTwoMediumSSK" panose="00000400000000000000" pitchFamily="2" charset="0"/>
              </a:rPr>
              <a:t>.html or .htm: Hypertext markup language page</a:t>
            </a:r>
          </a:p>
          <a:p>
            <a:r>
              <a:rPr lang="en-US" dirty="0">
                <a:latin typeface="CaslonTwoMediumSSK" panose="00000400000000000000" pitchFamily="2" charset="0"/>
              </a:rPr>
              <a:t>.exe: Executable program file</a:t>
            </a:r>
          </a:p>
          <a:p>
            <a:endParaRPr lang="en-US" dirty="0">
              <a:latin typeface="CaslonTwoMediumSSK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File allocation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238819"/>
            <a:ext cx="7672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File allocation methods are different ways by which the operating system stores information in memory blocks. There are 5 types of file allocation methods in OS. Contiguous File allocation, Linked File Allocation, Indexed File Allocation, File Allocation Table (FAT), and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Inode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96" y="2243851"/>
            <a:ext cx="3083582" cy="237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AABFC0-24DD-4764-8158-E9206D879394}"/>
              </a:ext>
            </a:extLst>
          </p:cNvPr>
          <p:cNvSpPr txBox="1"/>
          <p:nvPr/>
        </p:nvSpPr>
        <p:spPr>
          <a:xfrm>
            <a:off x="570393" y="2987692"/>
            <a:ext cx="5881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aExtralight" pitchFamily="2" charset="0"/>
              </a:rPr>
              <a:t>In the example shown, there is a file named count which starts from disk block number 0 and the length of the file is 2 blocks. That is, disk block number 0 and disk block number 1 are allocated for the file. Similarly, the file named mail starts from disk block number 19 and the length is 6 disk blocks.</a:t>
            </a:r>
          </a:p>
        </p:txBody>
      </p:sp>
    </p:spTree>
    <p:extLst>
      <p:ext uri="{BB962C8B-B14F-4D97-AF65-F5344CB8AC3E}">
        <p14:creationId xmlns:p14="http://schemas.microsoft.com/office/powerpoint/2010/main" val="23261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238819"/>
            <a:ext cx="7672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itchFamily="34" charset="0"/>
              </a:rPr>
              <a:t>In this scheme, each file occupies a contiguous set of blocks on the disk. For example, if a file requires n blocks and is given a block b as the starting location, then the blocks assigned to the file will be:</a:t>
            </a:r>
            <a:r>
              <a:rPr lang="en-US" sz="2400" b="1" i="1" dirty="0">
                <a:latin typeface="Arial Narrow" pitchFamily="34" charset="0"/>
              </a:rPr>
              <a:t> b, b+1, b+2,……b+n-1.</a:t>
            </a:r>
            <a:r>
              <a:rPr lang="en-US" sz="2400" b="1" dirty="0">
                <a:latin typeface="Arial Narrow" pitchFamily="34" charset="0"/>
              </a:rPr>
              <a:t> This means that given the starting block address and the length of the file (in terms of blocks required), we can determine the blocks occupied by the file.</a:t>
            </a:r>
          </a:p>
        </p:txBody>
      </p:sp>
      <p:pic>
        <p:nvPicPr>
          <p:cNvPr id="6" name="Picture 2" descr="pic">
            <a:extLst>
              <a:ext uri="{FF2B5EF4-FFF2-40B4-BE49-F238E27FC236}">
                <a16:creationId xmlns:a16="http://schemas.microsoft.com/office/drawing/2014/main" id="{5FC3C232-9707-41AF-B8D2-AC45BEBB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2896" y="3485322"/>
            <a:ext cx="4144617" cy="2042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636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239-457F-4816-9809-8B19EBD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2" y="144262"/>
            <a:ext cx="10396882" cy="1151965"/>
          </a:xfrm>
        </p:spPr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54530-DB00-491B-9778-4D3BA7337278}"/>
              </a:ext>
            </a:extLst>
          </p:cNvPr>
          <p:cNvSpPr txBox="1"/>
          <p:nvPr/>
        </p:nvSpPr>
        <p:spPr>
          <a:xfrm>
            <a:off x="570392" y="1238819"/>
            <a:ext cx="7672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itchFamily="34" charset="0"/>
              </a:rPr>
              <a:t>In this scheme, each file is a linked list of disk blocks which need not be contiguous. The disk blocks can be scattered anywhere on the disk.</a:t>
            </a:r>
            <a:br>
              <a:rPr lang="en-US" sz="2400" b="1" dirty="0">
                <a:latin typeface="Arial Narrow" pitchFamily="34" charset="0"/>
              </a:rPr>
            </a:br>
            <a:r>
              <a:rPr lang="en-US" sz="2400" b="1" dirty="0">
                <a:latin typeface="Arial Narrow" pitchFamily="34" charset="0"/>
              </a:rPr>
              <a:t>The directory entry contains a pointer to the starting and the ending file block. Each block contains a pointer to the next block occupied by the file.</a:t>
            </a:r>
          </a:p>
          <a:p>
            <a:endParaRPr lang="en-US" sz="2400" b="1" dirty="0">
              <a:latin typeface="Arial Narrow" pitchFamily="34" charset="0"/>
            </a:endParaRPr>
          </a:p>
          <a:p>
            <a:endParaRPr lang="en-US" sz="2400" b="1" dirty="0">
              <a:latin typeface="Arial Narrow" pitchFamily="34" charset="0"/>
            </a:endParaRPr>
          </a:p>
          <a:p>
            <a:endParaRPr lang="en-US" sz="2400" b="1" dirty="0">
              <a:latin typeface="Arial Narrow" pitchFamily="34" charset="0"/>
            </a:endParaRPr>
          </a:p>
          <a:p>
            <a:pPr>
              <a:buNone/>
            </a:pPr>
            <a:r>
              <a:rPr lang="en-US" sz="2400" b="1" dirty="0">
                <a:latin typeface="Arial Narrow" pitchFamily="34" charset="0"/>
              </a:rPr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119F-BFA6-4D16-AA8D-5BE8EF29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639" y="2707677"/>
            <a:ext cx="3083582" cy="237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70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878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AlbertaExtralight</vt:lpstr>
      <vt:lpstr>Arial</vt:lpstr>
      <vt:lpstr>Arial Narrow</vt:lpstr>
      <vt:lpstr>CaslonTwoMediumSSK</vt:lpstr>
      <vt:lpstr>Impact</vt:lpstr>
      <vt:lpstr>Main Event</vt:lpstr>
      <vt:lpstr>File management</vt:lpstr>
      <vt:lpstr>file management</vt:lpstr>
      <vt:lpstr>Advantages</vt:lpstr>
      <vt:lpstr>Disadvantages</vt:lpstr>
      <vt:lpstr>Features</vt:lpstr>
      <vt:lpstr>File Extension</vt:lpstr>
      <vt:lpstr>File allocation</vt:lpstr>
      <vt:lpstr>Contiguous Allocation</vt:lpstr>
      <vt:lpstr>Linked allocation</vt:lpstr>
      <vt:lpstr>Indexed allocation</vt:lpstr>
      <vt:lpstr>Thankyou soooooo much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admin</dc:creator>
  <cp:lastModifiedBy>Dell</cp:lastModifiedBy>
  <cp:revision>14</cp:revision>
  <dcterms:created xsi:type="dcterms:W3CDTF">2024-02-11T06:17:07Z</dcterms:created>
  <dcterms:modified xsi:type="dcterms:W3CDTF">2024-03-03T06:58:49Z</dcterms:modified>
</cp:coreProperties>
</file>