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0" r:id="rId5"/>
    <p:sldId id="261" r:id="rId6"/>
    <p:sldId id="263" r:id="rId7"/>
    <p:sldId id="262" r:id="rId8"/>
    <p:sldId id="264" r:id="rId9"/>
    <p:sldId id="266" r:id="rId10"/>
    <p:sldId id="26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BC6E81-02FC-45EE-95B7-69C9A7784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0CA95F5-1F73-40A9-917C-65C33F576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D97FC86-42BC-464C-ABAE-D98C9522A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84D64-0581-4F2E-AD5D-1E60D9E2098C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F099D26-1C92-4B87-9062-81D9F6F04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C2ACC45-6918-438B-85C5-90DBC4D33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C6F5-C867-4408-A0D5-B4B756AA6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4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322B00-8476-41D9-BCE3-164860EE6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36F8ECD-A804-43A1-8B38-458EA8C2C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A3A29DA-CDED-4FFB-8C55-7A3860158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84D64-0581-4F2E-AD5D-1E60D9E2098C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842B987-7BA0-4074-A429-08930CE3E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045F777-13DE-4E17-8731-BFC94E65F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C6F5-C867-4408-A0D5-B4B756AA6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BBB7504F-3F9D-4A58-971A-36101AB268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88D541C-456F-4533-9B1F-30844A37E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413DDAE-C714-4F4E-BEB9-964CEA4F8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84D64-0581-4F2E-AD5D-1E60D9E2098C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4964E75-18D8-4B13-9FAF-B07DC0027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A020F32-3DC1-496F-8471-AD76F2BC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C6F5-C867-4408-A0D5-B4B756AA6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7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D5D2F4-9456-490C-A2A5-2AF2F539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20F8253-CBD4-4CD7-B996-9FD45033A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E938300-37F2-43AF-A40A-E2C3CDA6A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84D64-0581-4F2E-AD5D-1E60D9E2098C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845318F-85DF-4E30-AABC-26561B0D5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610C64C-901F-4B93-A42F-077B197CF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C6F5-C867-4408-A0D5-B4B756AA6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3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FB11B5A-50DB-41A9-8FCA-DA6051997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0571CDF-FFD1-4E25-A8CD-9637F2989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A1FB32B-660C-4CF6-B349-F4CF234E9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84D64-0581-4F2E-AD5D-1E60D9E2098C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9A1A067-94A9-473E-A657-533F719F6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4DF6A4E-5E94-44FA-8BDE-DA88278F1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C6F5-C867-4408-A0D5-B4B756AA6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6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15CA9B-3DF9-4CBA-A2D1-D23FA12A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ECF8FD4-1874-430B-A60D-DF43139428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CA0D14D-57B9-4487-975C-A129E2C78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5E09FEC-2F2C-40AB-A377-784962F43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84D64-0581-4F2E-AD5D-1E60D9E2098C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E8C0A4D-49AC-454B-A705-17A11535A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43B2D40-A245-45E7-A127-F18FF6421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C6F5-C867-4408-A0D5-B4B756AA6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7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B85464-D976-4E5C-9D31-E9061BAB3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51A8BAE-F8B4-40D8-B182-421417F4C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96778B8-3787-4C9D-B4E1-64E5FEA17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A2FE90C-FCA4-4336-9E0D-0E0ECF23DB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8B76A6C-D5C3-4810-BD77-A94A83D559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80B6BC9-198B-4877-B8BE-A9A54F0B2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84D64-0581-4F2E-AD5D-1E60D9E2098C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FAB4414-1C7D-48CF-ABE4-8C9194CCD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DD875F9-D940-42B5-ACE2-8F38F6D20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C6F5-C867-4408-A0D5-B4B756AA6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9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653640-B789-42C2-9DF0-6B0A30A5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5726994-3ECE-4790-850B-9C113746C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84D64-0581-4F2E-AD5D-1E60D9E2098C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C1285E4-2451-468D-9C32-4EE487A92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AC3BA94-E83C-4089-BDCE-7F9602DDA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C6F5-C867-4408-A0D5-B4B756AA6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0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8CAE23A-B8FF-448F-A8DD-DDB794B0D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84D64-0581-4F2E-AD5D-1E60D9E2098C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F7746C3-6EA3-4D68-964E-D723906A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1C37ACD-4CC3-4F46-A58A-D861B4AA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C6F5-C867-4408-A0D5-B4B756AA6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07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A61536-22C1-4FAD-9566-5E22B52C7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8F1707-8CA3-4455-9E97-2AC0B2C1B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B200AF1-E6F0-4883-9C78-C758D01CB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2BBD3B5-E2C9-4340-9993-5D7EE2FF0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84D64-0581-4F2E-AD5D-1E60D9E2098C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1E09EB1-271B-4147-B412-93C827E8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3AAB467-6EBC-402B-A79B-6D776E17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C6F5-C867-4408-A0D5-B4B756AA6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4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DAAC79-654E-42E3-B379-302D785CE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2251564-593E-43CD-8CDC-F1EA9313A5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FE192A7-4A95-45DA-A9F5-CCB9868A3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FCA1F0D-CB33-4EB6-A199-DEE80178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84D64-0581-4F2E-AD5D-1E60D9E2098C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9F1A0C7-066D-43EF-8189-5B21381E3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3247BCE-6954-4121-B472-C0D24373B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C6F5-C867-4408-A0D5-B4B756AA6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8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0B16B5D-B743-43CB-AEA7-A01565411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8D0C501-A4AD-4DC0-8C4E-281DCA357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5FA6409-30B1-4D87-B80E-09771F5D6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4D64-0581-4F2E-AD5D-1E60D9E2098C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47547FE-C6A2-4B50-9E5E-7BA9A915B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CBA5E79-6DE7-49FC-987F-0472C6C0DE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2C6F5-C867-4408-A0D5-B4B756AA6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62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echtarget.com/searchmobilecomputing/definition/tablet-PC" TargetMode="External"/><Relationship Id="rId4" Type="http://schemas.openxmlformats.org/officeDocument/2006/relationships/hyperlink" Target="https://www.techtarget.com/whatis/definition/operating-system-O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nvestopedia.com/markets/quote?tvwidgetsymbol=GOOG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874549F-1776-41C4-9C54-03447C68D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0"/>
            <a:ext cx="12185904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DEA409A-18A9-4D81-8D0D-D50F037422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003" y="2631825"/>
            <a:ext cx="7193993" cy="15943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DCB86FAC-700B-4471-BE8D-BF2AAC2C6BB0}"/>
              </a:ext>
            </a:extLst>
          </p:cNvPr>
          <p:cNvSpPr/>
          <p:nvPr/>
        </p:nvSpPr>
        <p:spPr>
          <a:xfrm>
            <a:off x="1" y="2967335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Needs of Mobile OS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32341" y="3874999"/>
            <a:ext cx="313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Presented by: </a:t>
            </a:r>
            <a:r>
              <a:rPr lang="en-US" dirty="0" err="1" smtClean="0">
                <a:solidFill>
                  <a:schemeClr val="bg1"/>
                </a:solidFill>
              </a:rPr>
              <a:t>Nishchal</a:t>
            </a:r>
            <a:r>
              <a:rPr lang="en-US" dirty="0" smtClean="0">
                <a:solidFill>
                  <a:schemeClr val="bg1"/>
                </a:solidFill>
              </a:rPr>
              <a:t> Acharya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76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1EA930E-CD19-4548-AEBD-C5540F83A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703"/>
            <a:ext cx="12192000" cy="68697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037" y="2327445"/>
            <a:ext cx="5764472" cy="33318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4505590-0F88-4304-9C0F-AD7E1D0D85B1}"/>
              </a:ext>
            </a:extLst>
          </p:cNvPr>
          <p:cNvSpPr txBox="1"/>
          <p:nvPr/>
        </p:nvSpPr>
        <p:spPr>
          <a:xfrm>
            <a:off x="1499191" y="1169581"/>
            <a:ext cx="398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Price Comparison </a:t>
            </a:r>
            <a:r>
              <a:rPr lang="en-US" b="1" dirty="0"/>
              <a:t>Between </a:t>
            </a:r>
            <a:r>
              <a:rPr lang="en-US" b="1" dirty="0" smtClean="0"/>
              <a:t>Different OS</a:t>
            </a:r>
            <a:endParaRPr lang="en-US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07971DE-918C-41AB-8C4C-A3EAF38949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271" y="1436609"/>
            <a:ext cx="1698003" cy="89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19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1EA930E-CD19-4548-AEBD-C5540F83A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703"/>
            <a:ext cx="12192000" cy="68697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4505590-0F88-4304-9C0F-AD7E1D0D85B1}"/>
              </a:ext>
            </a:extLst>
          </p:cNvPr>
          <p:cNvSpPr txBox="1"/>
          <p:nvPr/>
        </p:nvSpPr>
        <p:spPr>
          <a:xfrm>
            <a:off x="1308509" y="1169581"/>
            <a:ext cx="5215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Thanks a </a:t>
            </a:r>
            <a:r>
              <a:rPr lang="en-US" b="1" dirty="0"/>
              <a:t>L</a:t>
            </a:r>
            <a:r>
              <a:rPr lang="en-US" b="1" dirty="0" smtClean="0"/>
              <a:t>ot To Provide Me This Golden Opportunity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669ACDE-1B83-4B25-B352-F5F69C28B452}"/>
              </a:ext>
            </a:extLst>
          </p:cNvPr>
          <p:cNvSpPr txBox="1"/>
          <p:nvPr/>
        </p:nvSpPr>
        <p:spPr>
          <a:xfrm>
            <a:off x="3181510" y="3795699"/>
            <a:ext cx="58669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Thank you for taking the time to watch my presentation. </a:t>
            </a:r>
            <a:endParaRPr lang="en-US" dirty="0" smtClean="0"/>
          </a:p>
          <a:p>
            <a:pPr algn="ctr"/>
            <a:r>
              <a:rPr lang="en-US" dirty="0" smtClean="0"/>
              <a:t>Your </a:t>
            </a:r>
            <a:r>
              <a:rPr lang="en-US" dirty="0"/>
              <a:t>attention and support are greatly appreciated. </a:t>
            </a:r>
            <a:r>
              <a:rPr lang="en-US" dirty="0" smtClean="0"/>
              <a:t>If</a:t>
            </a:r>
          </a:p>
          <a:p>
            <a:pPr algn="ctr"/>
            <a:r>
              <a:rPr lang="en-US" dirty="0" smtClean="0"/>
              <a:t>you </a:t>
            </a:r>
            <a:r>
              <a:rPr lang="en-US" dirty="0"/>
              <a:t>have any questions or feedback, please feel free </a:t>
            </a:r>
            <a:r>
              <a:rPr lang="en-US" dirty="0" smtClean="0"/>
              <a:t>to</a:t>
            </a:r>
          </a:p>
          <a:p>
            <a:pPr algn="ctr"/>
            <a:r>
              <a:rPr lang="en-US" dirty="0" smtClean="0"/>
              <a:t>reach </a:t>
            </a:r>
            <a:r>
              <a:rPr lang="en-US" dirty="0"/>
              <a:t>out. Thanks again for being a part of this presentation!</a:t>
            </a:r>
            <a:endParaRPr lang="en-US" b="1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07971DE-918C-41AB-8C4C-A3EAF38949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931" y="1354247"/>
            <a:ext cx="1698003" cy="89083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005" y="1538913"/>
            <a:ext cx="4383865" cy="27834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791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1EA930E-CD19-4548-AEBD-C5540F83A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703"/>
            <a:ext cx="12192000" cy="68697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892A43C-58CB-4AB4-93E7-48F824FB05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500" y="2378885"/>
            <a:ext cx="4953000" cy="457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4505590-0F88-4304-9C0F-AD7E1D0D85B1}"/>
              </a:ext>
            </a:extLst>
          </p:cNvPr>
          <p:cNvSpPr txBox="1"/>
          <p:nvPr/>
        </p:nvSpPr>
        <p:spPr>
          <a:xfrm>
            <a:off x="1499191" y="1169581"/>
            <a:ext cx="3141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INTRODUCTION TO MOBILE 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5734EAC-8EEB-4ADA-B9F1-DB4DE2A31E4E}"/>
              </a:ext>
            </a:extLst>
          </p:cNvPr>
          <p:cNvSpPr txBox="1"/>
          <p:nvPr/>
        </p:nvSpPr>
        <p:spPr>
          <a:xfrm>
            <a:off x="1499191" y="1704534"/>
            <a:ext cx="835049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mobile operating system (</a:t>
            </a:r>
            <a:r>
              <a:rPr lang="en-US" u="sng" dirty="0">
                <a:hlinkClick r:id="rId4"/>
              </a:rPr>
              <a:t>OS</a:t>
            </a:r>
            <a:r>
              <a:rPr lang="en-US" dirty="0"/>
              <a:t>) is software that allows smartphones, </a:t>
            </a:r>
            <a:r>
              <a:rPr lang="en-US" u="sng" dirty="0">
                <a:hlinkClick r:id="rId5"/>
              </a:rPr>
              <a:t>tablets</a:t>
            </a:r>
            <a:r>
              <a:rPr lang="en-US" dirty="0"/>
              <a:t> and other</a:t>
            </a:r>
          </a:p>
          <a:p>
            <a:r>
              <a:rPr lang="en-US" dirty="0"/>
              <a:t>devices to run applications and programs. A mobile OS provides an interface between</a:t>
            </a:r>
          </a:p>
          <a:p>
            <a:r>
              <a:rPr lang="en-US" dirty="0"/>
              <a:t>the device's hardware components and its software functions. It typically starts when a</a:t>
            </a:r>
          </a:p>
          <a:p>
            <a:r>
              <a:rPr lang="en-US" dirty="0"/>
              <a:t>device powers on, presenting a screen with icons or tiles that show information and</a:t>
            </a:r>
          </a:p>
          <a:p>
            <a:r>
              <a:rPr lang="en-US" dirty="0"/>
              <a:t>provide application access. Mobile operating systems also manage cellular and wireless</a:t>
            </a:r>
          </a:p>
          <a:p>
            <a:r>
              <a:rPr lang="en-US" dirty="0"/>
              <a:t>network connectivity and phone access.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69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1EA930E-CD19-4548-AEBD-C5540F83A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703"/>
            <a:ext cx="12192000" cy="68697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892A43C-58CB-4AB4-93E7-48F824FB05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474" y="2443198"/>
            <a:ext cx="3270123" cy="2941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4505590-0F88-4304-9C0F-AD7E1D0D85B1}"/>
              </a:ext>
            </a:extLst>
          </p:cNvPr>
          <p:cNvSpPr txBox="1"/>
          <p:nvPr/>
        </p:nvSpPr>
        <p:spPr>
          <a:xfrm>
            <a:off x="1499191" y="1169581"/>
            <a:ext cx="4020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TYPES OF MOBILE OPERATIONG SYSTEM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5734EAC-8EEB-4ADA-B9F1-DB4DE2A31E4E}"/>
              </a:ext>
            </a:extLst>
          </p:cNvPr>
          <p:cNvSpPr txBox="1"/>
          <p:nvPr/>
        </p:nvSpPr>
        <p:spPr>
          <a:xfrm>
            <a:off x="1499191" y="1704534"/>
            <a:ext cx="39998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common mobile OS are as follows:</a:t>
            </a:r>
          </a:p>
          <a:p>
            <a:r>
              <a:rPr lang="en-US" dirty="0"/>
              <a:t> 1. Android</a:t>
            </a:r>
          </a:p>
          <a:p>
            <a:r>
              <a:rPr lang="en-US" dirty="0"/>
              <a:t> 2. Apple OS  (IOS)</a:t>
            </a:r>
          </a:p>
          <a:p>
            <a:r>
              <a:rPr lang="en-US" dirty="0"/>
              <a:t> 3. Windows Mobile OS</a:t>
            </a:r>
          </a:p>
          <a:p>
            <a:r>
              <a:rPr lang="en-US" dirty="0"/>
              <a:t> 4. Blackberry OS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4505590-0F88-4304-9C0F-AD7E1D0D85B1}"/>
              </a:ext>
            </a:extLst>
          </p:cNvPr>
          <p:cNvSpPr txBox="1"/>
          <p:nvPr/>
        </p:nvSpPr>
        <p:spPr>
          <a:xfrm>
            <a:off x="5055908" y="5384447"/>
            <a:ext cx="3077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MOBILE </a:t>
            </a:r>
            <a:r>
              <a:rPr lang="en-US" b="1" dirty="0"/>
              <a:t>OPERATIONG SYSTEM</a:t>
            </a:r>
          </a:p>
        </p:txBody>
      </p:sp>
    </p:spTree>
    <p:extLst>
      <p:ext uri="{BB962C8B-B14F-4D97-AF65-F5344CB8AC3E}">
        <p14:creationId xmlns:p14="http://schemas.microsoft.com/office/powerpoint/2010/main" val="349164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1EA930E-CD19-4548-AEBD-C5540F83A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703"/>
            <a:ext cx="12192000" cy="68697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892A43C-58CB-4AB4-93E7-48F824FB05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220" y="3197592"/>
            <a:ext cx="1880033" cy="22037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4505590-0F88-4304-9C0F-AD7E1D0D85B1}"/>
              </a:ext>
            </a:extLst>
          </p:cNvPr>
          <p:cNvSpPr txBox="1"/>
          <p:nvPr/>
        </p:nvSpPr>
        <p:spPr>
          <a:xfrm>
            <a:off x="1499191" y="1169581"/>
            <a:ext cx="127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Android 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5734EAC-8EEB-4ADA-B9F1-DB4DE2A31E4E}"/>
              </a:ext>
            </a:extLst>
          </p:cNvPr>
          <p:cNvSpPr txBox="1"/>
          <p:nvPr/>
        </p:nvSpPr>
        <p:spPr>
          <a:xfrm>
            <a:off x="1499191" y="1704534"/>
            <a:ext cx="86055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Android operating system is a mobile operating system that was developed by Google</a:t>
            </a:r>
          </a:p>
          <a:p>
            <a:r>
              <a:rPr lang="en-US" dirty="0"/>
              <a:t>(</a:t>
            </a:r>
            <a:r>
              <a:rPr lang="en-US" u="sng" dirty="0">
                <a:hlinkClick r:id="rId4"/>
              </a:rPr>
              <a:t>GOOGL</a:t>
            </a:r>
            <a:r>
              <a:rPr lang="en-US" dirty="0"/>
              <a:t>​) to be primarily used for touchscreen devices, cell phones, and tablets. Its design</a:t>
            </a:r>
          </a:p>
          <a:p>
            <a:r>
              <a:rPr lang="en-US" dirty="0"/>
              <a:t>lets users manipulate the mobile devices n</a:t>
            </a:r>
            <a:r>
              <a:rPr lang="en-US" dirty="0" smtClean="0"/>
              <a:t>aturally, </a:t>
            </a:r>
            <a:r>
              <a:rPr lang="en-US" dirty="0"/>
              <a:t>with finger movements that mirror</a:t>
            </a:r>
          </a:p>
          <a:p>
            <a:r>
              <a:rPr lang="en-US" dirty="0"/>
              <a:t>common motions, such as pinching, swiping, and tapping. Google also employs Android</a:t>
            </a:r>
          </a:p>
          <a:p>
            <a:r>
              <a:rPr lang="en-US" dirty="0"/>
              <a:t>software in televisions, cars, and wristwatches—each of which is fitted with a unique user</a:t>
            </a:r>
          </a:p>
          <a:p>
            <a:r>
              <a:rPr lang="en-US" dirty="0"/>
              <a:t>interface.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FBDEBE4-61C1-4628-9540-401D7FE56AA1}"/>
              </a:ext>
            </a:extLst>
          </p:cNvPr>
          <p:cNvSpPr txBox="1"/>
          <p:nvPr/>
        </p:nvSpPr>
        <p:spPr>
          <a:xfrm>
            <a:off x="5356002" y="5401340"/>
            <a:ext cx="269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Android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139459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1EA930E-CD19-4548-AEBD-C5540F83A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703"/>
            <a:ext cx="12192000" cy="68697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892A43C-58CB-4AB4-93E7-48F824FB05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605" y="3640835"/>
            <a:ext cx="1512631" cy="15126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4505590-0F88-4304-9C0F-AD7E1D0D85B1}"/>
              </a:ext>
            </a:extLst>
          </p:cNvPr>
          <p:cNvSpPr txBox="1"/>
          <p:nvPr/>
        </p:nvSpPr>
        <p:spPr>
          <a:xfrm>
            <a:off x="1499191" y="1169581"/>
            <a:ext cx="3217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IOS ( iPhone Operating System 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5734EAC-8EEB-4ADA-B9F1-DB4DE2A31E4E}"/>
              </a:ext>
            </a:extLst>
          </p:cNvPr>
          <p:cNvSpPr txBox="1"/>
          <p:nvPr/>
        </p:nvSpPr>
        <p:spPr>
          <a:xfrm>
            <a:off x="1499191" y="1704534"/>
            <a:ext cx="86746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 iOS is the second-most popular mobile operating system. As of June 2021, Apple iOS</a:t>
            </a:r>
          </a:p>
          <a:p>
            <a:r>
              <a:rPr lang="en-US" dirty="0"/>
              <a:t>held a 26.3 percent share of the mobile phone market, second only to Android which held</a:t>
            </a:r>
          </a:p>
          <a:p>
            <a:r>
              <a:rPr lang="en-US" dirty="0"/>
              <a:t>a 73.3 percent market share. The first version of iOS was released in June 2007, when the</a:t>
            </a:r>
          </a:p>
          <a:p>
            <a:r>
              <a:rPr lang="en-US" dirty="0"/>
              <a:t>iPhone debuted on the </a:t>
            </a:r>
            <a:r>
              <a:rPr lang="en-US" dirty="0" smtClean="0"/>
              <a:t>market. </a:t>
            </a:r>
            <a:r>
              <a:rPr lang="en-US" dirty="0" err="1" smtClean="0"/>
              <a:t>iOS</a:t>
            </a:r>
            <a:r>
              <a:rPr lang="en-US" dirty="0"/>
              <a:t>, an acronym for iPhone Operating System, is a</a:t>
            </a:r>
          </a:p>
          <a:p>
            <a:r>
              <a:rPr lang="en-US" dirty="0"/>
              <a:t>Unix-derived operating system powering all of Apple’s mobile </a:t>
            </a:r>
            <a:r>
              <a:rPr lang="en-US" dirty="0" smtClean="0"/>
              <a:t>devices. The </a:t>
            </a:r>
            <a:r>
              <a:rPr lang="en-US" dirty="0"/>
              <a:t>name iOS was</a:t>
            </a:r>
          </a:p>
          <a:p>
            <a:r>
              <a:rPr lang="en-US" dirty="0"/>
              <a:t>not officially applied to the software until 2008, when Apple released the iPhone software</a:t>
            </a:r>
          </a:p>
          <a:p>
            <a:r>
              <a:rPr lang="en-US" dirty="0"/>
              <a:t>development kit (SDK), enabling any app makers to create applications for the platform.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669ACDE-1B83-4B25-B352-F5F69C28B452}"/>
              </a:ext>
            </a:extLst>
          </p:cNvPr>
          <p:cNvSpPr txBox="1"/>
          <p:nvPr/>
        </p:nvSpPr>
        <p:spPr>
          <a:xfrm>
            <a:off x="5143174" y="5066097"/>
            <a:ext cx="258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iPhone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348933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1EA930E-CD19-4548-AEBD-C5540F83A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703"/>
            <a:ext cx="12192000" cy="68697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892A43C-58CB-4AB4-93E7-48F824FB05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002" y="3615890"/>
            <a:ext cx="2689663" cy="16810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4505590-0F88-4304-9C0F-AD7E1D0D85B1}"/>
              </a:ext>
            </a:extLst>
          </p:cNvPr>
          <p:cNvSpPr txBox="1"/>
          <p:nvPr/>
        </p:nvSpPr>
        <p:spPr>
          <a:xfrm>
            <a:off x="1499191" y="1169581"/>
            <a:ext cx="2821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Windows Operating System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5734EAC-8EEB-4ADA-B9F1-DB4DE2A31E4E}"/>
              </a:ext>
            </a:extLst>
          </p:cNvPr>
          <p:cNvSpPr txBox="1"/>
          <p:nvPr/>
        </p:nvSpPr>
        <p:spPr>
          <a:xfrm>
            <a:off x="1499191" y="1704534"/>
            <a:ext cx="885960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dirty="0"/>
              <a:t>Windows Phone is a proprietary mobile operating system developed by Microsoft. Windows </a:t>
            </a:r>
            <a:endParaRPr lang="en-US" dirty="0" smtClean="0"/>
          </a:p>
          <a:p>
            <a:pPr fontAlgn="base"/>
            <a:r>
              <a:rPr lang="en-US" dirty="0" smtClean="0"/>
              <a:t>Phone </a:t>
            </a:r>
            <a:r>
              <a:rPr lang="en-US" dirty="0"/>
              <a:t>introduced a new design language, previously called Metro UI, but later renamed to </a:t>
            </a:r>
            <a:endParaRPr lang="en-US" dirty="0" smtClean="0"/>
          </a:p>
          <a:p>
            <a:pPr fontAlgn="base"/>
            <a:r>
              <a:rPr lang="en-US" dirty="0" smtClean="0"/>
              <a:t>simply Modern. Microsoft </a:t>
            </a:r>
            <a:r>
              <a:rPr lang="en-US" dirty="0"/>
              <a:t>licenses the software to third-party hardware manufacturers, </a:t>
            </a:r>
            <a:endParaRPr lang="en-US" dirty="0" smtClean="0"/>
          </a:p>
          <a:p>
            <a:pPr fontAlgn="base"/>
            <a:r>
              <a:rPr lang="en-US" dirty="0" smtClean="0"/>
              <a:t>but </a:t>
            </a:r>
            <a:r>
              <a:rPr lang="en-US" dirty="0"/>
              <a:t>keeps a stringent </a:t>
            </a:r>
            <a:r>
              <a:rPr lang="en-US" dirty="0" smtClean="0"/>
              <a:t>list </a:t>
            </a:r>
            <a:r>
              <a:rPr lang="en-US" dirty="0"/>
              <a:t>of minimum requirements for the hardware it runs on to </a:t>
            </a:r>
            <a:r>
              <a:rPr lang="en-US" dirty="0" smtClean="0"/>
              <a:t>ensure</a:t>
            </a:r>
          </a:p>
          <a:p>
            <a:pPr fontAlgn="base"/>
            <a:r>
              <a:rPr lang="en-US" dirty="0" smtClean="0"/>
              <a:t>the </a:t>
            </a:r>
            <a:r>
              <a:rPr lang="en-US" dirty="0"/>
              <a:t>best user </a:t>
            </a:r>
            <a:r>
              <a:rPr lang="en-US" dirty="0" smtClean="0"/>
              <a:t>experience. In </a:t>
            </a:r>
            <a:r>
              <a:rPr lang="en-US" dirty="0"/>
              <a:t>2011 Nokia announced it has chosen Windows Phone as the </a:t>
            </a:r>
            <a:r>
              <a:rPr lang="en-US" dirty="0" smtClean="0"/>
              <a:t>OS</a:t>
            </a:r>
          </a:p>
          <a:p>
            <a:pPr fontAlgn="base"/>
            <a:r>
              <a:rPr lang="en-US" dirty="0" smtClean="0"/>
              <a:t>for </a:t>
            </a:r>
            <a:r>
              <a:rPr lang="en-US" dirty="0"/>
              <a:t>all its future smartphones </a:t>
            </a:r>
            <a:r>
              <a:rPr lang="en-US" dirty="0" smtClean="0"/>
              <a:t>providing </a:t>
            </a:r>
            <a:r>
              <a:rPr lang="en-US" dirty="0"/>
              <a:t>a solid backing for the fledgling OS and in the </a:t>
            </a:r>
            <a:r>
              <a:rPr lang="en-US" dirty="0" smtClean="0"/>
              <a:t>same</a:t>
            </a:r>
          </a:p>
          <a:p>
            <a:pPr fontAlgn="base"/>
            <a:r>
              <a:rPr lang="en-US" dirty="0" smtClean="0"/>
              <a:t>time </a:t>
            </a:r>
            <a:r>
              <a:rPr lang="en-US" dirty="0"/>
              <a:t>betting all of its mobile </a:t>
            </a:r>
            <a:r>
              <a:rPr lang="en-US" dirty="0" smtClean="0"/>
              <a:t>phone </a:t>
            </a:r>
            <a:r>
              <a:rPr lang="en-US" dirty="0"/>
              <a:t>business on its success.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669ACDE-1B83-4B25-B352-F5F69C28B452}"/>
              </a:ext>
            </a:extLst>
          </p:cNvPr>
          <p:cNvSpPr txBox="1"/>
          <p:nvPr/>
        </p:nvSpPr>
        <p:spPr>
          <a:xfrm>
            <a:off x="4977030" y="5296929"/>
            <a:ext cx="2821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Windows Operating System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9798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1EA930E-CD19-4548-AEBD-C5540F83A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703"/>
            <a:ext cx="12192000" cy="68697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892A43C-58CB-4AB4-93E7-48F824FB05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605" y="3766888"/>
            <a:ext cx="1512631" cy="1260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4505590-0F88-4304-9C0F-AD7E1D0D85B1}"/>
              </a:ext>
            </a:extLst>
          </p:cNvPr>
          <p:cNvSpPr txBox="1"/>
          <p:nvPr/>
        </p:nvSpPr>
        <p:spPr>
          <a:xfrm>
            <a:off x="1499191" y="1169581"/>
            <a:ext cx="1520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Blackberry 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5734EAC-8EEB-4ADA-B9F1-DB4DE2A31E4E}"/>
              </a:ext>
            </a:extLst>
          </p:cNvPr>
          <p:cNvSpPr txBox="1"/>
          <p:nvPr/>
        </p:nvSpPr>
        <p:spPr>
          <a:xfrm>
            <a:off x="1499191" y="1704534"/>
            <a:ext cx="89979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BlackBerry OS is designed for smartphone environments and is best known for its robust</a:t>
            </a:r>
          </a:p>
          <a:p>
            <a:r>
              <a:rPr lang="en-US" dirty="0"/>
              <a:t>support for push Internet email. This push email functionality is carried out through the</a:t>
            </a:r>
          </a:p>
          <a:p>
            <a:r>
              <a:rPr lang="en-US" dirty="0"/>
              <a:t>dedicated BlackBerry Enterprise Server (BES), which has versions for Microsoft Exchange,</a:t>
            </a:r>
          </a:p>
          <a:p>
            <a:r>
              <a:rPr lang="en-US" dirty="0"/>
              <a:t>Lotus Domino and Novell GroupWise</a:t>
            </a:r>
            <a:r>
              <a:rPr lang="en-US" dirty="0" smtClean="0"/>
              <a:t>.</a:t>
            </a:r>
            <a:r>
              <a:rPr lang="en-US" dirty="0"/>
              <a:t> Other mobile operating systems like Android, Microsoft </a:t>
            </a:r>
            <a:endParaRPr lang="en-US" dirty="0" smtClean="0"/>
          </a:p>
          <a:p>
            <a:r>
              <a:rPr lang="en-US" dirty="0" smtClean="0"/>
              <a:t>Windows </a:t>
            </a:r>
            <a:r>
              <a:rPr lang="en-US" dirty="0"/>
              <a:t>Mobile and Symbian can run on different brands of mobile phones; the </a:t>
            </a:r>
            <a:r>
              <a:rPr lang="en-US" dirty="0" smtClean="0"/>
              <a:t>BlackBerry</a:t>
            </a:r>
          </a:p>
          <a:p>
            <a:r>
              <a:rPr lang="en-US" dirty="0" smtClean="0"/>
              <a:t>OS </a:t>
            </a:r>
            <a:r>
              <a:rPr lang="en-US" dirty="0"/>
              <a:t>can run only on BlackBerry phones. BlackBerry OS is similar to Apple’s </a:t>
            </a:r>
            <a:r>
              <a:rPr lang="en-US" dirty="0" err="1"/>
              <a:t>iOS</a:t>
            </a:r>
            <a:r>
              <a:rPr lang="en-US" dirty="0"/>
              <a:t> in this regard.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669ACDE-1B83-4B25-B352-F5F69C28B452}"/>
              </a:ext>
            </a:extLst>
          </p:cNvPr>
          <p:cNvSpPr txBox="1"/>
          <p:nvPr/>
        </p:nvSpPr>
        <p:spPr>
          <a:xfrm>
            <a:off x="4966331" y="5066097"/>
            <a:ext cx="2943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Blackberry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148162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1EA930E-CD19-4548-AEBD-C5540F83A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703"/>
            <a:ext cx="12192000" cy="68697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4505590-0F88-4304-9C0F-AD7E1D0D85B1}"/>
              </a:ext>
            </a:extLst>
          </p:cNvPr>
          <p:cNvSpPr txBox="1"/>
          <p:nvPr/>
        </p:nvSpPr>
        <p:spPr>
          <a:xfrm>
            <a:off x="1499191" y="1169581"/>
            <a:ext cx="4615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Why OS is Needed to Run Our Mobile Device ?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5734EAC-8EEB-4ADA-B9F1-DB4DE2A31E4E}"/>
              </a:ext>
            </a:extLst>
          </p:cNvPr>
          <p:cNvSpPr txBox="1"/>
          <p:nvPr/>
        </p:nvSpPr>
        <p:spPr>
          <a:xfrm>
            <a:off x="1499191" y="1704534"/>
            <a:ext cx="954684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Operating systems (OS) on mobile devices play a crucial role in ensuring seamless functionality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user experience. These OSs serve as the digital backbone, managing hardware resources, </a:t>
            </a:r>
            <a:endParaRPr lang="en-US" dirty="0" smtClean="0"/>
          </a:p>
          <a:p>
            <a:r>
              <a:rPr lang="en-US" dirty="0" smtClean="0"/>
              <a:t>providing </a:t>
            </a:r>
            <a:r>
              <a:rPr lang="en-US" dirty="0"/>
              <a:t>security, and enabling the installation and execution of applications. Without a robust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efficient mobile OS, smartphones and tablets would be nothing more than expensive </a:t>
            </a:r>
            <a:endParaRPr lang="en-US" dirty="0" smtClean="0"/>
          </a:p>
          <a:p>
            <a:r>
              <a:rPr lang="en-US" dirty="0" smtClean="0"/>
              <a:t>paperweights</a:t>
            </a:r>
            <a:r>
              <a:rPr lang="en-US" dirty="0"/>
              <a:t>. Mobile OSs also facilitate constant updates and improvements, enhancing device </a:t>
            </a:r>
            <a:endParaRPr lang="en-US" dirty="0" smtClean="0"/>
          </a:p>
          <a:p>
            <a:r>
              <a:rPr lang="en-US" dirty="0" smtClean="0"/>
              <a:t>performance </a:t>
            </a:r>
            <a:r>
              <a:rPr lang="en-US" dirty="0"/>
              <a:t>and adding new features. Furthermore, they offer a user-friendly interface, making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easy for individuals to navigate their devices, access information, and communicate with others.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essence, mobile OSs are the foundation upon which the modern mobile computing experience is </a:t>
            </a:r>
            <a:endParaRPr lang="en-US" dirty="0" smtClean="0"/>
          </a:p>
          <a:p>
            <a:r>
              <a:rPr lang="en-US" dirty="0" smtClean="0"/>
              <a:t>built</a:t>
            </a:r>
            <a:r>
              <a:rPr lang="en-US" dirty="0"/>
              <a:t>, enabling us to stay connected, productive, and entertained on the go.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669ACDE-1B83-4B25-B352-F5F69C28B452}"/>
              </a:ext>
            </a:extLst>
          </p:cNvPr>
          <p:cNvSpPr txBox="1"/>
          <p:nvPr/>
        </p:nvSpPr>
        <p:spPr>
          <a:xfrm>
            <a:off x="4641236" y="5204239"/>
            <a:ext cx="326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Mobile Phone Operating System</a:t>
            </a:r>
            <a:endParaRPr lang="en-US" b="1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07971DE-918C-41AB-8C4C-A3EAF38949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998" y="4313403"/>
            <a:ext cx="1698003" cy="89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1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1EA930E-CD19-4548-AEBD-C5540F83A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703"/>
            <a:ext cx="12192000" cy="68697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1" y="1629066"/>
            <a:ext cx="9697317" cy="42419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4505590-0F88-4304-9C0F-AD7E1D0D85B1}"/>
              </a:ext>
            </a:extLst>
          </p:cNvPr>
          <p:cNvSpPr txBox="1"/>
          <p:nvPr/>
        </p:nvSpPr>
        <p:spPr>
          <a:xfrm>
            <a:off x="1499191" y="1169581"/>
            <a:ext cx="3844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Comparison Between Android and IOS</a:t>
            </a:r>
            <a:endParaRPr lang="en-US" dirty="0"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841" y="1762657"/>
            <a:ext cx="1912992" cy="107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91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696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User</cp:lastModifiedBy>
  <cp:revision>17</cp:revision>
  <dcterms:created xsi:type="dcterms:W3CDTF">2023-09-29T06:58:22Z</dcterms:created>
  <dcterms:modified xsi:type="dcterms:W3CDTF">2023-10-01T16:26:16Z</dcterms:modified>
</cp:coreProperties>
</file>