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39E3B-F86E-4062-9F93-A2293041F342}"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A97C6-E939-4205-ADD6-D1AFD85EEAF2}" type="slidenum">
              <a:rPr lang="en-US" smtClean="0"/>
              <a:t>‹#›</a:t>
            </a:fld>
            <a:endParaRPr lang="en-US"/>
          </a:p>
        </p:txBody>
      </p:sp>
    </p:spTree>
    <p:extLst>
      <p:ext uri="{BB962C8B-B14F-4D97-AF65-F5344CB8AC3E}">
        <p14:creationId xmlns:p14="http://schemas.microsoft.com/office/powerpoint/2010/main" val="2783234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96F46-103D-4122-BEAE-AFD565AB8D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E250588-0A09-4E5A-93C7-4FD0A6494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5F02B22-7F38-4903-A35E-5941C85525AA}"/>
              </a:ext>
            </a:extLst>
          </p:cNvPr>
          <p:cNvSpPr>
            <a:spLocks noGrp="1"/>
          </p:cNvSpPr>
          <p:nvPr>
            <p:ph type="dt" sz="half" idx="10"/>
          </p:nvPr>
        </p:nvSpPr>
        <p:spPr/>
        <p:txBody>
          <a:bodyPr/>
          <a:lstStyle/>
          <a:p>
            <a:fld id="{DA8A22FC-E911-48C1-A3D7-CAEBEC97F82B}" type="datetimeFigureOut">
              <a:rPr lang="en-US" smtClean="0"/>
              <a:t>10/3/2023</a:t>
            </a:fld>
            <a:endParaRPr lang="en-US"/>
          </a:p>
        </p:txBody>
      </p:sp>
      <p:sp>
        <p:nvSpPr>
          <p:cNvPr id="5" name="Footer Placeholder 4">
            <a:extLst>
              <a:ext uri="{FF2B5EF4-FFF2-40B4-BE49-F238E27FC236}">
                <a16:creationId xmlns:a16="http://schemas.microsoft.com/office/drawing/2014/main" xmlns="" id="{9AC1FB78-F2E4-41F3-8B09-2C79C3611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D2CDEDA-136A-4472-8D00-2E871C8D7F34}"/>
              </a:ext>
            </a:extLst>
          </p:cNvPr>
          <p:cNvSpPr>
            <a:spLocks noGrp="1"/>
          </p:cNvSpPr>
          <p:nvPr>
            <p:ph type="sldNum" sz="quarter" idx="12"/>
          </p:nvPr>
        </p:nvSpPr>
        <p:spPr/>
        <p:txBody>
          <a:bodyPr/>
          <a:lstStyle/>
          <a:p>
            <a:fld id="{C90280A7-0401-43BD-9E36-13A53B535356}" type="slidenum">
              <a:rPr lang="en-US" smtClean="0"/>
              <a:t>‹#›</a:t>
            </a:fld>
            <a:endParaRPr lang="en-US"/>
          </a:p>
        </p:txBody>
      </p:sp>
    </p:spTree>
    <p:extLst>
      <p:ext uri="{BB962C8B-B14F-4D97-AF65-F5344CB8AC3E}">
        <p14:creationId xmlns:p14="http://schemas.microsoft.com/office/powerpoint/2010/main" val="2383169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339D0-2DF5-452E-B65A-E588F77935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BD2CAC6-CD03-443F-9785-26F1437A36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3AF2C8-570F-424F-A54A-93375F8F9391}"/>
              </a:ext>
            </a:extLst>
          </p:cNvPr>
          <p:cNvSpPr>
            <a:spLocks noGrp="1"/>
          </p:cNvSpPr>
          <p:nvPr>
            <p:ph type="dt" sz="half" idx="10"/>
          </p:nvPr>
        </p:nvSpPr>
        <p:spPr/>
        <p:txBody>
          <a:bodyPr/>
          <a:lstStyle/>
          <a:p>
            <a:fld id="{DA8A22FC-E911-48C1-A3D7-CAEBEC97F82B}" type="datetimeFigureOut">
              <a:rPr lang="en-US" smtClean="0"/>
              <a:t>10/3/2023</a:t>
            </a:fld>
            <a:endParaRPr lang="en-US"/>
          </a:p>
        </p:txBody>
      </p:sp>
      <p:sp>
        <p:nvSpPr>
          <p:cNvPr id="5" name="Footer Placeholder 4">
            <a:extLst>
              <a:ext uri="{FF2B5EF4-FFF2-40B4-BE49-F238E27FC236}">
                <a16:creationId xmlns:a16="http://schemas.microsoft.com/office/drawing/2014/main" xmlns="" id="{E755FEBF-F6E1-454E-9F68-821D398B9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BC3B1D-2C4F-4080-BCC8-EF1C7AADB2C4}"/>
              </a:ext>
            </a:extLst>
          </p:cNvPr>
          <p:cNvSpPr>
            <a:spLocks noGrp="1"/>
          </p:cNvSpPr>
          <p:nvPr>
            <p:ph type="sldNum" sz="quarter" idx="12"/>
          </p:nvPr>
        </p:nvSpPr>
        <p:spPr/>
        <p:txBody>
          <a:bodyPr/>
          <a:lstStyle/>
          <a:p>
            <a:fld id="{C90280A7-0401-43BD-9E36-13A53B535356}" type="slidenum">
              <a:rPr lang="en-US" smtClean="0"/>
              <a:t>‹#›</a:t>
            </a:fld>
            <a:endParaRPr lang="en-US"/>
          </a:p>
        </p:txBody>
      </p:sp>
    </p:spTree>
    <p:extLst>
      <p:ext uri="{BB962C8B-B14F-4D97-AF65-F5344CB8AC3E}">
        <p14:creationId xmlns:p14="http://schemas.microsoft.com/office/powerpoint/2010/main" val="32288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57BAB5D-AE86-4627-98AD-57E0A88F6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BCDE370-A7F1-4EEE-B620-32E80245BC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F29B49C-CAB7-44E6-87BC-1A203ED27745}"/>
              </a:ext>
            </a:extLst>
          </p:cNvPr>
          <p:cNvSpPr>
            <a:spLocks noGrp="1"/>
          </p:cNvSpPr>
          <p:nvPr>
            <p:ph type="dt" sz="half" idx="10"/>
          </p:nvPr>
        </p:nvSpPr>
        <p:spPr/>
        <p:txBody>
          <a:bodyPr/>
          <a:lstStyle/>
          <a:p>
            <a:fld id="{DA8A22FC-E911-48C1-A3D7-CAEBEC97F82B}" type="datetimeFigureOut">
              <a:rPr lang="en-US" smtClean="0"/>
              <a:t>10/3/2023</a:t>
            </a:fld>
            <a:endParaRPr lang="en-US"/>
          </a:p>
        </p:txBody>
      </p:sp>
      <p:sp>
        <p:nvSpPr>
          <p:cNvPr id="5" name="Footer Placeholder 4">
            <a:extLst>
              <a:ext uri="{FF2B5EF4-FFF2-40B4-BE49-F238E27FC236}">
                <a16:creationId xmlns:a16="http://schemas.microsoft.com/office/drawing/2014/main" xmlns="" id="{A0AE3F88-21C1-4571-9734-10D7B2714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7A5343C-14DF-4A0E-A0B1-EFBF862DD54F}"/>
              </a:ext>
            </a:extLst>
          </p:cNvPr>
          <p:cNvSpPr>
            <a:spLocks noGrp="1"/>
          </p:cNvSpPr>
          <p:nvPr>
            <p:ph type="sldNum" sz="quarter" idx="12"/>
          </p:nvPr>
        </p:nvSpPr>
        <p:spPr/>
        <p:txBody>
          <a:bodyPr/>
          <a:lstStyle/>
          <a:p>
            <a:fld id="{C90280A7-0401-43BD-9E36-13A53B535356}" type="slidenum">
              <a:rPr lang="en-US" smtClean="0"/>
              <a:t>‹#›</a:t>
            </a:fld>
            <a:endParaRPr lang="en-US"/>
          </a:p>
        </p:txBody>
      </p:sp>
    </p:spTree>
    <p:extLst>
      <p:ext uri="{BB962C8B-B14F-4D97-AF65-F5344CB8AC3E}">
        <p14:creationId xmlns:p14="http://schemas.microsoft.com/office/powerpoint/2010/main" val="359540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5C1B54-9A66-452E-9F58-0D190E2BF0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CFE4B57-BE67-4C2A-A1F7-71AE658737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5BF6B7-CEE8-484A-A3E4-32A2C8043226}"/>
              </a:ext>
            </a:extLst>
          </p:cNvPr>
          <p:cNvSpPr>
            <a:spLocks noGrp="1"/>
          </p:cNvSpPr>
          <p:nvPr>
            <p:ph type="dt" sz="half" idx="10"/>
          </p:nvPr>
        </p:nvSpPr>
        <p:spPr/>
        <p:txBody>
          <a:bodyPr/>
          <a:lstStyle/>
          <a:p>
            <a:fld id="{DA8A22FC-E911-48C1-A3D7-CAEBEC97F82B}" type="datetimeFigureOut">
              <a:rPr lang="en-US" smtClean="0"/>
              <a:t>10/3/2023</a:t>
            </a:fld>
            <a:endParaRPr lang="en-US"/>
          </a:p>
        </p:txBody>
      </p:sp>
      <p:sp>
        <p:nvSpPr>
          <p:cNvPr id="5" name="Footer Placeholder 4">
            <a:extLst>
              <a:ext uri="{FF2B5EF4-FFF2-40B4-BE49-F238E27FC236}">
                <a16:creationId xmlns:a16="http://schemas.microsoft.com/office/drawing/2014/main" xmlns="" id="{01004C3A-5DEE-4DA8-8D45-C701C7A77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53E8F8-223C-45DC-8AB4-C590E64F585B}"/>
              </a:ext>
            </a:extLst>
          </p:cNvPr>
          <p:cNvSpPr>
            <a:spLocks noGrp="1"/>
          </p:cNvSpPr>
          <p:nvPr>
            <p:ph type="sldNum" sz="quarter" idx="12"/>
          </p:nvPr>
        </p:nvSpPr>
        <p:spPr/>
        <p:txBody>
          <a:bodyPr/>
          <a:lstStyle/>
          <a:p>
            <a:fld id="{C90280A7-0401-43BD-9E36-13A53B535356}" type="slidenum">
              <a:rPr lang="en-US" smtClean="0"/>
              <a:t>‹#›</a:t>
            </a:fld>
            <a:endParaRPr lang="en-US"/>
          </a:p>
        </p:txBody>
      </p:sp>
    </p:spTree>
    <p:extLst>
      <p:ext uri="{BB962C8B-B14F-4D97-AF65-F5344CB8AC3E}">
        <p14:creationId xmlns:p14="http://schemas.microsoft.com/office/powerpoint/2010/main" val="74718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BE1DB5-8132-4519-A6AC-365CD25D72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C26D57A-7C88-4EF8-8EC5-113CDFF7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F2B0DD1-58A1-4036-8B49-654B0F5F82A1}"/>
              </a:ext>
            </a:extLst>
          </p:cNvPr>
          <p:cNvSpPr>
            <a:spLocks noGrp="1"/>
          </p:cNvSpPr>
          <p:nvPr>
            <p:ph type="dt" sz="half" idx="10"/>
          </p:nvPr>
        </p:nvSpPr>
        <p:spPr/>
        <p:txBody>
          <a:bodyPr/>
          <a:lstStyle/>
          <a:p>
            <a:fld id="{DA8A22FC-E911-48C1-A3D7-CAEBEC97F82B}" type="datetimeFigureOut">
              <a:rPr lang="en-US" smtClean="0"/>
              <a:t>10/3/2023</a:t>
            </a:fld>
            <a:endParaRPr lang="en-US"/>
          </a:p>
        </p:txBody>
      </p:sp>
      <p:sp>
        <p:nvSpPr>
          <p:cNvPr id="5" name="Footer Placeholder 4">
            <a:extLst>
              <a:ext uri="{FF2B5EF4-FFF2-40B4-BE49-F238E27FC236}">
                <a16:creationId xmlns:a16="http://schemas.microsoft.com/office/drawing/2014/main" xmlns="" id="{41D67B0F-C659-47C4-B37C-D5290EEE4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F323F81-A8C9-4A3E-A9B9-7A3857541C73}"/>
              </a:ext>
            </a:extLst>
          </p:cNvPr>
          <p:cNvSpPr>
            <a:spLocks noGrp="1"/>
          </p:cNvSpPr>
          <p:nvPr>
            <p:ph type="sldNum" sz="quarter" idx="12"/>
          </p:nvPr>
        </p:nvSpPr>
        <p:spPr/>
        <p:txBody>
          <a:bodyPr/>
          <a:lstStyle/>
          <a:p>
            <a:fld id="{C90280A7-0401-43BD-9E36-13A53B535356}" type="slidenum">
              <a:rPr lang="en-US" smtClean="0"/>
              <a:t>‹#›</a:t>
            </a:fld>
            <a:endParaRPr lang="en-US"/>
          </a:p>
        </p:txBody>
      </p:sp>
    </p:spTree>
    <p:extLst>
      <p:ext uri="{BB962C8B-B14F-4D97-AF65-F5344CB8AC3E}">
        <p14:creationId xmlns:p14="http://schemas.microsoft.com/office/powerpoint/2010/main" val="393682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12F8CD-4EE5-4334-84B8-EE0E3B08ED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A52DD5D-7D41-4F4C-9187-BFAC527359C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DFC4B16-0147-42D1-8CAF-C58C16191E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F3D0018-551E-4AC5-8B4E-7EB265EFDF63}"/>
              </a:ext>
            </a:extLst>
          </p:cNvPr>
          <p:cNvSpPr>
            <a:spLocks noGrp="1"/>
          </p:cNvSpPr>
          <p:nvPr>
            <p:ph type="dt" sz="half" idx="10"/>
          </p:nvPr>
        </p:nvSpPr>
        <p:spPr/>
        <p:txBody>
          <a:bodyPr/>
          <a:lstStyle/>
          <a:p>
            <a:fld id="{DA8A22FC-E911-48C1-A3D7-CAEBEC97F82B}" type="datetimeFigureOut">
              <a:rPr lang="en-US" smtClean="0"/>
              <a:t>10/3/2023</a:t>
            </a:fld>
            <a:endParaRPr lang="en-US"/>
          </a:p>
        </p:txBody>
      </p:sp>
      <p:sp>
        <p:nvSpPr>
          <p:cNvPr id="6" name="Footer Placeholder 5">
            <a:extLst>
              <a:ext uri="{FF2B5EF4-FFF2-40B4-BE49-F238E27FC236}">
                <a16:creationId xmlns:a16="http://schemas.microsoft.com/office/drawing/2014/main" xmlns="" id="{158633A5-E896-4979-8A8D-AB810A45C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B5CE840-1072-4FE7-B24B-BEF3A013CAD5}"/>
              </a:ext>
            </a:extLst>
          </p:cNvPr>
          <p:cNvSpPr>
            <a:spLocks noGrp="1"/>
          </p:cNvSpPr>
          <p:nvPr>
            <p:ph type="sldNum" sz="quarter" idx="12"/>
          </p:nvPr>
        </p:nvSpPr>
        <p:spPr/>
        <p:txBody>
          <a:bodyPr/>
          <a:lstStyle/>
          <a:p>
            <a:fld id="{C90280A7-0401-43BD-9E36-13A53B535356}" type="slidenum">
              <a:rPr lang="en-US" smtClean="0"/>
              <a:t>‹#›</a:t>
            </a:fld>
            <a:endParaRPr lang="en-US"/>
          </a:p>
        </p:txBody>
      </p:sp>
    </p:spTree>
    <p:extLst>
      <p:ext uri="{BB962C8B-B14F-4D97-AF65-F5344CB8AC3E}">
        <p14:creationId xmlns:p14="http://schemas.microsoft.com/office/powerpoint/2010/main" val="80637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E770DB-68EC-4E0E-B2FA-AE1A9ECCFE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A20E478-7BC2-439A-983E-43940DC8F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AAB6847-6191-4669-9C8D-5D15DEAF0F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F16D818-8A4B-49F8-9825-80868CC54B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03A6BD2-D39E-4DEE-9527-E63DEF453C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6B8EAB2-0689-4514-9FB9-9124A1C713ED}"/>
              </a:ext>
            </a:extLst>
          </p:cNvPr>
          <p:cNvSpPr>
            <a:spLocks noGrp="1"/>
          </p:cNvSpPr>
          <p:nvPr>
            <p:ph type="dt" sz="half" idx="10"/>
          </p:nvPr>
        </p:nvSpPr>
        <p:spPr/>
        <p:txBody>
          <a:bodyPr/>
          <a:lstStyle/>
          <a:p>
            <a:fld id="{DA8A22FC-E911-48C1-A3D7-CAEBEC97F82B}" type="datetimeFigureOut">
              <a:rPr lang="en-US" smtClean="0"/>
              <a:t>10/3/2023</a:t>
            </a:fld>
            <a:endParaRPr lang="en-US"/>
          </a:p>
        </p:txBody>
      </p:sp>
      <p:sp>
        <p:nvSpPr>
          <p:cNvPr id="8" name="Footer Placeholder 7">
            <a:extLst>
              <a:ext uri="{FF2B5EF4-FFF2-40B4-BE49-F238E27FC236}">
                <a16:creationId xmlns:a16="http://schemas.microsoft.com/office/drawing/2014/main" xmlns="" id="{630D5FB3-5966-443F-9FBB-B59DDEA2E3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ACF92BC-6E78-4B93-A0E3-A0B46FE30797}"/>
              </a:ext>
            </a:extLst>
          </p:cNvPr>
          <p:cNvSpPr>
            <a:spLocks noGrp="1"/>
          </p:cNvSpPr>
          <p:nvPr>
            <p:ph type="sldNum" sz="quarter" idx="12"/>
          </p:nvPr>
        </p:nvSpPr>
        <p:spPr/>
        <p:txBody>
          <a:bodyPr/>
          <a:lstStyle/>
          <a:p>
            <a:fld id="{C90280A7-0401-43BD-9E36-13A53B535356}" type="slidenum">
              <a:rPr lang="en-US" smtClean="0"/>
              <a:t>‹#›</a:t>
            </a:fld>
            <a:endParaRPr lang="en-US"/>
          </a:p>
        </p:txBody>
      </p:sp>
    </p:spTree>
    <p:extLst>
      <p:ext uri="{BB962C8B-B14F-4D97-AF65-F5344CB8AC3E}">
        <p14:creationId xmlns:p14="http://schemas.microsoft.com/office/powerpoint/2010/main" val="170562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14041A-4FE4-4B1B-AEDD-E963359BA4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7FAB076-546F-449F-AE97-371300F2C4B3}"/>
              </a:ext>
            </a:extLst>
          </p:cNvPr>
          <p:cNvSpPr>
            <a:spLocks noGrp="1"/>
          </p:cNvSpPr>
          <p:nvPr>
            <p:ph type="dt" sz="half" idx="10"/>
          </p:nvPr>
        </p:nvSpPr>
        <p:spPr/>
        <p:txBody>
          <a:bodyPr/>
          <a:lstStyle/>
          <a:p>
            <a:fld id="{DA8A22FC-E911-48C1-A3D7-CAEBEC97F82B}" type="datetimeFigureOut">
              <a:rPr lang="en-US" smtClean="0"/>
              <a:t>10/3/2023</a:t>
            </a:fld>
            <a:endParaRPr lang="en-US"/>
          </a:p>
        </p:txBody>
      </p:sp>
      <p:sp>
        <p:nvSpPr>
          <p:cNvPr id="4" name="Footer Placeholder 3">
            <a:extLst>
              <a:ext uri="{FF2B5EF4-FFF2-40B4-BE49-F238E27FC236}">
                <a16:creationId xmlns:a16="http://schemas.microsoft.com/office/drawing/2014/main" xmlns="" id="{FCDB36FB-618E-4030-B396-28B5006DC6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4BA9BF7-FE1D-4D49-9C99-67907F56DF55}"/>
              </a:ext>
            </a:extLst>
          </p:cNvPr>
          <p:cNvSpPr>
            <a:spLocks noGrp="1"/>
          </p:cNvSpPr>
          <p:nvPr>
            <p:ph type="sldNum" sz="quarter" idx="12"/>
          </p:nvPr>
        </p:nvSpPr>
        <p:spPr/>
        <p:txBody>
          <a:bodyPr/>
          <a:lstStyle/>
          <a:p>
            <a:fld id="{C90280A7-0401-43BD-9E36-13A53B535356}" type="slidenum">
              <a:rPr lang="en-US" smtClean="0"/>
              <a:t>‹#›</a:t>
            </a:fld>
            <a:endParaRPr lang="en-US"/>
          </a:p>
        </p:txBody>
      </p:sp>
    </p:spTree>
    <p:extLst>
      <p:ext uri="{BB962C8B-B14F-4D97-AF65-F5344CB8AC3E}">
        <p14:creationId xmlns:p14="http://schemas.microsoft.com/office/powerpoint/2010/main" val="2713945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808325-7DD8-4389-B409-B51EF29E9562}"/>
              </a:ext>
            </a:extLst>
          </p:cNvPr>
          <p:cNvSpPr>
            <a:spLocks noGrp="1"/>
          </p:cNvSpPr>
          <p:nvPr>
            <p:ph type="dt" sz="half" idx="10"/>
          </p:nvPr>
        </p:nvSpPr>
        <p:spPr/>
        <p:txBody>
          <a:bodyPr/>
          <a:lstStyle/>
          <a:p>
            <a:fld id="{DA8A22FC-E911-48C1-A3D7-CAEBEC97F82B}" type="datetimeFigureOut">
              <a:rPr lang="en-US" smtClean="0"/>
              <a:t>10/3/2023</a:t>
            </a:fld>
            <a:endParaRPr lang="en-US"/>
          </a:p>
        </p:txBody>
      </p:sp>
      <p:sp>
        <p:nvSpPr>
          <p:cNvPr id="3" name="Footer Placeholder 2">
            <a:extLst>
              <a:ext uri="{FF2B5EF4-FFF2-40B4-BE49-F238E27FC236}">
                <a16:creationId xmlns:a16="http://schemas.microsoft.com/office/drawing/2014/main" xmlns="" id="{0F4758D0-C41B-4CB6-B47A-034E365DDA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F089E96A-7387-41DD-8118-7B75FD384797}"/>
              </a:ext>
            </a:extLst>
          </p:cNvPr>
          <p:cNvSpPr>
            <a:spLocks noGrp="1"/>
          </p:cNvSpPr>
          <p:nvPr>
            <p:ph type="sldNum" sz="quarter" idx="12"/>
          </p:nvPr>
        </p:nvSpPr>
        <p:spPr/>
        <p:txBody>
          <a:bodyPr/>
          <a:lstStyle/>
          <a:p>
            <a:fld id="{C90280A7-0401-43BD-9E36-13A53B535356}" type="slidenum">
              <a:rPr lang="en-US" smtClean="0"/>
              <a:t>‹#›</a:t>
            </a:fld>
            <a:endParaRPr lang="en-US"/>
          </a:p>
        </p:txBody>
      </p:sp>
    </p:spTree>
    <p:extLst>
      <p:ext uri="{BB962C8B-B14F-4D97-AF65-F5344CB8AC3E}">
        <p14:creationId xmlns:p14="http://schemas.microsoft.com/office/powerpoint/2010/main" val="36495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261BF2-0942-4FCF-AFE1-271124B7A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0CA8717-A9A9-4915-B465-FB2262059D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29976FB-10B4-4D8F-ABD8-2AC315D92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3985776F-7F26-4705-909D-CBB2165C4722}"/>
              </a:ext>
            </a:extLst>
          </p:cNvPr>
          <p:cNvSpPr>
            <a:spLocks noGrp="1"/>
          </p:cNvSpPr>
          <p:nvPr>
            <p:ph type="dt" sz="half" idx="10"/>
          </p:nvPr>
        </p:nvSpPr>
        <p:spPr/>
        <p:txBody>
          <a:bodyPr/>
          <a:lstStyle/>
          <a:p>
            <a:fld id="{DA8A22FC-E911-48C1-A3D7-CAEBEC97F82B}" type="datetimeFigureOut">
              <a:rPr lang="en-US" smtClean="0"/>
              <a:t>10/3/2023</a:t>
            </a:fld>
            <a:endParaRPr lang="en-US"/>
          </a:p>
        </p:txBody>
      </p:sp>
      <p:sp>
        <p:nvSpPr>
          <p:cNvPr id="6" name="Footer Placeholder 5">
            <a:extLst>
              <a:ext uri="{FF2B5EF4-FFF2-40B4-BE49-F238E27FC236}">
                <a16:creationId xmlns:a16="http://schemas.microsoft.com/office/drawing/2014/main" xmlns="" id="{F6C5B3BE-B4A1-4D19-B596-10855D9D55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7403FC-7CF9-4F1E-9808-7A5CD20BA666}"/>
              </a:ext>
            </a:extLst>
          </p:cNvPr>
          <p:cNvSpPr>
            <a:spLocks noGrp="1"/>
          </p:cNvSpPr>
          <p:nvPr>
            <p:ph type="sldNum" sz="quarter" idx="12"/>
          </p:nvPr>
        </p:nvSpPr>
        <p:spPr/>
        <p:txBody>
          <a:bodyPr/>
          <a:lstStyle/>
          <a:p>
            <a:fld id="{C90280A7-0401-43BD-9E36-13A53B535356}" type="slidenum">
              <a:rPr lang="en-US" smtClean="0"/>
              <a:t>‹#›</a:t>
            </a:fld>
            <a:endParaRPr lang="en-US"/>
          </a:p>
        </p:txBody>
      </p:sp>
    </p:spTree>
    <p:extLst>
      <p:ext uri="{BB962C8B-B14F-4D97-AF65-F5344CB8AC3E}">
        <p14:creationId xmlns:p14="http://schemas.microsoft.com/office/powerpoint/2010/main" val="782391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73BC7-0EE6-4386-8B50-4264EFDE8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2993650-691F-4E08-8C3E-58D596994B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D0ACB24-9737-4226-8865-11EC518F7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98D42EF-903E-4AE3-AC70-DCFCF3E67EEB}"/>
              </a:ext>
            </a:extLst>
          </p:cNvPr>
          <p:cNvSpPr>
            <a:spLocks noGrp="1"/>
          </p:cNvSpPr>
          <p:nvPr>
            <p:ph type="dt" sz="half" idx="10"/>
          </p:nvPr>
        </p:nvSpPr>
        <p:spPr/>
        <p:txBody>
          <a:bodyPr/>
          <a:lstStyle/>
          <a:p>
            <a:fld id="{DA8A22FC-E911-48C1-A3D7-CAEBEC97F82B}" type="datetimeFigureOut">
              <a:rPr lang="en-US" smtClean="0"/>
              <a:t>10/3/2023</a:t>
            </a:fld>
            <a:endParaRPr lang="en-US"/>
          </a:p>
        </p:txBody>
      </p:sp>
      <p:sp>
        <p:nvSpPr>
          <p:cNvPr id="6" name="Footer Placeholder 5">
            <a:extLst>
              <a:ext uri="{FF2B5EF4-FFF2-40B4-BE49-F238E27FC236}">
                <a16:creationId xmlns:a16="http://schemas.microsoft.com/office/drawing/2014/main" xmlns="" id="{5A5BAD21-E4E2-44C4-8C58-B019D45B0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82E5EE6-02E2-42BD-A8F1-EE15435488CD}"/>
              </a:ext>
            </a:extLst>
          </p:cNvPr>
          <p:cNvSpPr>
            <a:spLocks noGrp="1"/>
          </p:cNvSpPr>
          <p:nvPr>
            <p:ph type="sldNum" sz="quarter" idx="12"/>
          </p:nvPr>
        </p:nvSpPr>
        <p:spPr/>
        <p:txBody>
          <a:bodyPr/>
          <a:lstStyle/>
          <a:p>
            <a:fld id="{C90280A7-0401-43BD-9E36-13A53B535356}" type="slidenum">
              <a:rPr lang="en-US" smtClean="0"/>
              <a:t>‹#›</a:t>
            </a:fld>
            <a:endParaRPr lang="en-US"/>
          </a:p>
        </p:txBody>
      </p:sp>
    </p:spTree>
    <p:extLst>
      <p:ext uri="{BB962C8B-B14F-4D97-AF65-F5344CB8AC3E}">
        <p14:creationId xmlns:p14="http://schemas.microsoft.com/office/powerpoint/2010/main" val="201611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D9597D8-33E2-4C05-9F10-B627C1306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E85C6E9-DF0A-498C-A6A2-323602A03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209DFD5-EE1E-405F-95C1-49DED28EB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8A22FC-E911-48C1-A3D7-CAEBEC97F82B}" type="datetimeFigureOut">
              <a:rPr lang="en-US" smtClean="0"/>
              <a:t>10/3/2023</a:t>
            </a:fld>
            <a:endParaRPr lang="en-US"/>
          </a:p>
        </p:txBody>
      </p:sp>
      <p:sp>
        <p:nvSpPr>
          <p:cNvPr id="5" name="Footer Placeholder 4">
            <a:extLst>
              <a:ext uri="{FF2B5EF4-FFF2-40B4-BE49-F238E27FC236}">
                <a16:creationId xmlns:a16="http://schemas.microsoft.com/office/drawing/2014/main" xmlns="" id="{C9B00708-87C3-44FB-9CF6-9AF294071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49E0A78-5F05-45D2-843F-86CDD574D2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280A7-0401-43BD-9E36-13A53B535356}" type="slidenum">
              <a:rPr lang="en-US" smtClean="0"/>
              <a:t>‹#›</a:t>
            </a:fld>
            <a:endParaRPr lang="en-US"/>
          </a:p>
        </p:txBody>
      </p:sp>
    </p:spTree>
    <p:extLst>
      <p:ext uri="{BB962C8B-B14F-4D97-AF65-F5344CB8AC3E}">
        <p14:creationId xmlns:p14="http://schemas.microsoft.com/office/powerpoint/2010/main" val="2971429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techtarget.com/searchmobilecomputing/definition/smartphone" TargetMode="External"/><Relationship Id="rId7" Type="http://schemas.openxmlformats.org/officeDocument/2006/relationships/image" Target="../media/image5.png"/><Relationship Id="rId2" Type="http://schemas.openxmlformats.org/officeDocument/2006/relationships/image" Target="../media/image4.jfif"/><Relationship Id="rId1" Type="http://schemas.openxmlformats.org/officeDocument/2006/relationships/slideLayout" Target="../slideLayouts/slideLayout2.xml"/><Relationship Id="rId6" Type="http://schemas.openxmlformats.org/officeDocument/2006/relationships/hyperlink" Target="https://www.techtarget.com/searchsoftwarequality/definition/hybrid-application-hybrid-app" TargetMode="External"/><Relationship Id="rId5" Type="http://schemas.openxmlformats.org/officeDocument/2006/relationships/hyperlink" Target="https://www.techtarget.com/searchsoftwarequality/definition/native-application-native-app" TargetMode="External"/><Relationship Id="rId4" Type="http://schemas.openxmlformats.org/officeDocument/2006/relationships/hyperlink" Target="https://www.techtarget.com/searchmobilecomputing/definition/tablet-P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britannica.com/topic/advertising" TargetMode="External"/><Relationship Id="rId3" Type="http://schemas.openxmlformats.org/officeDocument/2006/relationships/hyperlink" Target="https://www.britannica.com/technology/browser" TargetMode="External"/><Relationship Id="rId7" Type="http://schemas.openxmlformats.org/officeDocument/2006/relationships/hyperlink" Target="https://www.britannica.com/topic/Google-Inc" TargetMode="External"/><Relationship Id="rId2" Type="http://schemas.openxmlformats.org/officeDocument/2006/relationships/image" Target="../media/image4.jfif"/><Relationship Id="rId1" Type="http://schemas.openxmlformats.org/officeDocument/2006/relationships/slideLayout" Target="../slideLayouts/slideLayout2.xml"/><Relationship Id="rId6" Type="http://schemas.openxmlformats.org/officeDocument/2006/relationships/hyperlink" Target="https://www.britannica.com/topic/Apple-Inc" TargetMode="External"/><Relationship Id="rId5" Type="http://schemas.openxmlformats.org/officeDocument/2006/relationships/hyperlink" Target="https://www.britannica.com/technology/operating-system" TargetMode="External"/><Relationship Id="rId10" Type="http://schemas.openxmlformats.org/officeDocument/2006/relationships/image" Target="../media/image9.png"/><Relationship Id="rId4" Type="http://schemas.openxmlformats.org/officeDocument/2006/relationships/hyperlink" Target="https://www.britannica.com/topic/Samsung-Electronics" TargetMode="Externa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fi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play.google.com/store/apps/details?id=com.adobe.psmobile" TargetMode="External"/><Relationship Id="rId7" Type="http://schemas.openxmlformats.org/officeDocument/2006/relationships/image" Target="../media/image15.png"/><Relationship Id="rId2" Type="http://schemas.openxmlformats.org/officeDocument/2006/relationships/image" Target="../media/image4.jfif"/><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play.google.com/store/apps/details?id=com.picsart.studi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668C2EF-DE4E-4612-A06D-C4B6A1ED4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1" cy="6858001"/>
          </a:xfrm>
          <a:prstGeom prst="rect">
            <a:avLst/>
          </a:prstGeom>
        </p:spPr>
      </p:pic>
      <p:sp>
        <p:nvSpPr>
          <p:cNvPr id="6" name="Rectangle 5">
            <a:extLst>
              <a:ext uri="{FF2B5EF4-FFF2-40B4-BE49-F238E27FC236}">
                <a16:creationId xmlns:a16="http://schemas.microsoft.com/office/drawing/2014/main" xmlns="" id="{0CE6F945-81B3-45F5-B830-36262EFB24CF}"/>
              </a:ext>
            </a:extLst>
          </p:cNvPr>
          <p:cNvSpPr/>
          <p:nvPr/>
        </p:nvSpPr>
        <p:spPr>
          <a:xfrm>
            <a:off x="-2" y="5255042"/>
            <a:ext cx="10430935" cy="830997"/>
          </a:xfrm>
          <a:prstGeom prst="rect">
            <a:avLst/>
          </a:prstGeom>
          <a:noFill/>
        </p:spPr>
        <p:txBody>
          <a:bodyPr wrap="square" lIns="91440" tIns="45720" rIns="91440" bIns="45720">
            <a:spAutoFit/>
          </a:bodyPr>
          <a:lstStyle/>
          <a:p>
            <a:pPr algn="ctr"/>
            <a:r>
              <a:rPr lang="en-US" sz="4800" b="1" cap="none" spc="0" dirty="0">
                <a:ln w="6600">
                  <a:solidFill>
                    <a:srgbClr val="00B050"/>
                  </a:solidFill>
                  <a:prstDash val="solid"/>
                </a:ln>
                <a:solidFill>
                  <a:srgbClr val="FFFFFF"/>
                </a:solidFill>
                <a:effectLst>
                  <a:outerShdw dist="38100" dir="2700000" algn="tl" rotWithShape="0">
                    <a:schemeClr val="accent2"/>
                  </a:outerShdw>
                </a:effectLst>
              </a:rPr>
              <a:t>History Of Mobile &amp; </a:t>
            </a:r>
            <a:r>
              <a:rPr lang="en-US" sz="4800" b="1" dirty="0">
                <a:ln w="6600">
                  <a:solidFill>
                    <a:srgbClr val="00B050"/>
                  </a:solidFill>
                  <a:prstDash val="solid"/>
                </a:ln>
                <a:solidFill>
                  <a:srgbClr val="FFFFFF"/>
                </a:solidFill>
                <a:effectLst>
                  <a:outerShdw dist="38100" dir="2700000" algn="tl" rotWithShape="0">
                    <a:schemeClr val="accent2"/>
                  </a:outerShdw>
                </a:effectLst>
              </a:rPr>
              <a:t>Mobile Application</a:t>
            </a:r>
            <a:endParaRPr lang="en-US" sz="4800" b="1" cap="none" spc="0" dirty="0">
              <a:ln w="6600">
                <a:solidFill>
                  <a:srgbClr val="00B050"/>
                </a:solidFill>
                <a:prstDash val="solid"/>
              </a:ln>
              <a:solidFill>
                <a:srgbClr val="FFFFFF"/>
              </a:solidFill>
              <a:effectLst>
                <a:outerShdw dist="38100" dir="2700000" algn="tl" rotWithShape="0">
                  <a:schemeClr val="accent2"/>
                </a:outerShdw>
              </a:effectLst>
            </a:endParaRPr>
          </a:p>
        </p:txBody>
      </p:sp>
      <p:pic>
        <p:nvPicPr>
          <p:cNvPr id="8" name="Picture 7">
            <a:extLst>
              <a:ext uri="{FF2B5EF4-FFF2-40B4-BE49-F238E27FC236}">
                <a16:creationId xmlns:a16="http://schemas.microsoft.com/office/drawing/2014/main" xmlns="" id="{1E897F41-3F45-45FD-9B39-7BDC22AF1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500" y="1173380"/>
            <a:ext cx="5347744" cy="3565163"/>
          </a:xfrm>
          <a:prstGeom prst="rect">
            <a:avLst/>
          </a:prstGeom>
        </p:spPr>
      </p:pic>
      <p:pic>
        <p:nvPicPr>
          <p:cNvPr id="10" name="Picture 9">
            <a:extLst>
              <a:ext uri="{FF2B5EF4-FFF2-40B4-BE49-F238E27FC236}">
                <a16:creationId xmlns:a16="http://schemas.microsoft.com/office/drawing/2014/main" xmlns="" id="{ED72233C-E81A-44F6-B60D-EBF6958D81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2758" y="1438668"/>
            <a:ext cx="5086467" cy="3034585"/>
          </a:xfrm>
          <a:prstGeom prst="rect">
            <a:avLst/>
          </a:prstGeom>
        </p:spPr>
      </p:pic>
    </p:spTree>
    <p:extLst>
      <p:ext uri="{BB962C8B-B14F-4D97-AF65-F5344CB8AC3E}">
        <p14:creationId xmlns:p14="http://schemas.microsoft.com/office/powerpoint/2010/main" val="34654363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3FE34F-609A-400F-9157-DD818CA57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4" y="0"/>
            <a:ext cx="12213603" cy="6839617"/>
          </a:xfrm>
          <a:prstGeom prst="rect">
            <a:avLst/>
          </a:prstGeom>
        </p:spPr>
      </p:pic>
      <p:sp>
        <p:nvSpPr>
          <p:cNvPr id="6" name="Rectangle 5">
            <a:extLst>
              <a:ext uri="{FF2B5EF4-FFF2-40B4-BE49-F238E27FC236}">
                <a16:creationId xmlns:a16="http://schemas.microsoft.com/office/drawing/2014/main" xmlns="" id="{23703347-757C-488F-A581-31D486AD3CE0}"/>
              </a:ext>
            </a:extLst>
          </p:cNvPr>
          <p:cNvSpPr/>
          <p:nvPr/>
        </p:nvSpPr>
        <p:spPr>
          <a:xfrm>
            <a:off x="134602" y="280579"/>
            <a:ext cx="4991430" cy="523220"/>
          </a:xfrm>
          <a:prstGeom prst="rect">
            <a:avLst/>
          </a:prstGeom>
          <a:noFill/>
        </p:spPr>
        <p:txBody>
          <a:bodyPr wrap="none" lIns="91440" tIns="45720" rIns="91440" bIns="45720">
            <a:spAutoFit/>
          </a:bodyPr>
          <a:lstStyle/>
          <a:p>
            <a:pPr algn="ctr"/>
            <a:r>
              <a:rPr lang="en-US" sz="2800" b="1" spc="50" dirty="0">
                <a:ln w="9525" cmpd="sng">
                  <a:solidFill>
                    <a:schemeClr val="accent1"/>
                  </a:solidFill>
                  <a:prstDash val="solid"/>
                </a:ln>
                <a:solidFill>
                  <a:srgbClr val="C00000"/>
                </a:solidFill>
                <a:effectLst>
                  <a:glow rad="38100">
                    <a:schemeClr val="accent1">
                      <a:alpha val="40000"/>
                    </a:schemeClr>
                  </a:glow>
                </a:effectLst>
              </a:rPr>
              <a:t>Mobile and Mobile Application</a:t>
            </a:r>
            <a:endParaRPr lang="en-US" sz="2800" b="1" cap="none" spc="50" dirty="0">
              <a:ln w="9525" cmpd="sng">
                <a:solidFill>
                  <a:schemeClr val="accent1"/>
                </a:solidFill>
                <a:prstDash val="solid"/>
              </a:ln>
              <a:solidFill>
                <a:srgbClr val="C00000"/>
              </a:solidFill>
              <a:effectLst>
                <a:glow rad="38100">
                  <a:schemeClr val="accent1">
                    <a:alpha val="40000"/>
                  </a:schemeClr>
                </a:glow>
              </a:effectLst>
            </a:endParaRPr>
          </a:p>
        </p:txBody>
      </p:sp>
      <p:sp>
        <p:nvSpPr>
          <p:cNvPr id="7" name="TextBox 6">
            <a:extLst>
              <a:ext uri="{FF2B5EF4-FFF2-40B4-BE49-F238E27FC236}">
                <a16:creationId xmlns:a16="http://schemas.microsoft.com/office/drawing/2014/main" xmlns="" id="{C502C21D-0433-41EC-85D7-F4B1B4CE3AE8}"/>
              </a:ext>
            </a:extLst>
          </p:cNvPr>
          <p:cNvSpPr txBox="1"/>
          <p:nvPr/>
        </p:nvSpPr>
        <p:spPr>
          <a:xfrm flipH="1">
            <a:off x="326514" y="1084378"/>
            <a:ext cx="5159023" cy="369332"/>
          </a:xfrm>
          <a:prstGeom prst="rect">
            <a:avLst/>
          </a:prstGeom>
          <a:noFill/>
        </p:spPr>
        <p:txBody>
          <a:bodyPr wrap="square" rtlCol="0">
            <a:spAutoFit/>
          </a:bodyPr>
          <a:lstStyle/>
          <a:p>
            <a:r>
              <a:rPr lang="en-US" b="1" dirty="0">
                <a:solidFill>
                  <a:srgbClr val="002060"/>
                </a:solidFill>
              </a:rPr>
              <a:t>1. What is Mobile</a:t>
            </a:r>
          </a:p>
        </p:txBody>
      </p:sp>
      <p:sp>
        <p:nvSpPr>
          <p:cNvPr id="8" name="TextBox 7">
            <a:extLst>
              <a:ext uri="{FF2B5EF4-FFF2-40B4-BE49-F238E27FC236}">
                <a16:creationId xmlns:a16="http://schemas.microsoft.com/office/drawing/2014/main" xmlns="" id="{6248CC5B-0A3E-4222-81C5-292F0029D6FF}"/>
              </a:ext>
            </a:extLst>
          </p:cNvPr>
          <p:cNvSpPr txBox="1"/>
          <p:nvPr/>
        </p:nvSpPr>
        <p:spPr>
          <a:xfrm>
            <a:off x="326514" y="1569156"/>
            <a:ext cx="8558881" cy="1200329"/>
          </a:xfrm>
          <a:prstGeom prst="rect">
            <a:avLst/>
          </a:prstGeom>
          <a:noFill/>
        </p:spPr>
        <p:txBody>
          <a:bodyPr wrap="none" rtlCol="0">
            <a:spAutoFit/>
          </a:bodyPr>
          <a:lstStyle/>
          <a:p>
            <a:r>
              <a:rPr lang="en-US" dirty="0">
                <a:solidFill>
                  <a:srgbClr val="002060"/>
                </a:solidFill>
              </a:rPr>
              <a:t>A mobile phone is a wireless handheld device that allows users to make and receive calls.</a:t>
            </a:r>
          </a:p>
          <a:p>
            <a:r>
              <a:rPr lang="en-US" dirty="0">
                <a:solidFill>
                  <a:srgbClr val="002060"/>
                </a:solidFill>
              </a:rPr>
              <a:t>While the earliest generation of mobile phones could only make and receive calls, today’s</a:t>
            </a:r>
          </a:p>
          <a:p>
            <a:r>
              <a:rPr lang="en-US" dirty="0">
                <a:solidFill>
                  <a:srgbClr val="002060"/>
                </a:solidFill>
              </a:rPr>
              <a:t>mobile phones do a lot more, accommodating web browsers, games, cameras, video</a:t>
            </a:r>
          </a:p>
          <a:p>
            <a:r>
              <a:rPr lang="en-US" dirty="0">
                <a:solidFill>
                  <a:srgbClr val="002060"/>
                </a:solidFill>
              </a:rPr>
              <a:t>players and navigational systems.</a:t>
            </a:r>
          </a:p>
        </p:txBody>
      </p:sp>
      <p:sp>
        <p:nvSpPr>
          <p:cNvPr id="9" name="TextBox 8">
            <a:extLst>
              <a:ext uri="{FF2B5EF4-FFF2-40B4-BE49-F238E27FC236}">
                <a16:creationId xmlns:a16="http://schemas.microsoft.com/office/drawing/2014/main" xmlns="" id="{5771E373-4EBF-4609-BB91-E0B8ABCF8616}"/>
              </a:ext>
            </a:extLst>
          </p:cNvPr>
          <p:cNvSpPr txBox="1"/>
          <p:nvPr/>
        </p:nvSpPr>
        <p:spPr>
          <a:xfrm flipH="1">
            <a:off x="326513" y="3267710"/>
            <a:ext cx="5159023" cy="369332"/>
          </a:xfrm>
          <a:prstGeom prst="rect">
            <a:avLst/>
          </a:prstGeom>
          <a:noFill/>
        </p:spPr>
        <p:txBody>
          <a:bodyPr wrap="square" rtlCol="0">
            <a:spAutoFit/>
          </a:bodyPr>
          <a:lstStyle/>
          <a:p>
            <a:r>
              <a:rPr lang="en-US" b="1" dirty="0">
                <a:solidFill>
                  <a:srgbClr val="002060"/>
                </a:solidFill>
              </a:rPr>
              <a:t>2</a:t>
            </a:r>
            <a:r>
              <a:rPr lang="en-US" b="1" dirty="0" smtClean="0">
                <a:solidFill>
                  <a:srgbClr val="002060"/>
                </a:solidFill>
              </a:rPr>
              <a:t>. </a:t>
            </a:r>
            <a:r>
              <a:rPr lang="en-US" b="1" dirty="0">
                <a:solidFill>
                  <a:srgbClr val="002060"/>
                </a:solidFill>
              </a:rPr>
              <a:t>What is Mobile Application</a:t>
            </a:r>
          </a:p>
        </p:txBody>
      </p:sp>
      <p:sp>
        <p:nvSpPr>
          <p:cNvPr id="10" name="TextBox 9">
            <a:extLst>
              <a:ext uri="{FF2B5EF4-FFF2-40B4-BE49-F238E27FC236}">
                <a16:creationId xmlns:a16="http://schemas.microsoft.com/office/drawing/2014/main" xmlns="" id="{FFC27994-2BCC-40D0-86E2-B88B0F63AACA}"/>
              </a:ext>
            </a:extLst>
          </p:cNvPr>
          <p:cNvSpPr txBox="1"/>
          <p:nvPr/>
        </p:nvSpPr>
        <p:spPr>
          <a:xfrm>
            <a:off x="326514" y="3729285"/>
            <a:ext cx="9009261" cy="1477328"/>
          </a:xfrm>
          <a:prstGeom prst="rect">
            <a:avLst/>
          </a:prstGeom>
          <a:noFill/>
        </p:spPr>
        <p:txBody>
          <a:bodyPr wrap="none" rtlCol="0">
            <a:spAutoFit/>
          </a:bodyPr>
          <a:lstStyle/>
          <a:p>
            <a:r>
              <a:rPr lang="en-US" dirty="0"/>
              <a:t>A mobile app (or mobile application) is a software application developed specifically for use</a:t>
            </a:r>
          </a:p>
          <a:p>
            <a:r>
              <a:rPr lang="en-US" dirty="0"/>
              <a:t>on small, wireless computing devices, such as </a:t>
            </a:r>
            <a:r>
              <a:rPr lang="en-US" u="sng" dirty="0">
                <a:hlinkClick r:id="rId3"/>
              </a:rPr>
              <a:t>smartphones</a:t>
            </a:r>
            <a:r>
              <a:rPr lang="en-US" dirty="0"/>
              <a:t> and </a:t>
            </a:r>
            <a:r>
              <a:rPr lang="en-US" u="sng" dirty="0">
                <a:hlinkClick r:id="rId4"/>
              </a:rPr>
              <a:t>tablets</a:t>
            </a:r>
            <a:r>
              <a:rPr lang="en-US" dirty="0"/>
              <a:t>, rather than desktop</a:t>
            </a:r>
          </a:p>
          <a:p>
            <a:r>
              <a:rPr lang="en-US" dirty="0"/>
              <a:t>or laptop computers. Mobile apps are sometimes categorized according to whether they are</a:t>
            </a:r>
          </a:p>
          <a:p>
            <a:r>
              <a:rPr lang="en-US" dirty="0"/>
              <a:t>web-based or </a:t>
            </a:r>
            <a:r>
              <a:rPr lang="en-US" u="sng" dirty="0">
                <a:hlinkClick r:id="rId5"/>
              </a:rPr>
              <a:t>native apps</a:t>
            </a:r>
            <a:r>
              <a:rPr lang="en-US" dirty="0"/>
              <a:t>, which are created specifically for a given platform. A third category,</a:t>
            </a:r>
          </a:p>
          <a:p>
            <a:r>
              <a:rPr lang="en-US" dirty="0"/>
              <a:t> </a:t>
            </a:r>
            <a:r>
              <a:rPr lang="en-US" u="sng" dirty="0">
                <a:hlinkClick r:id="rId6"/>
              </a:rPr>
              <a:t>hybrid apps</a:t>
            </a:r>
            <a:r>
              <a:rPr lang="en-US" dirty="0"/>
              <a:t>, combines elements of both native and web apps.</a:t>
            </a:r>
            <a:endParaRPr lang="en-US" dirty="0">
              <a:solidFill>
                <a:srgbClr val="002060"/>
              </a:solidFill>
            </a:endParaRPr>
          </a:p>
        </p:txBody>
      </p:sp>
      <p:pic>
        <p:nvPicPr>
          <p:cNvPr id="12" name="Picture 11">
            <a:extLst>
              <a:ext uri="{FF2B5EF4-FFF2-40B4-BE49-F238E27FC236}">
                <a16:creationId xmlns:a16="http://schemas.microsoft.com/office/drawing/2014/main" xmlns="" id="{97CFC8A5-C13F-49D2-A8E0-3455C07532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5395" y="603426"/>
            <a:ext cx="3079738" cy="3079738"/>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xmlns="" id="{1BB83CF0-968B-4F80-8008-CA4FD8E1F4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9046" y="3379063"/>
            <a:ext cx="5557117" cy="22540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7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500"/>
                                        <p:tgtEl>
                                          <p:spTgt spid="1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3FE34F-609A-400F-9157-DD818CA57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4" y="0"/>
            <a:ext cx="12213603" cy="6839617"/>
          </a:xfrm>
          <a:prstGeom prst="rect">
            <a:avLst/>
          </a:prstGeom>
        </p:spPr>
      </p:pic>
      <p:sp>
        <p:nvSpPr>
          <p:cNvPr id="6" name="Rectangle 5">
            <a:extLst>
              <a:ext uri="{FF2B5EF4-FFF2-40B4-BE49-F238E27FC236}">
                <a16:creationId xmlns:a16="http://schemas.microsoft.com/office/drawing/2014/main" xmlns="" id="{23703347-757C-488F-A581-31D486AD3CE0}"/>
              </a:ext>
            </a:extLst>
          </p:cNvPr>
          <p:cNvSpPr/>
          <p:nvPr/>
        </p:nvSpPr>
        <p:spPr>
          <a:xfrm>
            <a:off x="326513" y="312046"/>
            <a:ext cx="2886175" cy="523220"/>
          </a:xfrm>
          <a:prstGeom prst="rect">
            <a:avLst/>
          </a:prstGeom>
          <a:noFill/>
        </p:spPr>
        <p:txBody>
          <a:bodyPr wrap="none" lIns="91440" tIns="45720" rIns="91440" bIns="45720">
            <a:spAutoFit/>
          </a:bodyPr>
          <a:lstStyle/>
          <a:p>
            <a:pPr algn="ctr"/>
            <a:r>
              <a:rPr lang="en-US" sz="2800" b="1" spc="50" dirty="0">
                <a:ln w="9525" cmpd="sng">
                  <a:solidFill>
                    <a:schemeClr val="accent1"/>
                  </a:solidFill>
                  <a:prstDash val="solid"/>
                </a:ln>
                <a:solidFill>
                  <a:srgbClr val="C00000"/>
                </a:solidFill>
                <a:effectLst>
                  <a:glow rad="38100">
                    <a:schemeClr val="accent1">
                      <a:alpha val="40000"/>
                    </a:schemeClr>
                  </a:glow>
                </a:effectLst>
              </a:rPr>
              <a:t>History of Mobile</a:t>
            </a:r>
            <a:endParaRPr lang="en-US" sz="2800" b="1" cap="none" spc="50" dirty="0">
              <a:ln w="9525" cmpd="sng">
                <a:solidFill>
                  <a:schemeClr val="accent1"/>
                </a:solidFill>
                <a:prstDash val="solid"/>
              </a:ln>
              <a:solidFill>
                <a:srgbClr val="C00000"/>
              </a:solidFill>
              <a:effectLst>
                <a:glow rad="38100">
                  <a:schemeClr val="accent1">
                    <a:alpha val="40000"/>
                  </a:schemeClr>
                </a:glow>
              </a:effectLst>
            </a:endParaRPr>
          </a:p>
        </p:txBody>
      </p:sp>
      <p:sp>
        <p:nvSpPr>
          <p:cNvPr id="7" name="TextBox 6">
            <a:extLst>
              <a:ext uri="{FF2B5EF4-FFF2-40B4-BE49-F238E27FC236}">
                <a16:creationId xmlns:a16="http://schemas.microsoft.com/office/drawing/2014/main" xmlns="" id="{C502C21D-0433-41EC-85D7-F4B1B4CE3AE8}"/>
              </a:ext>
            </a:extLst>
          </p:cNvPr>
          <p:cNvSpPr txBox="1"/>
          <p:nvPr/>
        </p:nvSpPr>
        <p:spPr>
          <a:xfrm flipH="1">
            <a:off x="326514" y="1084378"/>
            <a:ext cx="5159023" cy="369332"/>
          </a:xfrm>
          <a:prstGeom prst="rect">
            <a:avLst/>
          </a:prstGeom>
          <a:noFill/>
        </p:spPr>
        <p:txBody>
          <a:bodyPr wrap="square" rtlCol="0">
            <a:spAutoFit/>
          </a:bodyPr>
          <a:lstStyle/>
          <a:p>
            <a:r>
              <a:rPr lang="en-US" b="1" dirty="0">
                <a:solidFill>
                  <a:srgbClr val="002060"/>
                </a:solidFill>
              </a:rPr>
              <a:t>The Introduce of First Mobile Phone</a:t>
            </a:r>
          </a:p>
        </p:txBody>
      </p:sp>
      <p:sp>
        <p:nvSpPr>
          <p:cNvPr id="8" name="TextBox 7">
            <a:extLst>
              <a:ext uri="{FF2B5EF4-FFF2-40B4-BE49-F238E27FC236}">
                <a16:creationId xmlns:a16="http://schemas.microsoft.com/office/drawing/2014/main" xmlns="" id="{6248CC5B-0A3E-4222-81C5-292F0029D6FF}"/>
              </a:ext>
            </a:extLst>
          </p:cNvPr>
          <p:cNvSpPr txBox="1"/>
          <p:nvPr/>
        </p:nvSpPr>
        <p:spPr>
          <a:xfrm>
            <a:off x="326514" y="1569156"/>
            <a:ext cx="7734361" cy="5078313"/>
          </a:xfrm>
          <a:prstGeom prst="rect">
            <a:avLst/>
          </a:prstGeom>
          <a:noFill/>
        </p:spPr>
        <p:txBody>
          <a:bodyPr wrap="none" rtlCol="0">
            <a:spAutoFit/>
          </a:bodyPr>
          <a:lstStyle/>
          <a:p>
            <a:r>
              <a:rPr lang="en-US" dirty="0"/>
              <a:t>Mobile phones, particularly the smartphones that have become our inseparable </a:t>
            </a:r>
          </a:p>
          <a:p>
            <a:r>
              <a:rPr lang="en-US" dirty="0"/>
              <a:t>companions today, are relatively new. The very </a:t>
            </a:r>
            <a:r>
              <a:rPr lang="en-US" b="1" dirty="0"/>
              <a:t>first mobile phones</a:t>
            </a:r>
            <a:r>
              <a:rPr lang="en-US" dirty="0"/>
              <a:t> were not </a:t>
            </a:r>
          </a:p>
          <a:p>
            <a:r>
              <a:rPr lang="en-US" dirty="0"/>
              <a:t>really mobile phones at all. They were two-way radios that allowed people like </a:t>
            </a:r>
          </a:p>
          <a:p>
            <a:r>
              <a:rPr lang="en-US" dirty="0"/>
              <a:t>taxi drivers and the emergency services to communicate.</a:t>
            </a:r>
          </a:p>
          <a:p>
            <a:endParaRPr lang="en-US" dirty="0">
              <a:solidFill>
                <a:srgbClr val="002060"/>
              </a:solidFill>
            </a:endParaRPr>
          </a:p>
          <a:p>
            <a:r>
              <a:rPr lang="en-US" dirty="0"/>
              <a:t>Motorola, on 3 April 1973 were first company to mass produce the first </a:t>
            </a:r>
          </a:p>
          <a:p>
            <a:r>
              <a:rPr lang="en-US" dirty="0"/>
              <a:t>handheld mobile phone. These early mobile phones are often referred </a:t>
            </a:r>
          </a:p>
          <a:p>
            <a:r>
              <a:rPr lang="en-US" dirty="0"/>
              <a:t>to as </a:t>
            </a:r>
            <a:r>
              <a:rPr lang="en-US" b="1" dirty="0"/>
              <a:t>0G</a:t>
            </a:r>
            <a:r>
              <a:rPr lang="en-US" dirty="0"/>
              <a:t> mobile phones, or </a:t>
            </a:r>
            <a:r>
              <a:rPr lang="en-US" b="1" dirty="0"/>
              <a:t>Zero Generation</a:t>
            </a:r>
            <a:r>
              <a:rPr lang="en-US" dirty="0"/>
              <a:t> mobile phones. Most </a:t>
            </a:r>
          </a:p>
          <a:p>
            <a:r>
              <a:rPr lang="en-US" dirty="0"/>
              <a:t>phones today rely on </a:t>
            </a:r>
            <a:r>
              <a:rPr lang="en-US" b="1" dirty="0"/>
              <a:t>3G</a:t>
            </a:r>
            <a:r>
              <a:rPr lang="en-US" dirty="0"/>
              <a:t> or </a:t>
            </a:r>
            <a:r>
              <a:rPr lang="en-US" b="1" dirty="0"/>
              <a:t>4G</a:t>
            </a:r>
            <a:r>
              <a:rPr lang="en-US" dirty="0"/>
              <a:t> mobile technology</a:t>
            </a:r>
          </a:p>
          <a:p>
            <a:endParaRPr lang="en-US" dirty="0">
              <a:solidFill>
                <a:srgbClr val="002060"/>
              </a:solidFill>
            </a:endParaRPr>
          </a:p>
          <a:p>
            <a:r>
              <a:rPr lang="en-US" b="1" dirty="0">
                <a:solidFill>
                  <a:srgbClr val="002060"/>
                </a:solidFill>
              </a:rPr>
              <a:t>Things specifications covered by first Mobile Phone</a:t>
            </a:r>
          </a:p>
          <a:p>
            <a:endParaRPr lang="en-US" dirty="0">
              <a:solidFill>
                <a:srgbClr val="002060"/>
              </a:solidFill>
            </a:endParaRPr>
          </a:p>
          <a:p>
            <a:r>
              <a:rPr lang="en-US" b="1" dirty="0"/>
              <a:t>Model:</a:t>
            </a:r>
            <a:r>
              <a:rPr lang="en-US" b="1" dirty="0">
                <a:solidFill>
                  <a:srgbClr val="002060"/>
                </a:solidFill>
              </a:rPr>
              <a:t> </a:t>
            </a:r>
            <a:r>
              <a:rPr lang="en-US" dirty="0" err="1"/>
              <a:t>DynaTAC</a:t>
            </a:r>
            <a:r>
              <a:rPr lang="en-US" dirty="0"/>
              <a:t> 8000X</a:t>
            </a:r>
          </a:p>
          <a:p>
            <a:r>
              <a:rPr lang="en-US" b="1" dirty="0"/>
              <a:t>Weight: </a:t>
            </a:r>
            <a:r>
              <a:rPr lang="en-US" dirty="0"/>
              <a:t>1.1 kg</a:t>
            </a:r>
          </a:p>
          <a:p>
            <a:r>
              <a:rPr lang="en-US" b="1" dirty="0"/>
              <a:t>Measure: </a:t>
            </a:r>
            <a:r>
              <a:rPr lang="en-US" dirty="0"/>
              <a:t>23 x 13 x 4.5 cm</a:t>
            </a:r>
          </a:p>
          <a:p>
            <a:r>
              <a:rPr lang="en-US" b="1" dirty="0"/>
              <a:t>Battery Backup: </a:t>
            </a:r>
            <a:r>
              <a:rPr lang="en-US" dirty="0"/>
              <a:t>30 min only</a:t>
            </a:r>
          </a:p>
          <a:p>
            <a:r>
              <a:rPr lang="en-US" b="1" dirty="0"/>
              <a:t>Recharge: </a:t>
            </a:r>
            <a:r>
              <a:rPr lang="en-US" dirty="0"/>
              <a:t>10 hours</a:t>
            </a:r>
            <a:endParaRPr lang="en-US" b="1" dirty="0"/>
          </a:p>
          <a:p>
            <a:endParaRPr lang="en-US" dirty="0">
              <a:solidFill>
                <a:srgbClr val="002060"/>
              </a:solidFill>
            </a:endParaRPr>
          </a:p>
        </p:txBody>
      </p:sp>
      <p:pic>
        <p:nvPicPr>
          <p:cNvPr id="12" name="Picture 11">
            <a:extLst>
              <a:ext uri="{FF2B5EF4-FFF2-40B4-BE49-F238E27FC236}">
                <a16:creationId xmlns:a16="http://schemas.microsoft.com/office/drawing/2014/main" xmlns="" id="{97CFC8A5-C13F-49D2-A8E0-3455C0753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0373" y="1649978"/>
            <a:ext cx="4576938" cy="35580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882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500"/>
                                        <p:tgtEl>
                                          <p:spTgt spid="12"/>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3FE34F-609A-400F-9157-DD818CA57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4" y="0"/>
            <a:ext cx="12213603" cy="6839617"/>
          </a:xfrm>
          <a:prstGeom prst="rect">
            <a:avLst/>
          </a:prstGeom>
        </p:spPr>
      </p:pic>
      <p:sp>
        <p:nvSpPr>
          <p:cNvPr id="6" name="Rectangle 5">
            <a:extLst>
              <a:ext uri="{FF2B5EF4-FFF2-40B4-BE49-F238E27FC236}">
                <a16:creationId xmlns:a16="http://schemas.microsoft.com/office/drawing/2014/main" xmlns="" id="{23703347-757C-488F-A581-31D486AD3CE0}"/>
              </a:ext>
            </a:extLst>
          </p:cNvPr>
          <p:cNvSpPr/>
          <p:nvPr/>
        </p:nvSpPr>
        <p:spPr>
          <a:xfrm>
            <a:off x="326513" y="261358"/>
            <a:ext cx="4337855" cy="523220"/>
          </a:xfrm>
          <a:prstGeom prst="rect">
            <a:avLst/>
          </a:prstGeom>
          <a:noFill/>
        </p:spPr>
        <p:txBody>
          <a:bodyPr wrap="none" lIns="91440" tIns="45720" rIns="91440" bIns="45720">
            <a:spAutoFit/>
          </a:bodyPr>
          <a:lstStyle/>
          <a:p>
            <a:pPr algn="ctr"/>
            <a:r>
              <a:rPr lang="en-US" sz="2800" b="1" spc="50" dirty="0">
                <a:ln w="9525" cmpd="sng">
                  <a:solidFill>
                    <a:schemeClr val="accent1"/>
                  </a:solidFill>
                  <a:prstDash val="solid"/>
                </a:ln>
                <a:solidFill>
                  <a:srgbClr val="C00000"/>
                </a:solidFill>
                <a:effectLst>
                  <a:glow rad="38100">
                    <a:schemeClr val="accent1">
                      <a:alpha val="40000"/>
                    </a:schemeClr>
                  </a:glow>
                </a:effectLst>
              </a:rPr>
              <a:t>History Mobile Application</a:t>
            </a:r>
            <a:endParaRPr lang="en-US" sz="2800" b="1" cap="none" spc="50" dirty="0">
              <a:ln w="9525" cmpd="sng">
                <a:solidFill>
                  <a:schemeClr val="accent1"/>
                </a:solidFill>
                <a:prstDash val="solid"/>
              </a:ln>
              <a:solidFill>
                <a:srgbClr val="C00000"/>
              </a:solidFill>
              <a:effectLst>
                <a:glow rad="38100">
                  <a:schemeClr val="accent1">
                    <a:alpha val="40000"/>
                  </a:schemeClr>
                </a:glow>
              </a:effectLst>
            </a:endParaRPr>
          </a:p>
        </p:txBody>
      </p:sp>
      <p:sp>
        <p:nvSpPr>
          <p:cNvPr id="7" name="TextBox 6">
            <a:extLst>
              <a:ext uri="{FF2B5EF4-FFF2-40B4-BE49-F238E27FC236}">
                <a16:creationId xmlns:a16="http://schemas.microsoft.com/office/drawing/2014/main" xmlns="" id="{C502C21D-0433-41EC-85D7-F4B1B4CE3AE8}"/>
              </a:ext>
            </a:extLst>
          </p:cNvPr>
          <p:cNvSpPr txBox="1"/>
          <p:nvPr/>
        </p:nvSpPr>
        <p:spPr>
          <a:xfrm flipH="1">
            <a:off x="326514" y="1084378"/>
            <a:ext cx="5159023" cy="369332"/>
          </a:xfrm>
          <a:prstGeom prst="rect">
            <a:avLst/>
          </a:prstGeom>
          <a:noFill/>
        </p:spPr>
        <p:txBody>
          <a:bodyPr wrap="square" rtlCol="0">
            <a:spAutoFit/>
          </a:bodyPr>
          <a:lstStyle/>
          <a:p>
            <a:r>
              <a:rPr lang="en-US" b="1" dirty="0">
                <a:solidFill>
                  <a:srgbClr val="002060"/>
                </a:solidFill>
              </a:rPr>
              <a:t>1. What is Mobile</a:t>
            </a:r>
          </a:p>
        </p:txBody>
      </p:sp>
      <p:sp>
        <p:nvSpPr>
          <p:cNvPr id="8" name="TextBox 7">
            <a:extLst>
              <a:ext uri="{FF2B5EF4-FFF2-40B4-BE49-F238E27FC236}">
                <a16:creationId xmlns:a16="http://schemas.microsoft.com/office/drawing/2014/main" xmlns="" id="{6248CC5B-0A3E-4222-81C5-292F0029D6FF}"/>
              </a:ext>
            </a:extLst>
          </p:cNvPr>
          <p:cNvSpPr txBox="1"/>
          <p:nvPr/>
        </p:nvSpPr>
        <p:spPr>
          <a:xfrm>
            <a:off x="326514" y="1569156"/>
            <a:ext cx="8656472" cy="5078313"/>
          </a:xfrm>
          <a:prstGeom prst="rect">
            <a:avLst/>
          </a:prstGeom>
          <a:noFill/>
        </p:spPr>
        <p:txBody>
          <a:bodyPr wrap="none" rtlCol="0">
            <a:spAutoFit/>
          </a:bodyPr>
          <a:lstStyle/>
          <a:p>
            <a:r>
              <a:rPr lang="en-US" dirty="0"/>
              <a:t>Mobile apps were introduced in the 1980s with the release of the first personal digital </a:t>
            </a:r>
          </a:p>
          <a:p>
            <a:r>
              <a:rPr lang="en-US" dirty="0"/>
              <a:t>assistants (PDAs). However, such apps did not evolve far past the most basic and utilitarian</a:t>
            </a:r>
          </a:p>
          <a:p>
            <a:r>
              <a:rPr lang="en-US" dirty="0"/>
              <a:t>of functions (e.g., clocks and calculators) until the 21st century, when smartphones </a:t>
            </a:r>
          </a:p>
          <a:p>
            <a:r>
              <a:rPr lang="en-US" dirty="0"/>
              <a:t>evolved to run larger programs.</a:t>
            </a:r>
          </a:p>
          <a:p>
            <a:endParaRPr lang="en-US" dirty="0">
              <a:solidFill>
                <a:srgbClr val="002060"/>
              </a:solidFill>
            </a:endParaRPr>
          </a:p>
          <a:p>
            <a:r>
              <a:rPr lang="en-US" dirty="0"/>
              <a:t>As with desktop computers, smartphones are sold with many basic apps preloaded: </a:t>
            </a:r>
          </a:p>
          <a:p>
            <a:r>
              <a:rPr lang="en-US" dirty="0"/>
              <a:t>an e-mail client, a calendar, a </a:t>
            </a:r>
            <a:r>
              <a:rPr lang="en-US" u="sng" dirty="0">
                <a:hlinkClick r:id="rId3"/>
              </a:rPr>
              <a:t>Web browser</a:t>
            </a:r>
            <a:r>
              <a:rPr lang="en-US" dirty="0"/>
              <a:t>, a weather forecaster, and so on. </a:t>
            </a:r>
          </a:p>
          <a:p>
            <a:r>
              <a:rPr lang="en-US" dirty="0"/>
              <a:t>Additional apps are generally downloaded from online distribution platforms </a:t>
            </a:r>
          </a:p>
          <a:p>
            <a:r>
              <a:rPr lang="en-US" dirty="0"/>
              <a:t>commonly referred to as app stores. The most popular app stores are operated by </a:t>
            </a:r>
          </a:p>
          <a:p>
            <a:r>
              <a:rPr lang="en-US" dirty="0"/>
              <a:t>smartphone companies, such as </a:t>
            </a:r>
            <a:r>
              <a:rPr lang="en-US" u="sng" dirty="0">
                <a:hlinkClick r:id="rId4"/>
              </a:rPr>
              <a:t>Samsung</a:t>
            </a:r>
            <a:r>
              <a:rPr lang="en-US" dirty="0"/>
              <a:t> or Huawei, or companies that design their</a:t>
            </a:r>
          </a:p>
          <a:p>
            <a:r>
              <a:rPr lang="en-US" dirty="0"/>
              <a:t> own </a:t>
            </a:r>
            <a:r>
              <a:rPr lang="en-US" u="sng" dirty="0">
                <a:hlinkClick r:id="rId5"/>
              </a:rPr>
              <a:t>operating systems</a:t>
            </a:r>
            <a:r>
              <a:rPr lang="en-US" dirty="0"/>
              <a:t> (OS), such as </a:t>
            </a:r>
            <a:r>
              <a:rPr lang="en-US" u="sng" dirty="0">
                <a:hlinkClick r:id="rId6"/>
              </a:rPr>
              <a:t>Apple</a:t>
            </a:r>
            <a:r>
              <a:rPr lang="en-US" dirty="0"/>
              <a:t> or </a:t>
            </a:r>
            <a:r>
              <a:rPr lang="en-US" u="sng" dirty="0">
                <a:hlinkClick r:id="rId7"/>
              </a:rPr>
              <a:t>Google</a:t>
            </a:r>
            <a:r>
              <a:rPr lang="en-US" dirty="0"/>
              <a:t>. The Apple app store was </a:t>
            </a:r>
          </a:p>
          <a:p>
            <a:r>
              <a:rPr lang="en-US" dirty="0"/>
              <a:t>introduced in 2008 and had about 500 apps available, but by 2022 that total had </a:t>
            </a:r>
          </a:p>
          <a:p>
            <a:r>
              <a:rPr lang="en-US" dirty="0"/>
              <a:t>leapt to over 1.7 million apps. Companies that design their own OS have the </a:t>
            </a:r>
          </a:p>
          <a:p>
            <a:r>
              <a:rPr lang="en-US" dirty="0"/>
              <a:t>advantage of preinstalling their store’s apps on new devices. Some apps are </a:t>
            </a:r>
          </a:p>
          <a:p>
            <a:r>
              <a:rPr lang="en-US" dirty="0"/>
              <a:t>free, while others require payment. Any revenue generated by an app—whether </a:t>
            </a:r>
          </a:p>
          <a:p>
            <a:r>
              <a:rPr lang="en-US" dirty="0"/>
              <a:t>through an upfront transaction, a monthly subscription, microtransactions, or </a:t>
            </a:r>
          </a:p>
          <a:p>
            <a:r>
              <a:rPr lang="en-US" u="sng" dirty="0">
                <a:hlinkClick r:id="rId8"/>
              </a:rPr>
              <a:t>advertising</a:t>
            </a:r>
            <a:r>
              <a:rPr lang="en-US" dirty="0"/>
              <a:t>—is usually shared between an app’s creator and the app store. </a:t>
            </a:r>
          </a:p>
          <a:p>
            <a:r>
              <a:rPr lang="en-US" dirty="0"/>
              <a:t>Consequently, an app’s cost may vary based on where it is purchased.</a:t>
            </a:r>
            <a:endParaRPr lang="en-US" dirty="0">
              <a:solidFill>
                <a:srgbClr val="002060"/>
              </a:solidFill>
            </a:endParaRPr>
          </a:p>
        </p:txBody>
      </p:sp>
      <p:pic>
        <p:nvPicPr>
          <p:cNvPr id="12" name="Picture 11">
            <a:extLst>
              <a:ext uri="{FF2B5EF4-FFF2-40B4-BE49-F238E27FC236}">
                <a16:creationId xmlns:a16="http://schemas.microsoft.com/office/drawing/2014/main" xmlns="" id="{97CFC8A5-C13F-49D2-A8E0-3455C07532C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28954" y="1430896"/>
            <a:ext cx="1761264" cy="1761264"/>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xmlns="" id="{1BB83CF0-968B-4F80-8008-CA4FD8E1F4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78915" y="3888872"/>
            <a:ext cx="3387208" cy="22540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432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500"/>
                                        <p:tgtEl>
                                          <p:spTgt spid="1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3FE34F-609A-400F-9157-DD818CA57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4" y="0"/>
            <a:ext cx="12213603" cy="6839617"/>
          </a:xfrm>
          <a:prstGeom prst="rect">
            <a:avLst/>
          </a:prstGeom>
        </p:spPr>
      </p:pic>
      <p:sp>
        <p:nvSpPr>
          <p:cNvPr id="6" name="Rectangle 5">
            <a:extLst>
              <a:ext uri="{FF2B5EF4-FFF2-40B4-BE49-F238E27FC236}">
                <a16:creationId xmlns:a16="http://schemas.microsoft.com/office/drawing/2014/main" xmlns="" id="{23703347-757C-488F-A581-31D486AD3CE0}"/>
              </a:ext>
            </a:extLst>
          </p:cNvPr>
          <p:cNvSpPr/>
          <p:nvPr/>
        </p:nvSpPr>
        <p:spPr>
          <a:xfrm>
            <a:off x="326513" y="301461"/>
            <a:ext cx="4186211" cy="523220"/>
          </a:xfrm>
          <a:prstGeom prst="rect">
            <a:avLst/>
          </a:prstGeom>
          <a:noFill/>
        </p:spPr>
        <p:txBody>
          <a:bodyPr wrap="none" lIns="91440" tIns="45720" rIns="91440" bIns="45720">
            <a:spAutoFit/>
          </a:bodyPr>
          <a:lstStyle/>
          <a:p>
            <a:pPr algn="ctr"/>
            <a:r>
              <a:rPr lang="en-US" sz="2800" b="1" spc="50" dirty="0" smtClean="0">
                <a:ln w="9525" cmpd="sng">
                  <a:solidFill>
                    <a:schemeClr val="accent1"/>
                  </a:solidFill>
                  <a:prstDash val="solid"/>
                </a:ln>
                <a:solidFill>
                  <a:srgbClr val="C00000"/>
                </a:solidFill>
                <a:effectLst>
                  <a:glow rad="38100">
                    <a:schemeClr val="accent1">
                      <a:alpha val="40000"/>
                    </a:schemeClr>
                  </a:glow>
                </a:effectLst>
              </a:rPr>
              <a:t>Some 19</a:t>
            </a:r>
            <a:r>
              <a:rPr lang="en-US" sz="2800" b="1" spc="50" baseline="30000" dirty="0" smtClean="0">
                <a:ln w="9525" cmpd="sng">
                  <a:solidFill>
                    <a:schemeClr val="accent1"/>
                  </a:solidFill>
                  <a:prstDash val="solid"/>
                </a:ln>
                <a:solidFill>
                  <a:srgbClr val="C00000"/>
                </a:solidFill>
                <a:effectLst>
                  <a:glow rad="38100">
                    <a:schemeClr val="accent1">
                      <a:alpha val="40000"/>
                    </a:schemeClr>
                  </a:glow>
                </a:effectLst>
              </a:rPr>
              <a:t>th</a:t>
            </a:r>
            <a:r>
              <a:rPr lang="en-US" sz="2800" b="1" spc="50" dirty="0" smtClean="0">
                <a:ln w="9525" cmpd="sng">
                  <a:solidFill>
                    <a:schemeClr val="accent1"/>
                  </a:solidFill>
                  <a:prstDash val="solid"/>
                </a:ln>
                <a:solidFill>
                  <a:srgbClr val="C00000"/>
                </a:solidFill>
                <a:effectLst>
                  <a:glow rad="38100">
                    <a:schemeClr val="accent1">
                      <a:alpha val="40000"/>
                    </a:schemeClr>
                  </a:glow>
                </a:effectLst>
              </a:rPr>
              <a:t> Mobile Devices</a:t>
            </a:r>
            <a:endParaRPr lang="en-US" sz="2800" b="1" cap="none" spc="50" dirty="0">
              <a:ln w="9525" cmpd="sng">
                <a:solidFill>
                  <a:schemeClr val="accent1"/>
                </a:solidFill>
                <a:prstDash val="solid"/>
              </a:ln>
              <a:solidFill>
                <a:srgbClr val="C00000"/>
              </a:solidFill>
              <a:effectLst>
                <a:glow rad="38100">
                  <a:schemeClr val="accent1">
                    <a:alpha val="40000"/>
                  </a:schemeClr>
                </a:glow>
              </a:effectLst>
            </a:endParaRPr>
          </a:p>
        </p:txBody>
      </p:sp>
      <p:sp>
        <p:nvSpPr>
          <p:cNvPr id="7" name="TextBox 6">
            <a:extLst>
              <a:ext uri="{FF2B5EF4-FFF2-40B4-BE49-F238E27FC236}">
                <a16:creationId xmlns:a16="http://schemas.microsoft.com/office/drawing/2014/main" xmlns="" id="{C502C21D-0433-41EC-85D7-F4B1B4CE3AE8}"/>
              </a:ext>
            </a:extLst>
          </p:cNvPr>
          <p:cNvSpPr txBox="1"/>
          <p:nvPr/>
        </p:nvSpPr>
        <p:spPr>
          <a:xfrm flipH="1">
            <a:off x="326512" y="1084378"/>
            <a:ext cx="2493960" cy="369332"/>
          </a:xfrm>
          <a:prstGeom prst="rect">
            <a:avLst/>
          </a:prstGeom>
          <a:noFill/>
        </p:spPr>
        <p:txBody>
          <a:bodyPr wrap="square" rtlCol="0">
            <a:spAutoFit/>
          </a:bodyPr>
          <a:lstStyle/>
          <a:p>
            <a:r>
              <a:rPr lang="en-US" b="1" dirty="0" smtClean="0">
                <a:solidFill>
                  <a:srgbClr val="002060"/>
                </a:solidFill>
              </a:rPr>
              <a:t>Devices in 20</a:t>
            </a:r>
            <a:r>
              <a:rPr lang="en-US" b="1" baseline="30000" dirty="0" smtClean="0">
                <a:solidFill>
                  <a:srgbClr val="002060"/>
                </a:solidFill>
              </a:rPr>
              <a:t>th</a:t>
            </a:r>
            <a:r>
              <a:rPr lang="en-US" b="1" dirty="0" smtClean="0">
                <a:solidFill>
                  <a:srgbClr val="002060"/>
                </a:solidFill>
              </a:rPr>
              <a:t> century</a:t>
            </a:r>
            <a:endParaRPr lang="en-US" b="1" dirty="0">
              <a:solidFill>
                <a:srgbClr val="002060"/>
              </a:solidFill>
            </a:endParaRPr>
          </a:p>
        </p:txBody>
      </p:sp>
      <p:sp>
        <p:nvSpPr>
          <p:cNvPr id="10" name="TextBox 9">
            <a:extLst>
              <a:ext uri="{FF2B5EF4-FFF2-40B4-BE49-F238E27FC236}">
                <a16:creationId xmlns:a16="http://schemas.microsoft.com/office/drawing/2014/main" xmlns="" id="{FFC27994-2BCC-40D0-86E2-B88B0F63AACA}"/>
              </a:ext>
            </a:extLst>
          </p:cNvPr>
          <p:cNvSpPr txBox="1"/>
          <p:nvPr/>
        </p:nvSpPr>
        <p:spPr>
          <a:xfrm>
            <a:off x="326512" y="1453710"/>
            <a:ext cx="11348235" cy="923330"/>
          </a:xfrm>
          <a:prstGeom prst="rect">
            <a:avLst/>
          </a:prstGeom>
          <a:noFill/>
        </p:spPr>
        <p:txBody>
          <a:bodyPr wrap="none" rtlCol="0">
            <a:spAutoFit/>
          </a:bodyPr>
          <a:lstStyle/>
          <a:p>
            <a:r>
              <a:rPr lang="en-US" dirty="0"/>
              <a:t>After working on this topic in conclusion phones have changed throughout the 20th century. They used to be </a:t>
            </a:r>
            <a:r>
              <a:rPr lang="en-US" dirty="0" smtClean="0"/>
              <a:t>massive</a:t>
            </a:r>
          </a:p>
          <a:p>
            <a:r>
              <a:rPr lang="en-US" dirty="0" smtClean="0"/>
              <a:t>and </a:t>
            </a:r>
            <a:r>
              <a:rPr lang="en-US" dirty="0"/>
              <a:t>expensive car phones. They have slowly changed into a small phone that is very useful. They have been used </a:t>
            </a:r>
            <a:r>
              <a:rPr lang="en-US" dirty="0" smtClean="0"/>
              <a:t>more</a:t>
            </a:r>
          </a:p>
          <a:p>
            <a:r>
              <a:rPr lang="en-US" dirty="0" smtClean="0"/>
              <a:t>often </a:t>
            </a:r>
            <a:r>
              <a:rPr lang="en-US" dirty="0"/>
              <a:t>and in the late 1990's they were more affordable and smaller</a:t>
            </a:r>
            <a:r>
              <a:rPr lang="en-US" dirty="0" smtClean="0"/>
              <a:t>. Here is some 20</a:t>
            </a:r>
            <a:r>
              <a:rPr lang="en-US" baseline="30000" dirty="0" smtClean="0"/>
              <a:t>th</a:t>
            </a:r>
            <a:r>
              <a:rPr lang="en-US" dirty="0" smtClean="0"/>
              <a:t> century's mobile devices.</a:t>
            </a:r>
            <a:r>
              <a:rPr lang="en-US" dirty="0"/>
              <a:t> </a:t>
            </a:r>
            <a:endParaRPr lang="en-US" dirty="0">
              <a:solidFill>
                <a:srgbClr val="002060"/>
              </a:solidFill>
            </a:endParaRPr>
          </a:p>
        </p:txBody>
      </p:sp>
      <p:pic>
        <p:nvPicPr>
          <p:cNvPr id="14" name="Picture 13">
            <a:extLst>
              <a:ext uri="{FF2B5EF4-FFF2-40B4-BE49-F238E27FC236}">
                <a16:creationId xmlns:a16="http://schemas.microsoft.com/office/drawing/2014/main" xmlns="" id="{1BB83CF0-968B-4F80-8008-CA4FD8E1F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03" y="2538088"/>
            <a:ext cx="2032589" cy="237382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489603" y="5082217"/>
            <a:ext cx="2541273" cy="923330"/>
          </a:xfrm>
          <a:prstGeom prst="rect">
            <a:avLst/>
          </a:prstGeom>
          <a:noFill/>
        </p:spPr>
        <p:txBody>
          <a:bodyPr wrap="none" rtlCol="0">
            <a:spAutoFit/>
          </a:bodyPr>
          <a:lstStyle/>
          <a:p>
            <a:r>
              <a:rPr lang="en-US" b="1" dirty="0"/>
              <a:t>Motorola </a:t>
            </a:r>
            <a:r>
              <a:rPr lang="en-US" b="1" dirty="0" err="1"/>
              <a:t>Dynatac</a:t>
            </a:r>
            <a:r>
              <a:rPr lang="en-US" b="1" dirty="0"/>
              <a:t> 8000x</a:t>
            </a:r>
          </a:p>
          <a:p>
            <a:r>
              <a:rPr lang="en-US" dirty="0" smtClean="0"/>
              <a:t>Launch: 1975</a:t>
            </a:r>
          </a:p>
          <a:p>
            <a:r>
              <a:rPr lang="en-US" dirty="0" smtClean="0"/>
              <a:t>Price: </a:t>
            </a:r>
            <a:r>
              <a:rPr lang="en-US" dirty="0"/>
              <a:t>4000 USD</a:t>
            </a:r>
            <a:endParaRPr lang="en-US" dirty="0"/>
          </a:p>
        </p:txBody>
      </p:sp>
      <p:pic>
        <p:nvPicPr>
          <p:cNvPr id="19" name="Picture 18">
            <a:extLst>
              <a:ext uri="{FF2B5EF4-FFF2-40B4-BE49-F238E27FC236}">
                <a16:creationId xmlns:a16="http://schemas.microsoft.com/office/drawing/2014/main" xmlns="" id="{1BB83CF0-968B-4F80-8008-CA4FD8E1F4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1323" y="2928075"/>
            <a:ext cx="1930015" cy="1890626"/>
          </a:xfrm>
          <a:prstGeom prst="rect">
            <a:avLst/>
          </a:prstGeom>
          <a:ln>
            <a:noFill/>
          </a:ln>
          <a:effectLst>
            <a:outerShdw blurRad="292100" dist="139700" dir="2700000" algn="tl" rotWithShape="0">
              <a:srgbClr val="333333">
                <a:alpha val="65000"/>
              </a:srgbClr>
            </a:outerShdw>
          </a:effectLst>
        </p:spPr>
      </p:pic>
      <p:sp>
        <p:nvSpPr>
          <p:cNvPr id="20" name="TextBox 19"/>
          <p:cNvSpPr txBox="1"/>
          <p:nvPr/>
        </p:nvSpPr>
        <p:spPr>
          <a:xfrm>
            <a:off x="3990510" y="5082217"/>
            <a:ext cx="2630657" cy="923330"/>
          </a:xfrm>
          <a:prstGeom prst="rect">
            <a:avLst/>
          </a:prstGeom>
          <a:noFill/>
        </p:spPr>
        <p:txBody>
          <a:bodyPr wrap="none" rtlCol="0">
            <a:spAutoFit/>
          </a:bodyPr>
          <a:lstStyle/>
          <a:p>
            <a:r>
              <a:rPr lang="en-US" b="1" dirty="0"/>
              <a:t>NOKIA MOBIRA SENATOR</a:t>
            </a:r>
          </a:p>
          <a:p>
            <a:r>
              <a:rPr lang="en-US" dirty="0" smtClean="0"/>
              <a:t>Launch: 1983</a:t>
            </a:r>
          </a:p>
          <a:p>
            <a:r>
              <a:rPr lang="en-US" dirty="0" smtClean="0"/>
              <a:t>Price: 10000 </a:t>
            </a:r>
            <a:r>
              <a:rPr lang="en-US" dirty="0"/>
              <a:t>USD</a:t>
            </a:r>
            <a:endParaRPr lang="en-US" dirty="0"/>
          </a:p>
        </p:txBody>
      </p:sp>
      <p:pic>
        <p:nvPicPr>
          <p:cNvPr id="21" name="Picture 20">
            <a:extLst>
              <a:ext uri="{FF2B5EF4-FFF2-40B4-BE49-F238E27FC236}">
                <a16:creationId xmlns:a16="http://schemas.microsoft.com/office/drawing/2014/main" xmlns="" id="{1BB83CF0-968B-4F80-8008-CA4FD8E1F4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2230" y="3245119"/>
            <a:ext cx="2196316" cy="1429911"/>
          </a:xfrm>
          <a:prstGeom prst="rect">
            <a:avLst/>
          </a:prstGeom>
          <a:ln>
            <a:noFill/>
          </a:ln>
          <a:effectLst>
            <a:outerShdw blurRad="292100" dist="139700" dir="2700000" algn="tl" rotWithShape="0">
              <a:srgbClr val="333333">
                <a:alpha val="65000"/>
              </a:srgbClr>
            </a:outerShdw>
          </a:effectLst>
        </p:spPr>
      </p:pic>
      <p:sp>
        <p:nvSpPr>
          <p:cNvPr id="22" name="TextBox 21"/>
          <p:cNvSpPr txBox="1"/>
          <p:nvPr/>
        </p:nvSpPr>
        <p:spPr>
          <a:xfrm>
            <a:off x="7491417" y="5082217"/>
            <a:ext cx="2287806" cy="923330"/>
          </a:xfrm>
          <a:prstGeom prst="rect">
            <a:avLst/>
          </a:prstGeom>
          <a:noFill/>
        </p:spPr>
        <p:txBody>
          <a:bodyPr wrap="none" rtlCol="0">
            <a:spAutoFit/>
          </a:bodyPr>
          <a:lstStyle/>
          <a:p>
            <a:r>
              <a:rPr lang="en-US" b="1" dirty="0"/>
              <a:t>Bellsouth/</a:t>
            </a:r>
            <a:r>
              <a:rPr lang="en-US" b="1" dirty="0" err="1"/>
              <a:t>Ibm</a:t>
            </a:r>
            <a:r>
              <a:rPr lang="en-US" b="1" dirty="0"/>
              <a:t> </a:t>
            </a:r>
            <a:r>
              <a:rPr lang="en-US" b="1" dirty="0" smtClean="0"/>
              <a:t>SIMON</a:t>
            </a:r>
          </a:p>
          <a:p>
            <a:r>
              <a:rPr lang="en-US" dirty="0" smtClean="0"/>
              <a:t>Launch: 1993</a:t>
            </a:r>
          </a:p>
          <a:p>
            <a:r>
              <a:rPr lang="en-US" dirty="0" smtClean="0"/>
              <a:t>Price: 900 USD</a:t>
            </a:r>
            <a:endParaRPr lang="en-US" dirty="0"/>
          </a:p>
        </p:txBody>
      </p:sp>
    </p:spTree>
    <p:extLst>
      <p:ext uri="{BB962C8B-B14F-4D97-AF65-F5344CB8AC3E}">
        <p14:creationId xmlns:p14="http://schemas.microsoft.com/office/powerpoint/2010/main" val="371407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7" presetClass="emph" presetSubtype="2" fill="hold" nodeType="withEffect">
                                  <p:stCondLst>
                                    <p:cond delay="0"/>
                                  </p:stCondLst>
                                  <p:childTnLst>
                                    <p:animClr clrSpc="rgb" dir="cw">
                                      <p:cBhvr>
                                        <p:cTn id="18" dur="2000" fill="hold"/>
                                        <p:tgtEl>
                                          <p:spTgt spid="3"/>
                                        </p:tgtEl>
                                        <p:attrNameLst>
                                          <p:attrName>stroke.color</p:attrName>
                                        </p:attrNameLst>
                                      </p:cBhvr>
                                      <p:to>
                                        <a:schemeClr val="accent2"/>
                                      </p:to>
                                    </p:animClr>
                                    <p:set>
                                      <p:cBhvr>
                                        <p:cTn id="19" dur="2000" fill="hold"/>
                                        <p:tgtEl>
                                          <p:spTgt spid="3"/>
                                        </p:tgtEl>
                                        <p:attrNameLst>
                                          <p:attrName>stroke.on</p:attrName>
                                        </p:attrNameLst>
                                      </p:cBhvr>
                                      <p:to>
                                        <p:strVal val="true"/>
                                      </p:to>
                                    </p:set>
                                  </p:childTnLst>
                                </p:cTn>
                              </p:par>
                              <p:par>
                                <p:cTn id="20" presetID="14" presetClass="entr" presetSubtype="1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par>
                                <p:cTn id="23" presetID="7" presetClass="emph" presetSubtype="2" fill="hold" nodeType="withEffect">
                                  <p:stCondLst>
                                    <p:cond delay="0"/>
                                  </p:stCondLst>
                                  <p:childTnLst>
                                    <p:animClr clrSpc="rgb" dir="cw">
                                      <p:cBhvr>
                                        <p:cTn id="24" dur="2000" fill="hold"/>
                                        <p:tgtEl>
                                          <p:spTgt spid="20"/>
                                        </p:tgtEl>
                                        <p:attrNameLst>
                                          <p:attrName>stroke.color</p:attrName>
                                        </p:attrNameLst>
                                      </p:cBhvr>
                                      <p:to>
                                        <a:schemeClr val="accent2"/>
                                      </p:to>
                                    </p:animClr>
                                    <p:set>
                                      <p:cBhvr>
                                        <p:cTn id="25" dur="2000" fill="hold"/>
                                        <p:tgtEl>
                                          <p:spTgt spid="20"/>
                                        </p:tgtEl>
                                        <p:attrNameLst>
                                          <p:attrName>stroke.on</p:attrName>
                                        </p:attrNameLst>
                                      </p:cBhvr>
                                      <p:to>
                                        <p:strVal val="true"/>
                                      </p:to>
                                    </p:set>
                                  </p:childTnLst>
                                </p:cTn>
                              </p:par>
                              <p:par>
                                <p:cTn id="26" presetID="14" presetClass="entr" presetSubtype="1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randombar(horizontal)">
                                      <p:cBhvr>
                                        <p:cTn id="28" dur="500"/>
                                        <p:tgtEl>
                                          <p:spTgt spid="21"/>
                                        </p:tgtEl>
                                      </p:cBhvr>
                                    </p:animEffect>
                                  </p:childTnLst>
                                </p:cTn>
                              </p:par>
                              <p:par>
                                <p:cTn id="29" presetID="7" presetClass="emph" presetSubtype="2" fill="hold" nodeType="withEffect">
                                  <p:stCondLst>
                                    <p:cond delay="0"/>
                                  </p:stCondLst>
                                  <p:childTnLst>
                                    <p:animClr clrSpc="rgb" dir="cw">
                                      <p:cBhvr>
                                        <p:cTn id="30" dur="2000" fill="hold"/>
                                        <p:tgtEl>
                                          <p:spTgt spid="22"/>
                                        </p:tgtEl>
                                        <p:attrNameLst>
                                          <p:attrName>stroke.color</p:attrName>
                                        </p:attrNameLst>
                                      </p:cBhvr>
                                      <p:to>
                                        <a:schemeClr val="accent2"/>
                                      </p:to>
                                    </p:animClr>
                                    <p:set>
                                      <p:cBhvr>
                                        <p:cTn id="31" dur="2000" fill="hold"/>
                                        <p:tgtEl>
                                          <p:spTgt spid="2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3FE34F-609A-400F-9157-DD818CA57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3" y="18383"/>
            <a:ext cx="12213603" cy="6839617"/>
          </a:xfrm>
          <a:prstGeom prst="rect">
            <a:avLst/>
          </a:prstGeom>
        </p:spPr>
      </p:pic>
      <p:sp>
        <p:nvSpPr>
          <p:cNvPr id="6" name="Rectangle 5">
            <a:extLst>
              <a:ext uri="{FF2B5EF4-FFF2-40B4-BE49-F238E27FC236}">
                <a16:creationId xmlns:a16="http://schemas.microsoft.com/office/drawing/2014/main" xmlns="" id="{23703347-757C-488F-A581-31D486AD3CE0}"/>
              </a:ext>
            </a:extLst>
          </p:cNvPr>
          <p:cNvSpPr/>
          <p:nvPr/>
        </p:nvSpPr>
        <p:spPr>
          <a:xfrm>
            <a:off x="326513" y="280579"/>
            <a:ext cx="5525872" cy="523220"/>
          </a:xfrm>
          <a:prstGeom prst="rect">
            <a:avLst/>
          </a:prstGeom>
          <a:noFill/>
        </p:spPr>
        <p:txBody>
          <a:bodyPr wrap="none" lIns="91440" tIns="45720" rIns="91440" bIns="45720">
            <a:spAutoFit/>
          </a:bodyPr>
          <a:lstStyle/>
          <a:p>
            <a:pPr algn="ctr"/>
            <a:r>
              <a:rPr lang="en-US" sz="2800" b="1" spc="50" dirty="0" smtClean="0">
                <a:ln w="9525" cmpd="sng">
                  <a:solidFill>
                    <a:schemeClr val="accent1"/>
                  </a:solidFill>
                  <a:prstDash val="solid"/>
                </a:ln>
                <a:solidFill>
                  <a:srgbClr val="C00000"/>
                </a:solidFill>
                <a:effectLst>
                  <a:glow rad="38100">
                    <a:schemeClr val="accent1">
                      <a:alpha val="40000"/>
                    </a:schemeClr>
                  </a:glow>
                </a:effectLst>
              </a:rPr>
              <a:t>Some Popular Mobile Applications</a:t>
            </a:r>
            <a:endParaRPr lang="en-US" sz="2800" b="1" cap="none" spc="50" dirty="0">
              <a:ln w="9525" cmpd="sng">
                <a:solidFill>
                  <a:schemeClr val="accent1"/>
                </a:solidFill>
                <a:prstDash val="solid"/>
              </a:ln>
              <a:solidFill>
                <a:srgbClr val="C00000"/>
              </a:solidFill>
              <a:effectLst>
                <a:glow rad="38100">
                  <a:schemeClr val="accent1">
                    <a:alpha val="40000"/>
                  </a:schemeClr>
                </a:glow>
              </a:effectLst>
            </a:endParaRPr>
          </a:p>
        </p:txBody>
      </p:sp>
      <p:sp>
        <p:nvSpPr>
          <p:cNvPr id="7" name="TextBox 6">
            <a:extLst>
              <a:ext uri="{FF2B5EF4-FFF2-40B4-BE49-F238E27FC236}">
                <a16:creationId xmlns:a16="http://schemas.microsoft.com/office/drawing/2014/main" xmlns="" id="{C502C21D-0433-41EC-85D7-F4B1B4CE3AE8}"/>
              </a:ext>
            </a:extLst>
          </p:cNvPr>
          <p:cNvSpPr txBox="1"/>
          <p:nvPr/>
        </p:nvSpPr>
        <p:spPr>
          <a:xfrm flipH="1">
            <a:off x="326514" y="1084378"/>
            <a:ext cx="5159023" cy="369332"/>
          </a:xfrm>
          <a:prstGeom prst="rect">
            <a:avLst/>
          </a:prstGeom>
          <a:noFill/>
        </p:spPr>
        <p:txBody>
          <a:bodyPr wrap="square" rtlCol="0">
            <a:spAutoFit/>
          </a:bodyPr>
          <a:lstStyle/>
          <a:p>
            <a:r>
              <a:rPr lang="en-US" b="1" dirty="0">
                <a:solidFill>
                  <a:srgbClr val="002060"/>
                </a:solidFill>
              </a:rPr>
              <a:t>1. </a:t>
            </a:r>
            <a:r>
              <a:rPr lang="en-US" b="1" dirty="0">
                <a:hlinkClick r:id="rId3"/>
              </a:rPr>
              <a:t>Adobe Photoshop Express</a:t>
            </a:r>
            <a:endParaRPr lang="en-US" b="1" dirty="0">
              <a:solidFill>
                <a:srgbClr val="002060"/>
              </a:solidFill>
            </a:endParaRPr>
          </a:p>
        </p:txBody>
      </p:sp>
      <p:sp>
        <p:nvSpPr>
          <p:cNvPr id="8" name="TextBox 7">
            <a:extLst>
              <a:ext uri="{FF2B5EF4-FFF2-40B4-BE49-F238E27FC236}">
                <a16:creationId xmlns:a16="http://schemas.microsoft.com/office/drawing/2014/main" xmlns="" id="{6248CC5B-0A3E-4222-81C5-292F0029D6FF}"/>
              </a:ext>
            </a:extLst>
          </p:cNvPr>
          <p:cNvSpPr txBox="1"/>
          <p:nvPr/>
        </p:nvSpPr>
        <p:spPr>
          <a:xfrm>
            <a:off x="326513" y="1476434"/>
            <a:ext cx="8472961" cy="923330"/>
          </a:xfrm>
          <a:prstGeom prst="rect">
            <a:avLst/>
          </a:prstGeom>
          <a:noFill/>
        </p:spPr>
        <p:txBody>
          <a:bodyPr wrap="none" rtlCol="0">
            <a:spAutoFit/>
          </a:bodyPr>
          <a:lstStyle/>
          <a:p>
            <a:r>
              <a:rPr lang="en-US" dirty="0"/>
              <a:t>A lightweight version of the popular desktop software, Adobe Photoshop Express allows </a:t>
            </a:r>
            <a:endParaRPr lang="en-US" dirty="0" smtClean="0"/>
          </a:p>
          <a:p>
            <a:r>
              <a:rPr lang="en-US" dirty="0" smtClean="0"/>
              <a:t>you </a:t>
            </a:r>
            <a:r>
              <a:rPr lang="en-US" dirty="0"/>
              <a:t>to make basic edits to your photos, such as cropping, resizing, and adjusting color </a:t>
            </a:r>
            <a:endParaRPr lang="en-US" dirty="0" smtClean="0"/>
          </a:p>
          <a:p>
            <a:r>
              <a:rPr lang="en-US" dirty="0" smtClean="0"/>
              <a:t>and </a:t>
            </a:r>
            <a:r>
              <a:rPr lang="en-US" dirty="0"/>
              <a:t>exposure.</a:t>
            </a:r>
            <a:endParaRPr lang="en-US" dirty="0">
              <a:solidFill>
                <a:srgbClr val="002060"/>
              </a:solidFill>
            </a:endParaRPr>
          </a:p>
        </p:txBody>
      </p:sp>
      <p:sp>
        <p:nvSpPr>
          <p:cNvPr id="9" name="TextBox 8">
            <a:extLst>
              <a:ext uri="{FF2B5EF4-FFF2-40B4-BE49-F238E27FC236}">
                <a16:creationId xmlns:a16="http://schemas.microsoft.com/office/drawing/2014/main" xmlns="" id="{5771E373-4EBF-4609-BB91-E0B8ABCF8616}"/>
              </a:ext>
            </a:extLst>
          </p:cNvPr>
          <p:cNvSpPr txBox="1"/>
          <p:nvPr/>
        </p:nvSpPr>
        <p:spPr>
          <a:xfrm flipH="1">
            <a:off x="326513" y="2710251"/>
            <a:ext cx="5159023" cy="369332"/>
          </a:xfrm>
          <a:prstGeom prst="rect">
            <a:avLst/>
          </a:prstGeom>
          <a:noFill/>
        </p:spPr>
        <p:txBody>
          <a:bodyPr wrap="square" rtlCol="0">
            <a:spAutoFit/>
          </a:bodyPr>
          <a:lstStyle/>
          <a:p>
            <a:r>
              <a:rPr lang="en-US" b="1" dirty="0" smtClean="0">
                <a:solidFill>
                  <a:srgbClr val="002060"/>
                </a:solidFill>
              </a:rPr>
              <a:t>2.</a:t>
            </a:r>
            <a:r>
              <a:rPr lang="en-US" b="1" dirty="0"/>
              <a:t> </a:t>
            </a:r>
            <a:r>
              <a:rPr lang="en-US" b="1" dirty="0" err="1" smtClean="0">
                <a:hlinkClick r:id="rId4"/>
              </a:rPr>
              <a:t>PicsArt</a:t>
            </a:r>
            <a:endParaRPr lang="en-US" b="1" dirty="0">
              <a:solidFill>
                <a:srgbClr val="002060"/>
              </a:solidFill>
            </a:endParaRPr>
          </a:p>
        </p:txBody>
      </p:sp>
      <p:sp>
        <p:nvSpPr>
          <p:cNvPr id="10" name="TextBox 9">
            <a:extLst>
              <a:ext uri="{FF2B5EF4-FFF2-40B4-BE49-F238E27FC236}">
                <a16:creationId xmlns:a16="http://schemas.microsoft.com/office/drawing/2014/main" xmlns="" id="{FFC27994-2BCC-40D0-86E2-B88B0F63AACA}"/>
              </a:ext>
            </a:extLst>
          </p:cNvPr>
          <p:cNvSpPr txBox="1"/>
          <p:nvPr/>
        </p:nvSpPr>
        <p:spPr>
          <a:xfrm>
            <a:off x="326513" y="3093688"/>
            <a:ext cx="7907549" cy="923330"/>
          </a:xfrm>
          <a:prstGeom prst="rect">
            <a:avLst/>
          </a:prstGeom>
          <a:noFill/>
        </p:spPr>
        <p:txBody>
          <a:bodyPr wrap="none" rtlCol="0">
            <a:spAutoFit/>
          </a:bodyPr>
          <a:lstStyle/>
          <a:p>
            <a:r>
              <a:rPr lang="en-US" dirty="0" err="1"/>
              <a:t>PicsArt</a:t>
            </a:r>
            <a:r>
              <a:rPr lang="en-US" dirty="0"/>
              <a:t> is a comprehensive photo editing app that offers a wide range of tools and </a:t>
            </a:r>
            <a:endParaRPr lang="en-US" dirty="0" smtClean="0"/>
          </a:p>
          <a:p>
            <a:r>
              <a:rPr lang="en-US" dirty="0" smtClean="0"/>
              <a:t>features</a:t>
            </a:r>
            <a:r>
              <a:rPr lang="en-US" dirty="0"/>
              <a:t>, including filters, effects, stickers, and text overlays. It also has a social </a:t>
            </a:r>
            <a:endParaRPr lang="en-US" dirty="0" smtClean="0"/>
          </a:p>
          <a:p>
            <a:r>
              <a:rPr lang="en-US" dirty="0" smtClean="0"/>
              <a:t>aspect</a:t>
            </a:r>
            <a:r>
              <a:rPr lang="en-US" dirty="0"/>
              <a:t>, allowing you to share your edited photos with other users.</a:t>
            </a:r>
            <a:endParaRPr lang="en-US" dirty="0">
              <a:solidFill>
                <a:srgbClr val="002060"/>
              </a:solidFill>
            </a:endParaRPr>
          </a:p>
        </p:txBody>
      </p:sp>
      <p:pic>
        <p:nvPicPr>
          <p:cNvPr id="12" name="Picture 11">
            <a:extLst>
              <a:ext uri="{FF2B5EF4-FFF2-40B4-BE49-F238E27FC236}">
                <a16:creationId xmlns:a16="http://schemas.microsoft.com/office/drawing/2014/main" xmlns="" id="{97CFC8A5-C13F-49D2-A8E0-3455C07532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99474" y="1269044"/>
            <a:ext cx="2336126" cy="1315386"/>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xmlns="" id="{1BB83CF0-968B-4F80-8008-CA4FD8E1F4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16170" y="2972431"/>
            <a:ext cx="1165844" cy="1165844"/>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xmlns="" id="{5771E373-4EBF-4609-BB91-E0B8ABCF8616}"/>
              </a:ext>
            </a:extLst>
          </p:cNvPr>
          <p:cNvSpPr txBox="1"/>
          <p:nvPr/>
        </p:nvSpPr>
        <p:spPr>
          <a:xfrm flipH="1">
            <a:off x="326511" y="4321413"/>
            <a:ext cx="7907550" cy="1754326"/>
          </a:xfrm>
          <a:prstGeom prst="rect">
            <a:avLst/>
          </a:prstGeom>
          <a:noFill/>
        </p:spPr>
        <p:txBody>
          <a:bodyPr wrap="square" rtlCol="0">
            <a:spAutoFit/>
          </a:bodyPr>
          <a:lstStyle/>
          <a:p>
            <a:r>
              <a:rPr lang="en-US" b="1" dirty="0" smtClean="0">
                <a:solidFill>
                  <a:srgbClr val="002060"/>
                </a:solidFill>
              </a:rPr>
              <a:t>2.</a:t>
            </a:r>
            <a:r>
              <a:rPr lang="en-US" b="1" dirty="0"/>
              <a:t> </a:t>
            </a:r>
            <a:r>
              <a:rPr lang="en-US" b="1" u="sng" dirty="0" smtClean="0">
                <a:solidFill>
                  <a:schemeClr val="accent1"/>
                </a:solidFill>
              </a:rPr>
              <a:t>Facebook</a:t>
            </a:r>
          </a:p>
          <a:p>
            <a:r>
              <a:rPr lang="en-US" dirty="0"/>
              <a:t>"Facebook" is a social media platform created in 2004 by Mark </a:t>
            </a:r>
            <a:r>
              <a:rPr lang="en-US" dirty="0" err="1"/>
              <a:t>Zuckerberg</a:t>
            </a:r>
            <a:r>
              <a:rPr lang="en-US" dirty="0"/>
              <a:t> and his Harvard College roommates. It allows users to connect with friends, family, and interests, sharing updates, photos, and videos. With over 2.7 billion monthly active users, Facebook is one of the most widely used social media platforms in the world.</a:t>
            </a:r>
            <a:endParaRPr lang="en-US" b="1" dirty="0">
              <a:solidFill>
                <a:srgbClr val="002060"/>
              </a:solidFill>
            </a:endParaRPr>
          </a:p>
        </p:txBody>
      </p:sp>
      <p:pic>
        <p:nvPicPr>
          <p:cNvPr id="15" name="Picture 14">
            <a:extLst>
              <a:ext uri="{FF2B5EF4-FFF2-40B4-BE49-F238E27FC236}">
                <a16:creationId xmlns:a16="http://schemas.microsoft.com/office/drawing/2014/main" xmlns="" id="{1BB83CF0-968B-4F80-8008-CA4FD8E1F48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34061" y="4241051"/>
            <a:ext cx="3530063" cy="19876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501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500"/>
                                        <p:tgtEl>
                                          <p:spTgt spid="1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childTnLst>
                          </p:cTn>
                        </p:par>
                        <p:par>
                          <p:cTn id="31" fill="hold">
                            <p:stCondLst>
                              <p:cond delay="1500"/>
                            </p:stCondLst>
                            <p:childTnLst>
                              <p:par>
                                <p:cTn id="32" presetID="14" presetClass="entr" presetSubtype="1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83FE34F-609A-400F-9157-DD818CA57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4" y="0"/>
            <a:ext cx="12213603" cy="6839617"/>
          </a:xfrm>
          <a:prstGeom prst="rect">
            <a:avLst/>
          </a:prstGeom>
        </p:spPr>
      </p:pic>
      <p:sp>
        <p:nvSpPr>
          <p:cNvPr id="6" name="Rectangle 5">
            <a:extLst>
              <a:ext uri="{FF2B5EF4-FFF2-40B4-BE49-F238E27FC236}">
                <a16:creationId xmlns:a16="http://schemas.microsoft.com/office/drawing/2014/main" xmlns="" id="{23703347-757C-488F-A581-31D486AD3CE0}"/>
              </a:ext>
            </a:extLst>
          </p:cNvPr>
          <p:cNvSpPr/>
          <p:nvPr/>
        </p:nvSpPr>
        <p:spPr>
          <a:xfrm>
            <a:off x="482583" y="445250"/>
            <a:ext cx="3620799" cy="523220"/>
          </a:xfrm>
          <a:prstGeom prst="rect">
            <a:avLst/>
          </a:prstGeom>
          <a:noFill/>
        </p:spPr>
        <p:txBody>
          <a:bodyPr wrap="none" lIns="91440" tIns="45720" rIns="91440" bIns="45720">
            <a:spAutoFit/>
          </a:bodyPr>
          <a:lstStyle/>
          <a:p>
            <a:pPr algn="ctr"/>
            <a:r>
              <a:rPr lang="en-US" sz="2800" b="1" spc="50" dirty="0" smtClean="0">
                <a:ln w="9525" cmpd="sng">
                  <a:solidFill>
                    <a:schemeClr val="accent1"/>
                  </a:solidFill>
                  <a:prstDash val="solid"/>
                </a:ln>
                <a:solidFill>
                  <a:srgbClr val="C00000"/>
                </a:solidFill>
                <a:effectLst>
                  <a:glow rad="38100">
                    <a:schemeClr val="accent1">
                      <a:alpha val="40000"/>
                    </a:schemeClr>
                  </a:glow>
                </a:effectLst>
              </a:rPr>
              <a:t>THANK YOU SO MUCH</a:t>
            </a:r>
            <a:endParaRPr lang="en-US" sz="2800" b="1" cap="none" spc="50" dirty="0">
              <a:ln w="9525" cmpd="sng">
                <a:solidFill>
                  <a:schemeClr val="accent1"/>
                </a:solidFill>
                <a:prstDash val="solid"/>
              </a:ln>
              <a:solidFill>
                <a:srgbClr val="C00000"/>
              </a:solidFill>
              <a:effectLst>
                <a:glow rad="38100">
                  <a:schemeClr val="accent1">
                    <a:alpha val="40000"/>
                  </a:schemeClr>
                </a:glow>
              </a:effectLst>
            </a:endParaRPr>
          </a:p>
        </p:txBody>
      </p:sp>
      <p:sp>
        <p:nvSpPr>
          <p:cNvPr id="7" name="TextBox 6">
            <a:extLst>
              <a:ext uri="{FF2B5EF4-FFF2-40B4-BE49-F238E27FC236}">
                <a16:creationId xmlns:a16="http://schemas.microsoft.com/office/drawing/2014/main" xmlns="" id="{C502C21D-0433-41EC-85D7-F4B1B4CE3AE8}"/>
              </a:ext>
            </a:extLst>
          </p:cNvPr>
          <p:cNvSpPr txBox="1"/>
          <p:nvPr/>
        </p:nvSpPr>
        <p:spPr>
          <a:xfrm flipH="1">
            <a:off x="4841527" y="3652407"/>
            <a:ext cx="2575713" cy="369332"/>
          </a:xfrm>
          <a:prstGeom prst="rect">
            <a:avLst/>
          </a:prstGeom>
          <a:noFill/>
        </p:spPr>
        <p:txBody>
          <a:bodyPr wrap="square" rtlCol="0">
            <a:spAutoFit/>
          </a:bodyPr>
          <a:lstStyle/>
          <a:p>
            <a:r>
              <a:rPr lang="en-US" b="1" dirty="0" smtClean="0">
                <a:solidFill>
                  <a:srgbClr val="002060"/>
                </a:solidFill>
              </a:rPr>
              <a:t>THANKS FOR WATCHING</a:t>
            </a:r>
            <a:endParaRPr lang="en-US" b="1" dirty="0">
              <a:solidFill>
                <a:srgbClr val="002060"/>
              </a:solidFill>
            </a:endParaRPr>
          </a:p>
        </p:txBody>
      </p:sp>
      <p:sp>
        <p:nvSpPr>
          <p:cNvPr id="8" name="TextBox 7">
            <a:extLst>
              <a:ext uri="{FF2B5EF4-FFF2-40B4-BE49-F238E27FC236}">
                <a16:creationId xmlns:a16="http://schemas.microsoft.com/office/drawing/2014/main" xmlns="" id="{6248CC5B-0A3E-4222-81C5-292F0029D6FF}"/>
              </a:ext>
            </a:extLst>
          </p:cNvPr>
          <p:cNvSpPr txBox="1"/>
          <p:nvPr/>
        </p:nvSpPr>
        <p:spPr>
          <a:xfrm>
            <a:off x="2430397" y="4023348"/>
            <a:ext cx="7397971" cy="1477328"/>
          </a:xfrm>
          <a:prstGeom prst="rect">
            <a:avLst/>
          </a:prstGeom>
          <a:noFill/>
        </p:spPr>
        <p:txBody>
          <a:bodyPr wrap="square" rtlCol="0">
            <a:spAutoFit/>
          </a:bodyPr>
          <a:lstStyle/>
          <a:p>
            <a:r>
              <a:rPr lang="en-US" dirty="0"/>
              <a:t>Thank you for taking the time to watch my presentation. Your attention and interest are greatly appreciated. If you have any questions or feedback, please feel free to share them. I value your input and look forward to any opportunities for further discussion. Once again, thank you for being a part of my presentation audience</a:t>
            </a:r>
            <a:r>
              <a:rPr lang="en-US" dirty="0" smtClean="0"/>
              <a:t>. ESPACIALLY</a:t>
            </a:r>
            <a:endParaRPr lang="en-US" dirty="0">
              <a:solidFill>
                <a:srgbClr val="002060"/>
              </a:solidFill>
            </a:endParaRPr>
          </a:p>
        </p:txBody>
      </p:sp>
      <p:pic>
        <p:nvPicPr>
          <p:cNvPr id="12" name="Picture 11">
            <a:extLst>
              <a:ext uri="{FF2B5EF4-FFF2-40B4-BE49-F238E27FC236}">
                <a16:creationId xmlns:a16="http://schemas.microsoft.com/office/drawing/2014/main" xmlns="" id="{97CFC8A5-C13F-49D2-A8E0-3455C0753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9955" y="1304199"/>
            <a:ext cx="5238854" cy="2258007"/>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xmlns="" id="{6248CC5B-0A3E-4222-81C5-292F0029D6FF}"/>
              </a:ext>
            </a:extLst>
          </p:cNvPr>
          <p:cNvSpPr txBox="1"/>
          <p:nvPr/>
        </p:nvSpPr>
        <p:spPr>
          <a:xfrm>
            <a:off x="2430396" y="5777152"/>
            <a:ext cx="7397971" cy="369332"/>
          </a:xfrm>
          <a:prstGeom prst="rect">
            <a:avLst/>
          </a:prstGeom>
          <a:noFill/>
        </p:spPr>
        <p:txBody>
          <a:bodyPr wrap="square" rtlCol="0">
            <a:spAutoFit/>
          </a:bodyPr>
          <a:lstStyle/>
          <a:p>
            <a:r>
              <a:rPr lang="en-US" b="1" dirty="0"/>
              <a:t>THANKS TO UMESH THAPA SIR TO PROVIDE ME THIS HUGE OPPORTUNITY</a:t>
            </a:r>
            <a:endParaRPr lang="en-US" b="1" dirty="0">
              <a:solidFill>
                <a:srgbClr val="002060"/>
              </a:solidFill>
            </a:endParaRPr>
          </a:p>
        </p:txBody>
      </p:sp>
    </p:spTree>
    <p:extLst>
      <p:ext uri="{BB962C8B-B14F-4D97-AF65-F5344CB8AC3E}">
        <p14:creationId xmlns:p14="http://schemas.microsoft.com/office/powerpoint/2010/main" val="381598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500"/>
                                        <p:tgtEl>
                                          <p:spTgt spid="12"/>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554</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pashupati ma vi</dc:creator>
  <cp:lastModifiedBy>User</cp:lastModifiedBy>
  <cp:revision>18</cp:revision>
  <dcterms:created xsi:type="dcterms:W3CDTF">2023-10-02T09:23:03Z</dcterms:created>
  <dcterms:modified xsi:type="dcterms:W3CDTF">2023-10-03T17:09:04Z</dcterms:modified>
</cp:coreProperties>
</file>