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00"/>
    <a:srgbClr val="F1F2F2"/>
    <a:srgbClr val="AD4C35"/>
    <a:srgbClr val="089400"/>
    <a:srgbClr val="0076B2"/>
    <a:srgbClr val="000E20"/>
    <a:srgbClr val="067607"/>
    <a:srgbClr val="155800"/>
    <a:srgbClr val="080808"/>
    <a:srgbClr val="3030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07" autoAdjust="0"/>
    <p:restoredTop sz="96718" autoAdjust="0"/>
  </p:normalViewPr>
  <p:slideViewPr>
    <p:cSldViewPr snapToGrid="0">
      <p:cViewPr varScale="1">
        <p:scale>
          <a:sx n="88" d="100"/>
          <a:sy n="88" d="100"/>
        </p:scale>
        <p:origin x="-606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082" y="5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F8D68758-C773-4581-A742-4E5E3F8F5B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B837CE0F-8130-4421-8405-ADE764F20A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D7E2D-659A-4E30-ACAC-1ADBA24933A1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83EB5425-BC92-46D1-A03D-2E410F8734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7B684389-3916-4A4F-A775-94936CCE9A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B1AAA-5261-4B5D-BDF1-6D4B8804CD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66489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F6B62-1690-4254-BD4F-648C9B6CF08D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70768-5300-44EA-9A09-2FE850F45F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37014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70768-5300-44EA-9A09-2FE850F45F97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591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F74471D-0AB9-48BB-B5DA-1009EC9288A0}"/>
              </a:ext>
            </a:extLst>
          </p:cNvPr>
          <p:cNvSpPr txBox="1"/>
          <p:nvPr userDrawn="1"/>
        </p:nvSpPr>
        <p:spPr>
          <a:xfrm>
            <a:off x="180108" y="720438"/>
            <a:ext cx="3952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kern="1200" dirty="0">
                <a:solidFill>
                  <a:srgbClr val="E3E8FF"/>
                </a:solidFill>
                <a:latin typeface="+mn-lt"/>
                <a:ea typeface="+mn-ea"/>
                <a:cs typeface="+mn-cs"/>
              </a:rPr>
              <a:t>Занятие 2</a:t>
            </a:r>
            <a:endParaRPr lang="en-US" sz="2800" b="1" kern="1200" dirty="0">
              <a:solidFill>
                <a:srgbClr val="E3E8FF"/>
              </a:solidFill>
              <a:latin typeface="Bebas Neue" panose="020B0606020202050201" pitchFamily="34" charset="0"/>
              <a:ea typeface="+mn-ea"/>
              <a:cs typeface="+mn-cs"/>
            </a:endParaRPr>
          </a:p>
          <a:p>
            <a:r>
              <a:rPr lang="ru-RU" sz="2800" b="1" kern="1200" dirty="0">
                <a:solidFill>
                  <a:srgbClr val="E3E8FF"/>
                </a:solidFill>
                <a:latin typeface="+mn-lt"/>
                <a:ea typeface="+mn-ea"/>
                <a:cs typeface="+mn-cs"/>
              </a:rPr>
              <a:t>Погружение в </a:t>
            </a:r>
            <a:r>
              <a:rPr lang="en-US" sz="2800" b="1" kern="1200" dirty="0">
                <a:solidFill>
                  <a:srgbClr val="E3E8FF"/>
                </a:solidFill>
                <a:latin typeface="+mn-lt"/>
                <a:ea typeface="+mn-ea"/>
                <a:cs typeface="+mn-cs"/>
              </a:rPr>
              <a:t>JavaScript</a:t>
            </a:r>
            <a:endParaRPr lang="ru-RU" sz="2800" b="1" dirty="0">
              <a:solidFill>
                <a:srgbClr val="E3E8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3DEA81B-7B8F-4EED-B64E-03A83A37A185}"/>
              </a:ext>
            </a:extLst>
          </p:cNvPr>
          <p:cNvSpPr txBox="1"/>
          <p:nvPr userDrawn="1"/>
        </p:nvSpPr>
        <p:spPr>
          <a:xfrm>
            <a:off x="422563" y="6102927"/>
            <a:ext cx="3027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F1F2F2"/>
                </a:solidFill>
                <a:latin typeface="+mn-lt"/>
              </a:rPr>
              <a:t>andrey@petritsa.ru</a:t>
            </a:r>
            <a:endParaRPr lang="ru-RU" sz="2800" b="0" dirty="0">
              <a:solidFill>
                <a:srgbClr val="F1F2F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063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лошной текст">
    <p:bg>
      <p:bgPr>
        <a:solidFill>
          <a:srgbClr val="000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xmlns="" id="{BC8CD9DF-739E-425A-A557-6FCEE5B2AB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645557"/>
          </a:xfrm>
          <a:prstGeom prst="rect">
            <a:avLst/>
          </a:prstGeom>
          <a:solidFill>
            <a:srgbClr val="0076B2"/>
          </a:solidFill>
        </p:spPr>
        <p:txBody>
          <a:bodyPr/>
          <a:lstStyle>
            <a:lvl1pPr algn="ctr">
              <a:defRPr b="1">
                <a:solidFill>
                  <a:srgbClr val="FFE100"/>
                </a:solidFill>
              </a:defRPr>
            </a:lvl1pPr>
          </a:lstStyle>
          <a:p>
            <a:r>
              <a:rPr lang="ru-RU" b="1" dirty="0"/>
              <a:t>Заголовок</a:t>
            </a: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ED192B9F-70E7-4E31-9BE2-5C8ED482AF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87545" y="5562599"/>
            <a:ext cx="1004455" cy="1004455"/>
          </a:xfrm>
          <a:prstGeom prst="rect">
            <a:avLst/>
          </a:prstGeom>
        </p:spPr>
      </p:pic>
      <p:sp>
        <p:nvSpPr>
          <p:cNvPr id="21" name="Текст 20">
            <a:extLst>
              <a:ext uri="{FF2B5EF4-FFF2-40B4-BE49-F238E27FC236}">
                <a16:creationId xmlns:a16="http://schemas.microsoft.com/office/drawing/2014/main" xmlns="" id="{F64BAE20-B9B3-4529-A054-2F532B28EF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9536" y="956406"/>
            <a:ext cx="9912927" cy="5506739"/>
          </a:xfrm>
          <a:prstGeom prst="rect">
            <a:avLst/>
          </a:prstGeom>
          <a:ln w="104775">
            <a:solidFill>
              <a:srgbClr val="F1F2F2"/>
            </a:solidFill>
          </a:ln>
        </p:spPr>
        <p:txBody>
          <a:bodyPr tIns="252000"/>
          <a:lstStyle>
            <a:lvl1pPr marL="0" indent="450000" algn="l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rgbClr val="00B0F0"/>
                </a:solidFill>
                <a:latin typeface="Raleway" panose="020B0503030101060003" pitchFamily="34" charset="-52"/>
              </a:defRPr>
            </a:lvl1pPr>
          </a:lstStyle>
          <a:p>
            <a:pPr lvl="0"/>
            <a:r>
              <a:rPr lang="ru-RU" dirty="0"/>
              <a:t>Тени, конечно, не вышли из моды, в отличие от контуров. Но они превратились в нечто эксклюзивное и дорогое. Как часы Patek Philippe. Вы либо покупаете оригинал, либо китайскую подделку и все понимают, что это китайская подделка.</a:t>
            </a:r>
          </a:p>
          <a:p>
            <a:pPr lvl="0"/>
            <a:r>
              <a:rPr lang="ru-RU" dirty="0"/>
              <a:t>Мораль сей истории такова: если вы умеете создавать трендовые тени — отлично! Если нет, то, пожалуйста, отмените их везде во вкладке "Формат".</a:t>
            </a:r>
            <a:endParaRPr lang="en-US" dirty="0"/>
          </a:p>
          <a:p>
            <a:pPr lvl="0"/>
            <a:r>
              <a:rPr lang="ru-RU" dirty="0"/>
              <a:t>Если бы презентации создавались в Paint, то слайды выглядели бы намного креативнее. Я говорю это к тому, что часто мы сами загоняем себя в шаблонные рамки </a:t>
            </a:r>
            <a:r>
              <a:rPr lang="ru-RU" dirty="0" err="1"/>
              <a:t>PowerPoint</a:t>
            </a:r>
            <a:r>
              <a:rPr lang="ru-RU" dirty="0"/>
              <a:t>, хотя там тоже можно создавать уникальные произведения искусства.</a:t>
            </a:r>
            <a:endParaRPr lang="en-US" dirty="0"/>
          </a:p>
          <a:p>
            <a:pPr lvl="0"/>
            <a:r>
              <a:rPr lang="ru-RU" dirty="0"/>
              <a:t>Это вообще больная тема. Особенно у нас в России. Если кто читал книгу Артемия Лебедева «Ководство», то там он ясно отмечает, как в связи с падением культуры дизайна после развала СССР, у нашего населения параллельно исказился вкус к качественному дизайну.</a:t>
            </a:r>
          </a:p>
          <a:p>
            <a:pPr lvl="0"/>
            <a:r>
              <a:rPr lang="ru-RU" dirty="0"/>
              <a:t>Возможно, вы сейчас читаете и никогда не оцените те работы, которые я здесь прославляю. И это не потому что вы плохой человек, а потому что наша среда не позволила вам развить хороший дизайнерский вкус.</a:t>
            </a:r>
          </a:p>
        </p:txBody>
      </p:sp>
    </p:spTree>
    <p:extLst>
      <p:ext uri="{BB962C8B-B14F-4D97-AF65-F5344CB8AC3E}">
        <p14:creationId xmlns:p14="http://schemas.microsoft.com/office/powerpoint/2010/main" xmlns="" val="326531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мер с рисунком">
    <p:bg>
      <p:bgPr>
        <a:solidFill>
          <a:srgbClr val="000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xmlns="" id="{BC8CD9DF-739E-425A-A557-6FCEE5B2AB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645557"/>
          </a:xfrm>
          <a:prstGeom prst="rect">
            <a:avLst/>
          </a:prstGeom>
          <a:solidFill>
            <a:srgbClr val="0076B2"/>
          </a:solidFill>
        </p:spPr>
        <p:txBody>
          <a:bodyPr/>
          <a:lstStyle>
            <a:lvl1pPr algn="ctr">
              <a:defRPr b="1">
                <a:solidFill>
                  <a:srgbClr val="FFE100"/>
                </a:solidFill>
              </a:defRPr>
            </a:lvl1pPr>
          </a:lstStyle>
          <a:p>
            <a:r>
              <a:rPr lang="ru-RU" b="1" dirty="0"/>
              <a:t>Заголовок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3AB73462-F585-4C83-A164-9B702BB0D46B}"/>
              </a:ext>
            </a:extLst>
          </p:cNvPr>
          <p:cNvSpPr/>
          <p:nvPr userDrawn="1"/>
        </p:nvSpPr>
        <p:spPr>
          <a:xfrm>
            <a:off x="540327" y="803564"/>
            <a:ext cx="11187546" cy="5756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3668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ML пример">
    <p:bg>
      <p:bgPr>
        <a:solidFill>
          <a:srgbClr val="000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xmlns="" id="{BC8CD9DF-739E-425A-A557-6FCEE5B2AB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645557"/>
          </a:xfrm>
          <a:prstGeom prst="rect">
            <a:avLst/>
          </a:prstGeom>
          <a:solidFill>
            <a:srgbClr val="0076B2"/>
          </a:solidFill>
        </p:spPr>
        <p:txBody>
          <a:bodyPr/>
          <a:lstStyle>
            <a:lvl1pPr algn="ctr">
              <a:defRPr b="1">
                <a:solidFill>
                  <a:srgbClr val="FFE100"/>
                </a:solidFill>
              </a:defRPr>
            </a:lvl1pPr>
          </a:lstStyle>
          <a:p>
            <a:r>
              <a:rPr lang="ru-RU" b="1" dirty="0"/>
              <a:t>Заголовок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2175B9A-2A9D-4048-8818-2AD840F1F0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87545" y="5560500"/>
            <a:ext cx="988450" cy="988450"/>
          </a:xfrm>
          <a:prstGeom prst="rect">
            <a:avLst/>
          </a:prstGeom>
        </p:spPr>
      </p:pic>
      <p:sp>
        <p:nvSpPr>
          <p:cNvPr id="29" name="Текст 20">
            <a:extLst>
              <a:ext uri="{FF2B5EF4-FFF2-40B4-BE49-F238E27FC236}">
                <a16:creationId xmlns:a16="http://schemas.microsoft.com/office/drawing/2014/main" xmlns="" id="{CD12EF81-9D94-467A-809A-660E19CAB7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088" y="817418"/>
            <a:ext cx="10576560" cy="5839691"/>
          </a:xfrm>
          <a:prstGeom prst="rect">
            <a:avLst/>
          </a:prstGeom>
          <a:solidFill>
            <a:schemeClr val="bg1"/>
          </a:solidFill>
          <a:ln w="184150">
            <a:solidFill>
              <a:srgbClr val="F1F2F2"/>
            </a:solidFill>
          </a:ln>
        </p:spPr>
        <p:txBody>
          <a:bodyPr lIns="108000" tIns="108000" numCol="1"/>
          <a:lstStyle>
            <a:lvl1pPr marL="0" indent="0" defTabSz="180000">
              <a:lnSpc>
                <a:spcPct val="70000"/>
              </a:lnSpc>
              <a:spcBef>
                <a:spcPts val="0"/>
              </a:spcBef>
              <a:buNone/>
              <a:tabLst>
                <a:tab pos="0" algn="l"/>
              </a:tabLst>
              <a:defRPr sz="2000" i="0" u="none">
                <a:ln w="76200">
                  <a:noFill/>
                </a:ln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&lt;!DOCTYPE html&gt;</a:t>
            </a:r>
          </a:p>
          <a:p>
            <a:pPr lvl="0"/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pPr lvl="0"/>
            <a:r>
              <a:rPr lang="en-US" dirty="0"/>
              <a:t>&lt;head&gt;</a:t>
            </a:r>
          </a:p>
          <a:p>
            <a:pPr lvl="0"/>
            <a:r>
              <a:rPr lang="en-US" dirty="0"/>
              <a:t>    &lt;meta charset="UTF-8"&gt;</a:t>
            </a:r>
          </a:p>
          <a:p>
            <a:pPr lvl="0"/>
            <a:r>
              <a:rPr lang="en-US" dirty="0"/>
              <a:t>    &lt;title&gt;Document&lt;/title&gt;</a:t>
            </a:r>
          </a:p>
          <a:p>
            <a:pPr lvl="0"/>
            <a:r>
              <a:rPr lang="en-US" dirty="0"/>
              <a:t>&lt;/head&gt;</a:t>
            </a:r>
          </a:p>
          <a:p>
            <a:pPr lvl="0"/>
            <a:r>
              <a:rPr lang="en-US" dirty="0"/>
              <a:t>&lt;body&gt;</a:t>
            </a:r>
          </a:p>
          <a:p>
            <a:pPr lvl="0"/>
            <a:r>
              <a:rPr lang="en-US" dirty="0"/>
              <a:t>    </a:t>
            </a:r>
          </a:p>
          <a:p>
            <a:pPr lvl="0"/>
            <a:r>
              <a:rPr lang="en-US" dirty="0"/>
              <a:t>&lt;/body&gt;</a:t>
            </a:r>
          </a:p>
          <a:p>
            <a:pPr lvl="0"/>
            <a:r>
              <a:rPr lang="en-US" dirty="0"/>
              <a:t>&lt;/html&gt;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8490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vascript Пример">
    <p:bg>
      <p:bgPr>
        <a:solidFill>
          <a:srgbClr val="000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xmlns="" id="{BC8CD9DF-739E-425A-A557-6FCEE5B2AB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645557"/>
          </a:xfrm>
          <a:prstGeom prst="rect">
            <a:avLst/>
          </a:prstGeom>
          <a:solidFill>
            <a:srgbClr val="0076B2"/>
          </a:solidFill>
        </p:spPr>
        <p:txBody>
          <a:bodyPr/>
          <a:lstStyle>
            <a:lvl1pPr algn="ctr">
              <a:defRPr b="1">
                <a:solidFill>
                  <a:srgbClr val="FFE100"/>
                </a:solidFill>
              </a:defRPr>
            </a:lvl1pPr>
          </a:lstStyle>
          <a:p>
            <a:r>
              <a:rPr lang="ru-RU" b="1" dirty="0"/>
              <a:t>Заголовок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0AB7B93B-0218-437D-904B-7CA533245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03550" y="5560500"/>
            <a:ext cx="988450" cy="988450"/>
          </a:xfrm>
          <a:prstGeom prst="rect">
            <a:avLst/>
          </a:prstGeom>
        </p:spPr>
      </p:pic>
      <p:sp>
        <p:nvSpPr>
          <p:cNvPr id="9" name="Текст 20">
            <a:extLst>
              <a:ext uri="{FF2B5EF4-FFF2-40B4-BE49-F238E27FC236}">
                <a16:creationId xmlns:a16="http://schemas.microsoft.com/office/drawing/2014/main" xmlns="" id="{1760F9E2-140C-40F5-83B1-2E6EC058C7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2128" y="817418"/>
            <a:ext cx="10722864" cy="5839691"/>
          </a:xfrm>
          <a:prstGeom prst="rect">
            <a:avLst/>
          </a:prstGeom>
          <a:solidFill>
            <a:schemeClr val="bg1"/>
          </a:solidFill>
          <a:ln w="184150">
            <a:solidFill>
              <a:srgbClr val="F1F2F2"/>
            </a:solidFill>
          </a:ln>
        </p:spPr>
        <p:txBody>
          <a:bodyPr lIns="108000" tIns="108000" numCol="1"/>
          <a:lstStyle>
            <a:lvl1pPr marL="0" indent="0" defTabSz="180000">
              <a:lnSpc>
                <a:spcPct val="70000"/>
              </a:lnSpc>
              <a:spcBef>
                <a:spcPts val="0"/>
              </a:spcBef>
              <a:buNone/>
              <a:defRPr sz="2000" i="0" u="none">
                <a:ln w="76200">
                  <a:noFill/>
                </a:ln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function main() {</a:t>
            </a:r>
          </a:p>
          <a:p>
            <a:pPr lvl="0"/>
            <a:r>
              <a:rPr lang="en-US" dirty="0"/>
              <a:t>	alert(“Hello world!”)	</a:t>
            </a:r>
          </a:p>
          <a:p>
            <a:pPr lvl="0"/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6761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S пример">
    <p:bg>
      <p:bgPr>
        <a:solidFill>
          <a:srgbClr val="000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xmlns="" id="{BC8CD9DF-739E-425A-A557-6FCEE5B2AB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645557"/>
          </a:xfrm>
          <a:prstGeom prst="rect">
            <a:avLst/>
          </a:prstGeom>
          <a:solidFill>
            <a:srgbClr val="0076B2"/>
          </a:solidFill>
        </p:spPr>
        <p:txBody>
          <a:bodyPr/>
          <a:lstStyle>
            <a:lvl1pPr algn="ctr">
              <a:defRPr b="1">
                <a:solidFill>
                  <a:srgbClr val="FFE100"/>
                </a:solidFill>
              </a:defRPr>
            </a:lvl1pPr>
          </a:lstStyle>
          <a:p>
            <a:r>
              <a:rPr lang="ru-RU" b="1" dirty="0"/>
              <a:t>Заголовок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0AB7B93B-0218-437D-904B-7CA533245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03550" y="5560500"/>
            <a:ext cx="988450" cy="988450"/>
          </a:xfrm>
          <a:prstGeom prst="rect">
            <a:avLst/>
          </a:prstGeom>
        </p:spPr>
      </p:pic>
      <p:sp>
        <p:nvSpPr>
          <p:cNvPr id="9" name="Текст 20">
            <a:extLst>
              <a:ext uri="{FF2B5EF4-FFF2-40B4-BE49-F238E27FC236}">
                <a16:creationId xmlns:a16="http://schemas.microsoft.com/office/drawing/2014/main" xmlns="" id="{1760F9E2-140C-40F5-83B1-2E6EC058C7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7744" y="817418"/>
            <a:ext cx="10777728" cy="5839691"/>
          </a:xfrm>
          <a:prstGeom prst="rect">
            <a:avLst/>
          </a:prstGeom>
          <a:solidFill>
            <a:schemeClr val="bg1"/>
          </a:solidFill>
          <a:ln w="184150">
            <a:solidFill>
              <a:srgbClr val="F1F2F2"/>
            </a:solidFill>
          </a:ln>
        </p:spPr>
        <p:txBody>
          <a:bodyPr lIns="108000" tIns="108000" numCol="1"/>
          <a:lstStyle>
            <a:lvl1pPr marL="0" indent="0" defTabSz="180000">
              <a:lnSpc>
                <a:spcPct val="70000"/>
              </a:lnSpc>
              <a:spcBef>
                <a:spcPts val="0"/>
              </a:spcBef>
              <a:buNone/>
              <a:defRPr sz="2000" i="0" u="none">
                <a:ln w="76200">
                  <a:noFill/>
                </a:ln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html, body {</a:t>
            </a:r>
          </a:p>
          <a:p>
            <a:pPr lvl="0"/>
            <a:r>
              <a:rPr lang="en-US" dirty="0"/>
              <a:t>    height: 100%;</a:t>
            </a:r>
          </a:p>
          <a:p>
            <a:pPr lvl="0"/>
            <a:r>
              <a:rPr lang="en-US" dirty="0"/>
              <a:t>    margin: 0;</a:t>
            </a:r>
          </a:p>
          <a:p>
            <a:pPr lvl="0"/>
            <a:r>
              <a:rPr lang="en-US" dirty="0"/>
              <a:t>}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{</a:t>
            </a:r>
          </a:p>
          <a:p>
            <a:pPr lvl="0"/>
            <a:r>
              <a:rPr lang="en-US" dirty="0"/>
              <a:t>    display: flex;</a:t>
            </a:r>
          </a:p>
          <a:p>
            <a:pPr lvl="0"/>
            <a:r>
              <a:rPr lang="en-US" dirty="0"/>
              <a:t>    justify-content: center;</a:t>
            </a:r>
          </a:p>
          <a:p>
            <a:pPr lvl="0"/>
            <a:r>
              <a:rPr lang="en-US" dirty="0"/>
              <a:t>    align-items: center;</a:t>
            </a:r>
          </a:p>
          <a:p>
            <a:pPr lvl="0"/>
            <a:r>
              <a:rPr lang="en-US" dirty="0"/>
              <a:t>}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canvas {</a:t>
            </a:r>
          </a:p>
          <a:p>
            <a:pPr lvl="0"/>
            <a:r>
              <a:rPr lang="en-US" dirty="0"/>
              <a:t>    border: 1px solid black;</a:t>
            </a:r>
          </a:p>
          <a:p>
            <a:pPr lvl="0"/>
            <a:r>
              <a:rPr lang="en-US" dirty="0"/>
              <a:t>}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2E2EB49-09B1-459C-A0AC-C7BD71089A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16092" y="5560500"/>
            <a:ext cx="988450" cy="98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557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9365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3692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074729-E5D8-4893-8328-E1BF1EA2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80A1A47-F240-43E6-9254-81C3E990DF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Если необходимо отсортировать массив, можно использовать функцию </a:t>
            </a:r>
            <a:r>
              <a:rPr lang="en-US" dirty="0"/>
              <a:t>sort</a:t>
            </a:r>
          </a:p>
          <a:p>
            <a:r>
              <a:rPr lang="en-US" dirty="0"/>
              <a:t>var array = [4, 2, 5, 1, 3];</a:t>
            </a:r>
          </a:p>
          <a:p>
            <a:r>
              <a:rPr lang="en-US" dirty="0" err="1"/>
              <a:t>array.sort</a:t>
            </a:r>
            <a:r>
              <a:rPr lang="en-US" dirty="0"/>
              <a:t>(); // </a:t>
            </a:r>
            <a:r>
              <a:rPr lang="ru-RU" dirty="0"/>
              <a:t>в </a:t>
            </a:r>
            <a:r>
              <a:rPr lang="en-US" dirty="0"/>
              <a:t>array </a:t>
            </a:r>
            <a:r>
              <a:rPr lang="ru-RU" dirty="0"/>
              <a:t>теперь будет </a:t>
            </a:r>
            <a:r>
              <a:rPr lang="en-US" dirty="0"/>
              <a:t>[</a:t>
            </a:r>
            <a:r>
              <a:rPr lang="ru-RU" dirty="0"/>
              <a:t>1,2,3,4,5</a:t>
            </a:r>
            <a:r>
              <a:rPr lang="en-US" dirty="0"/>
              <a:t>].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9324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CBE4D29-7176-4491-BF07-EEF1E52F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Тернарный оператор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768C1E2-675D-497B-A47B-80C284944C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Тернарный оператор – это упрощённый оператор сравнение  в языках </a:t>
            </a:r>
            <a:r>
              <a:rPr lang="ru-RU" dirty="0" err="1"/>
              <a:t>програмирвоания</a:t>
            </a:r>
            <a:r>
              <a:rPr lang="ru-RU" dirty="0"/>
              <a:t>. Тернарный – значит состоящий из трех.</a:t>
            </a:r>
          </a:p>
          <a:p>
            <a:endParaRPr lang="en-US" dirty="0"/>
          </a:p>
          <a:p>
            <a:r>
              <a:rPr lang="ru-RU" dirty="0"/>
              <a:t>Запись </a:t>
            </a:r>
            <a:r>
              <a:rPr lang="en-US" dirty="0"/>
              <a:t>&lt;</a:t>
            </a:r>
            <a:r>
              <a:rPr lang="ru-RU" dirty="0"/>
              <a:t>условие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? &lt;</a:t>
            </a:r>
            <a:r>
              <a:rPr lang="ru-RU" dirty="0"/>
              <a:t>выражение</a:t>
            </a:r>
            <a:r>
              <a:rPr lang="en-US" dirty="0"/>
              <a:t>1&gt;</a:t>
            </a:r>
            <a:r>
              <a:rPr lang="ru-RU" dirty="0"/>
              <a:t> </a:t>
            </a:r>
            <a:r>
              <a:rPr lang="en-US" dirty="0"/>
              <a:t>: &lt;</a:t>
            </a:r>
            <a:r>
              <a:rPr lang="ru-RU" dirty="0"/>
              <a:t>выражение2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Кот.Цвет</a:t>
            </a:r>
            <a:r>
              <a:rPr lang="ru-RU" dirty="0"/>
              <a:t> == </a:t>
            </a:r>
            <a:r>
              <a:rPr lang="en-US" dirty="0"/>
              <a:t>‘</a:t>
            </a:r>
            <a:r>
              <a:rPr lang="ru-RU" dirty="0"/>
              <a:t>Рыжий</a:t>
            </a:r>
            <a:r>
              <a:rPr lang="en-US" dirty="0"/>
              <a:t>” ? </a:t>
            </a:r>
            <a:r>
              <a:rPr lang="ru-RU" dirty="0" err="1"/>
              <a:t>Кот.Приютить_Кота</a:t>
            </a:r>
            <a:r>
              <a:rPr lang="ru-RU" dirty="0"/>
              <a:t> 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 err="1"/>
              <a:t>Кот.Оставить_Кота</a:t>
            </a:r>
            <a:r>
              <a:rPr lang="ru-RU" dirty="0"/>
              <a:t> </a:t>
            </a:r>
            <a:r>
              <a:rPr lang="en-US" dirty="0"/>
              <a:t>//</a:t>
            </a:r>
            <a:r>
              <a:rPr lang="ru-RU" dirty="0"/>
              <a:t>Если нам нравятся рыжий кот берем его, если нет, оставляем в приюте.</a:t>
            </a:r>
          </a:p>
          <a:p>
            <a:endParaRPr lang="ru-RU" dirty="0"/>
          </a:p>
          <a:p>
            <a:r>
              <a:rPr lang="en-US" dirty="0"/>
              <a:t>function </a:t>
            </a:r>
            <a:r>
              <a:rPr lang="en-US" dirty="0" err="1"/>
              <a:t>isCold</a:t>
            </a:r>
            <a:r>
              <a:rPr lang="en-US" dirty="0"/>
              <a:t>(temperature) {</a:t>
            </a:r>
          </a:p>
          <a:p>
            <a:r>
              <a:rPr lang="en-US" dirty="0"/>
              <a:t>	return temperature &gt; 0 ? “</a:t>
            </a:r>
            <a:r>
              <a:rPr lang="ru-RU" dirty="0"/>
              <a:t>На улице </a:t>
            </a:r>
            <a:r>
              <a:rPr lang="ru-RU" dirty="0" smtClean="0"/>
              <a:t>жарко!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На </a:t>
            </a:r>
            <a:r>
              <a:rPr lang="ru-RU"/>
              <a:t>улице </a:t>
            </a:r>
            <a:r>
              <a:rPr lang="ru-RU" smtClean="0"/>
              <a:t>холодно!</a:t>
            </a:r>
            <a:r>
              <a:rPr lang="en-US" dirty="0"/>
              <a:t>”;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alert(</a:t>
            </a:r>
            <a:r>
              <a:rPr lang="en-US" dirty="0" err="1"/>
              <a:t>isCold</a:t>
            </a:r>
            <a:r>
              <a:rPr lang="en-US" dirty="0"/>
              <a:t>(-6));	//</a:t>
            </a:r>
            <a:r>
              <a:rPr lang="ru-RU" dirty="0"/>
              <a:t>Что выведет программа??**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99909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1A26A2F-9F1C-46D3-B81A-E787A808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отладки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BAA053D-8D96-4043-884C-7BC4587ED2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Отладка</a:t>
            </a:r>
            <a:r>
              <a:rPr lang="en-US" dirty="0"/>
              <a:t>(</a:t>
            </a:r>
            <a:r>
              <a:rPr lang="en-US" dirty="0" err="1"/>
              <a:t>Debugg</a:t>
            </a:r>
            <a:r>
              <a:rPr lang="en-US" dirty="0"/>
              <a:t>)</a:t>
            </a:r>
            <a:r>
              <a:rPr lang="ru-RU" dirty="0"/>
              <a:t> – это процесс, позволяющий отследить ошибки в написанной программе.</a:t>
            </a:r>
            <a:r>
              <a:rPr lang="en-US" dirty="0"/>
              <a:t> </a:t>
            </a:r>
            <a:r>
              <a:rPr lang="ru-RU" dirty="0"/>
              <a:t>Часто используется программистами для решения задач.</a:t>
            </a:r>
          </a:p>
          <a:p>
            <a:r>
              <a:rPr lang="ru-RU" dirty="0"/>
              <a:t>В режиме отладки программа выполняется поэтапно, </a:t>
            </a:r>
            <a:r>
              <a:rPr lang="ru-RU" dirty="0" err="1"/>
              <a:t>шаз</a:t>
            </a:r>
            <a:r>
              <a:rPr lang="ru-RU" dirty="0"/>
              <a:t> за шагом, позволяющая посмотреть на каком этапе выполнения кода произошла ошибки.</a:t>
            </a:r>
          </a:p>
          <a:p>
            <a:endParaRPr lang="ru-RU" dirty="0"/>
          </a:p>
          <a:p>
            <a:r>
              <a:rPr lang="ru-RU" dirty="0"/>
              <a:t>Для того, чтобы запустить отладчик в браузере нужно нажать </a:t>
            </a:r>
            <a:r>
              <a:rPr lang="en-US" dirty="0"/>
              <a:t>F12.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8839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66D63DD-5140-4ADE-A93F-27A24ED5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объекта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71D8D20-2EC9-41BB-B924-493209DD4B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128" y="817418"/>
            <a:ext cx="10722864" cy="5839691"/>
          </a:xfrm>
        </p:spPr>
        <p:txBody>
          <a:bodyPr/>
          <a:lstStyle/>
          <a:p>
            <a:r>
              <a:rPr lang="ru-RU" dirty="0"/>
              <a:t>Конструктор, это функция, которая подготавливает объект к использованию сразу же после его создания.</a:t>
            </a:r>
          </a:p>
          <a:p>
            <a:endParaRPr lang="ru-RU" dirty="0"/>
          </a:p>
          <a:p>
            <a:r>
              <a:rPr lang="ru-RU" dirty="0"/>
              <a:t>К примеру, если бы у нас был</a:t>
            </a:r>
            <a:r>
              <a:rPr lang="en-US" dirty="0"/>
              <a:t> </a:t>
            </a:r>
            <a:r>
              <a:rPr lang="ru-RU" dirty="0"/>
              <a:t>объект </a:t>
            </a:r>
            <a:r>
              <a:rPr lang="en-US" dirty="0" err="1"/>
              <a:t>catBackpack</a:t>
            </a:r>
            <a:r>
              <a:rPr lang="en-US" dirty="0"/>
              <a:t> </a:t>
            </a:r>
            <a:r>
              <a:rPr lang="ru-RU" dirty="0"/>
              <a:t>и мы бы хотели при создании объекта автоматически добавить в него котов, то для этого объекта нам нужно бы было создать конструктор.</a:t>
            </a:r>
          </a:p>
          <a:p>
            <a:endParaRPr lang="ru-RU" dirty="0"/>
          </a:p>
          <a:p>
            <a:r>
              <a:rPr lang="en-US" dirty="0"/>
              <a:t>function </a:t>
            </a:r>
            <a:r>
              <a:rPr lang="en-US" dirty="0" err="1"/>
              <a:t>CatBackPack</a:t>
            </a:r>
            <a:r>
              <a:rPr lang="en-US" dirty="0"/>
              <a:t>(</a:t>
            </a:r>
            <a:r>
              <a:rPr lang="en-US" dirty="0" err="1"/>
              <a:t>cat_array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this.cat_array</a:t>
            </a:r>
            <a:r>
              <a:rPr lang="en-US" dirty="0"/>
              <a:t> = </a:t>
            </a:r>
            <a:r>
              <a:rPr lang="en-US" dirty="0" err="1"/>
              <a:t>cat_array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This – </a:t>
            </a:r>
            <a:r>
              <a:rPr lang="ru-RU" dirty="0"/>
              <a:t>это специальный указатель, указывающий на сам объект. В нашем случае </a:t>
            </a:r>
            <a:r>
              <a:rPr lang="en-US" dirty="0"/>
              <a:t>this </a:t>
            </a:r>
            <a:r>
              <a:rPr lang="ru-RU" dirty="0"/>
              <a:t>указывает на ново созданный объект(рюкзак).</a:t>
            </a:r>
            <a:endParaRPr lang="en-US" dirty="0"/>
          </a:p>
          <a:p>
            <a:r>
              <a:rPr lang="en-US" dirty="0"/>
              <a:t>New – </a:t>
            </a:r>
            <a:r>
              <a:rPr lang="ru-RU" dirty="0"/>
              <a:t>специальное слово, создающее новый объект.</a:t>
            </a:r>
          </a:p>
          <a:p>
            <a:endParaRPr lang="ru-RU" dirty="0"/>
          </a:p>
          <a:p>
            <a:r>
              <a:rPr lang="en-US" dirty="0"/>
              <a:t>var </a:t>
            </a:r>
            <a:r>
              <a:rPr lang="en-US" dirty="0" err="1"/>
              <a:t>cat_array</a:t>
            </a:r>
            <a:r>
              <a:rPr lang="en-US" dirty="0"/>
              <a:t> = [{“</a:t>
            </a:r>
            <a:r>
              <a:rPr lang="ru-RU" dirty="0"/>
              <a:t>имя</a:t>
            </a:r>
            <a:r>
              <a:rPr lang="en-US" dirty="0"/>
              <a:t>”: “</a:t>
            </a:r>
            <a:r>
              <a:rPr lang="ru-RU" dirty="0"/>
              <a:t>рыжик</a:t>
            </a:r>
            <a:r>
              <a:rPr lang="en-US" dirty="0"/>
              <a:t>”, “</a:t>
            </a:r>
            <a:r>
              <a:rPr lang="ru-RU" dirty="0"/>
              <a:t>цвет</a:t>
            </a:r>
            <a:r>
              <a:rPr lang="en-US" dirty="0"/>
              <a:t>”: “</a:t>
            </a:r>
            <a:r>
              <a:rPr lang="ru-RU" dirty="0"/>
              <a:t>Рыжий</a:t>
            </a:r>
            <a:r>
              <a:rPr lang="en-US" dirty="0"/>
              <a:t>”}, {“</a:t>
            </a:r>
            <a:r>
              <a:rPr lang="ru-RU" dirty="0"/>
              <a:t>имя</a:t>
            </a:r>
            <a:r>
              <a:rPr lang="en-US" dirty="0"/>
              <a:t>”:“</a:t>
            </a:r>
            <a:r>
              <a:rPr lang="ru-RU" dirty="0"/>
              <a:t>луна</a:t>
            </a:r>
            <a:r>
              <a:rPr lang="en-US" dirty="0"/>
              <a:t>”, “</a:t>
            </a:r>
            <a:r>
              <a:rPr lang="ru-RU" dirty="0"/>
              <a:t>цвет</a:t>
            </a:r>
            <a:r>
              <a:rPr lang="en-US" dirty="0"/>
              <a:t>”“</a:t>
            </a:r>
            <a:r>
              <a:rPr lang="ru-RU" dirty="0"/>
              <a:t>белый</a:t>
            </a:r>
            <a:r>
              <a:rPr lang="en-US" dirty="0"/>
              <a:t>”}];</a:t>
            </a:r>
          </a:p>
          <a:p>
            <a:r>
              <a:rPr lang="en-US" dirty="0"/>
              <a:t>var </a:t>
            </a:r>
            <a:r>
              <a:rPr lang="en-US" dirty="0" err="1"/>
              <a:t>catBackPack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CatBackPack</a:t>
            </a:r>
            <a:r>
              <a:rPr lang="en-US" dirty="0"/>
              <a:t>(</a:t>
            </a:r>
            <a:r>
              <a:rPr lang="en-US" dirty="0" err="1"/>
              <a:t>cat_array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237305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8FFB5D0-7E8D-4F2B-8D8D-2A41BCBA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en-US" dirty="0" err="1"/>
              <a:t>catBackPack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607DA5A-99C0-41FA-99DE-420A3B7F18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CatBackPack</a:t>
            </a:r>
            <a:r>
              <a:rPr lang="en-US" dirty="0"/>
              <a:t>();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2D27B6FA-784A-428F-AE31-6BADAA21D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789" y="1076759"/>
            <a:ext cx="4362266" cy="551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3089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2B7EEC0-C21D-46BF-8B8F-0C40EF95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6534D76-67D7-4BF7-A2CF-C14498ED15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  <a:r>
              <a:rPr lang="en-US" dirty="0"/>
              <a:t>(Set)</a:t>
            </a:r>
            <a:r>
              <a:rPr lang="ru-RU" dirty="0"/>
              <a:t> – это коллекция, в которой могут хранится ТОЛЬКО уникальный объекты. (К примеру, если бы рюкзак был бы множеством, то в нем не могло бы быть двух рыжих котов, но могли бы быть 2 кота – рыжий и черный).</a:t>
            </a:r>
          </a:p>
          <a:p>
            <a:endParaRPr lang="ru-RU" dirty="0"/>
          </a:p>
          <a:p>
            <a:r>
              <a:rPr lang="ru-RU" dirty="0"/>
              <a:t>Функции работающие с множеством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var numbers = new Set(); //</a:t>
            </a:r>
            <a:r>
              <a:rPr lang="ru-RU" dirty="0"/>
              <a:t>Создали множество</a:t>
            </a:r>
          </a:p>
          <a:p>
            <a:r>
              <a:rPr lang="en-US" dirty="0" err="1"/>
              <a:t>numbers.add</a:t>
            </a:r>
            <a:r>
              <a:rPr lang="en-US" dirty="0"/>
              <a:t>(1);</a:t>
            </a:r>
          </a:p>
          <a:p>
            <a:r>
              <a:rPr lang="en-US" dirty="0" err="1"/>
              <a:t>numbers.add</a:t>
            </a:r>
            <a:r>
              <a:rPr lang="en-US" dirty="0"/>
              <a:t>(2);</a:t>
            </a:r>
          </a:p>
          <a:p>
            <a:r>
              <a:rPr lang="en-US" dirty="0" err="1"/>
              <a:t>numbers.add</a:t>
            </a:r>
            <a:r>
              <a:rPr lang="en-US" dirty="0"/>
              <a:t>(3);</a:t>
            </a:r>
          </a:p>
          <a:p>
            <a:r>
              <a:rPr lang="en-US" dirty="0" err="1"/>
              <a:t>numbers.add</a:t>
            </a:r>
            <a:r>
              <a:rPr lang="en-US" dirty="0"/>
              <a:t>(1);</a:t>
            </a:r>
          </a:p>
          <a:p>
            <a:r>
              <a:rPr lang="en-US" dirty="0" err="1"/>
              <a:t>numbers.delete</a:t>
            </a:r>
            <a:r>
              <a:rPr lang="en-US" dirty="0"/>
              <a:t>(3);</a:t>
            </a:r>
          </a:p>
          <a:p>
            <a:r>
              <a:rPr lang="en-US" dirty="0"/>
              <a:t>alert(numbers); //</a:t>
            </a:r>
            <a:r>
              <a:rPr lang="ru-RU" dirty="0"/>
              <a:t>Что выведет?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5913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3664AAA-F578-49BF-B01D-51891E34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204E327-04DA-42DB-B766-FB71058F50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Если нужно обойти все элементы коллекции, можно использовать следующий способ</a:t>
            </a:r>
            <a:endParaRPr lang="en-US" dirty="0"/>
          </a:p>
          <a:p>
            <a:endParaRPr lang="en-US" dirty="0"/>
          </a:p>
          <a:p>
            <a:r>
              <a:rPr lang="en-US" dirty="0"/>
              <a:t>var cats = [“</a:t>
            </a:r>
            <a:r>
              <a:rPr lang="ru-RU" dirty="0"/>
              <a:t>Василий</a:t>
            </a:r>
            <a:r>
              <a:rPr lang="en-US" dirty="0"/>
              <a:t>”, “</a:t>
            </a:r>
            <a:r>
              <a:rPr lang="ru-RU" dirty="0"/>
              <a:t>Рыжик</a:t>
            </a:r>
            <a:r>
              <a:rPr lang="en-US" dirty="0"/>
              <a:t>”, “</a:t>
            </a:r>
            <a:r>
              <a:rPr lang="ru-RU" dirty="0"/>
              <a:t>Коржик</a:t>
            </a:r>
            <a:r>
              <a:rPr lang="en-US" dirty="0"/>
              <a:t>”,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Карамелька</a:t>
            </a:r>
            <a:r>
              <a:rPr lang="en-US" dirty="0"/>
              <a:t>”];</a:t>
            </a:r>
          </a:p>
          <a:p>
            <a:endParaRPr lang="en-US" dirty="0"/>
          </a:p>
          <a:p>
            <a:r>
              <a:rPr lang="en-US" dirty="0"/>
              <a:t>for (var cat of cats) {</a:t>
            </a:r>
          </a:p>
          <a:p>
            <a:r>
              <a:rPr lang="en-US" dirty="0"/>
              <a:t>	console.log(cat);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0586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69A59D-01E9-4C2C-AB50-75C8712A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объектов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2862D3F-914E-4AF9-BEDF-6DA4A671F5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var dictionary = {key : “value”};</a:t>
            </a:r>
          </a:p>
          <a:p>
            <a:r>
              <a:rPr lang="en-US" dirty="0"/>
              <a:t>dictionary == {key : “value”} // FALSE </a:t>
            </a:r>
            <a:r>
              <a:rPr lang="ru-RU" dirty="0"/>
              <a:t>Эти две переменные не равны!</a:t>
            </a:r>
          </a:p>
        </p:txBody>
      </p:sp>
    </p:spTree>
    <p:extLst>
      <p:ext uri="{BB962C8B-B14F-4D97-AF65-F5344CB8AC3E}">
        <p14:creationId xmlns:p14="http://schemas.microsoft.com/office/powerpoint/2010/main" xmlns="" val="283684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530EC8-25E2-433E-BA0E-100F7985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ссылок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177CF2D8-B4B4-49AE-A902-0D98C2150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79" y="1921200"/>
            <a:ext cx="3509241" cy="30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766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EF4443-D7C2-421D-9388-4725EB85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Экранирование символов с помощью </a:t>
            </a:r>
            <a:r>
              <a:rPr lang="en-US" dirty="0"/>
              <a:t>\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B3E61DE-19F7-45DA-B8B9-0BEAEF9142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console.log(“</a:t>
            </a:r>
            <a:r>
              <a:rPr lang="ru-RU" dirty="0"/>
              <a:t>Первая строка</a:t>
            </a:r>
            <a:r>
              <a:rPr lang="en-US" b="1" dirty="0"/>
              <a:t>\n</a:t>
            </a:r>
            <a:r>
              <a:rPr lang="ru-RU" dirty="0"/>
              <a:t>Следующая строка</a:t>
            </a:r>
            <a:r>
              <a:rPr lang="en-US" dirty="0"/>
              <a:t>. </a:t>
            </a:r>
            <a:r>
              <a:rPr lang="en-US" b="1" dirty="0"/>
              <a:t>\”</a:t>
            </a:r>
            <a:r>
              <a:rPr lang="ru-RU" dirty="0"/>
              <a:t>Текст в кавычках </a:t>
            </a:r>
            <a:r>
              <a:rPr lang="en-US" b="1" dirty="0"/>
              <a:t>\”</a:t>
            </a:r>
            <a:r>
              <a:rPr lang="en-US" dirty="0"/>
              <a:t>”);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0279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479EF3E-F4BD-4628-BB48-D33E16E2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со строками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DB01B0B-30BE-4330-BFA5-2488B5AAC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err="1"/>
              <a:t>var</a:t>
            </a:r>
            <a:r>
              <a:rPr lang="ru-RU" dirty="0"/>
              <a:t> </a:t>
            </a:r>
            <a:r>
              <a:rPr lang="ru-RU" dirty="0" err="1"/>
              <a:t>message</a:t>
            </a:r>
            <a:r>
              <a:rPr lang="ru-RU" dirty="0"/>
              <a:t> = "Моя замечательная строка!";</a:t>
            </a:r>
          </a:p>
          <a:p>
            <a:endParaRPr lang="ru-RU" dirty="0"/>
          </a:p>
          <a:p>
            <a:r>
              <a:rPr lang="ru-RU" dirty="0" err="1"/>
              <a:t>alert</a:t>
            </a:r>
            <a:r>
              <a:rPr lang="ru-RU" dirty="0"/>
              <a:t>(</a:t>
            </a:r>
            <a:r>
              <a:rPr lang="ru-RU" dirty="0" err="1"/>
              <a:t>message</a:t>
            </a:r>
            <a:r>
              <a:rPr lang="ru-RU" dirty="0"/>
              <a:t>[0]); // Выведет букву M</a:t>
            </a:r>
          </a:p>
          <a:p>
            <a:r>
              <a:rPr lang="ru-RU" dirty="0" err="1"/>
              <a:t>alert</a:t>
            </a:r>
            <a:r>
              <a:rPr lang="ru-RU" dirty="0"/>
              <a:t>(</a:t>
            </a:r>
            <a:r>
              <a:rPr lang="ru-RU" dirty="0" err="1"/>
              <a:t>message.indexOf</a:t>
            </a:r>
            <a:r>
              <a:rPr lang="ru-RU" dirty="0"/>
              <a:t>("замечательная"));    //Выведет первый символ входящий в строку что ищем (4)</a:t>
            </a:r>
          </a:p>
          <a:p>
            <a:r>
              <a:rPr lang="ru-RU" dirty="0" err="1"/>
              <a:t>alert</a:t>
            </a:r>
            <a:r>
              <a:rPr lang="ru-RU" dirty="0"/>
              <a:t>(</a:t>
            </a:r>
            <a:r>
              <a:rPr lang="ru-RU" dirty="0" err="1"/>
              <a:t>message.replace</a:t>
            </a:r>
            <a:r>
              <a:rPr lang="ru-RU" dirty="0"/>
              <a:t>("замечательная", "ужасная")); //Заменит строку, выведет Моя ужасная строка!</a:t>
            </a:r>
          </a:p>
          <a:p>
            <a:r>
              <a:rPr lang="ru-RU" dirty="0" err="1"/>
              <a:t>var</a:t>
            </a:r>
            <a:r>
              <a:rPr lang="ru-RU" dirty="0"/>
              <a:t> </a:t>
            </a:r>
            <a:r>
              <a:rPr lang="ru-RU" dirty="0" err="1"/>
              <a:t>array</a:t>
            </a:r>
            <a:r>
              <a:rPr lang="ru-RU" dirty="0"/>
              <a:t> = </a:t>
            </a:r>
            <a:r>
              <a:rPr lang="ru-RU" dirty="0" err="1"/>
              <a:t>message.split</a:t>
            </a:r>
            <a:r>
              <a:rPr lang="ru-RU" dirty="0"/>
              <a:t>(" "); //Разобьет строку на массив по символу " " (пробел). Получим массив в котором 3 элемента. Моя. Замечательная. Строка.</a:t>
            </a:r>
          </a:p>
          <a:p>
            <a:r>
              <a:rPr lang="ru-RU" dirty="0" err="1"/>
              <a:t>var</a:t>
            </a:r>
            <a:r>
              <a:rPr lang="ru-RU" dirty="0"/>
              <a:t> </a:t>
            </a:r>
            <a:r>
              <a:rPr lang="ru-RU" dirty="0" err="1"/>
              <a:t>together</a:t>
            </a:r>
            <a:r>
              <a:rPr lang="ru-RU" dirty="0"/>
              <a:t> = </a:t>
            </a:r>
            <a:r>
              <a:rPr lang="ru-RU" dirty="0" err="1"/>
              <a:t>array.join</a:t>
            </a:r>
            <a:r>
              <a:rPr lang="ru-RU" dirty="0"/>
              <a:t>("=)"); //Соединит массив в одну строку и вставит между каждым символом символ =). </a:t>
            </a:r>
          </a:p>
          <a:p>
            <a:r>
              <a:rPr lang="ru-RU" dirty="0" err="1"/>
              <a:t>alert</a:t>
            </a:r>
            <a:r>
              <a:rPr lang="ru-RU" dirty="0"/>
              <a:t>(</a:t>
            </a:r>
            <a:r>
              <a:rPr lang="ru-RU" dirty="0" err="1"/>
              <a:t>together</a:t>
            </a:r>
            <a:r>
              <a:rPr lang="ru-RU" dirty="0"/>
              <a:t>); //Моя=)Замечательная=)Строка</a:t>
            </a:r>
          </a:p>
          <a:p>
            <a:r>
              <a:rPr lang="ru-RU" dirty="0" err="1"/>
              <a:t>alert</a:t>
            </a:r>
            <a:r>
              <a:rPr lang="ru-RU" dirty="0"/>
              <a:t>(</a:t>
            </a:r>
            <a:r>
              <a:rPr lang="ru-RU" dirty="0" err="1"/>
              <a:t>message.substr</a:t>
            </a:r>
            <a:r>
              <a:rPr lang="ru-RU" dirty="0"/>
              <a:t>(0, 4)); //Выделение подстроки. Выведет Моя.</a:t>
            </a:r>
          </a:p>
          <a:p>
            <a:r>
              <a:rPr lang="ru-RU" dirty="0" err="1"/>
              <a:t>alert</a:t>
            </a:r>
            <a:r>
              <a:rPr lang="ru-RU" dirty="0"/>
              <a:t>(</a:t>
            </a:r>
            <a:r>
              <a:rPr lang="ru-RU" dirty="0" err="1"/>
              <a:t>message.toUpperCase</a:t>
            </a:r>
            <a:r>
              <a:rPr lang="ru-RU" dirty="0"/>
              <a:t>()); //Все символы будут с большой буквы. МОЯ ЗАМЕЧАТЕЛЬНАЯ СТРОКА.</a:t>
            </a:r>
          </a:p>
          <a:p>
            <a:r>
              <a:rPr lang="ru-RU" dirty="0" err="1"/>
              <a:t>alert</a:t>
            </a:r>
            <a:r>
              <a:rPr lang="ru-RU" dirty="0"/>
              <a:t>(</a:t>
            </a:r>
            <a:r>
              <a:rPr lang="ru-RU" dirty="0" err="1"/>
              <a:t>message.trim</a:t>
            </a:r>
            <a:r>
              <a:rPr lang="ru-RU" dirty="0"/>
              <a:t>()); //Удаляет первый и последний пробел в строке (Если они есть).</a:t>
            </a:r>
          </a:p>
        </p:txBody>
      </p:sp>
    </p:spTree>
    <p:extLst>
      <p:ext uri="{BB962C8B-B14F-4D97-AF65-F5344CB8AC3E}">
        <p14:creationId xmlns:p14="http://schemas.microsoft.com/office/powerpoint/2010/main" xmlns="" val="149569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790EF80-7663-4E40-892C-4C436415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Математические операции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036E131-C1E4-4320-93FF-7BFFC0E51B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Math.pow</a:t>
            </a:r>
            <a:r>
              <a:rPr lang="en-US" dirty="0"/>
              <a:t>(2, 3); // </a:t>
            </a:r>
            <a:r>
              <a:rPr lang="ru-RU" dirty="0"/>
              <a:t>Два в степени три. </a:t>
            </a:r>
            <a:r>
              <a:rPr lang="en-US" dirty="0"/>
              <a:t>8</a:t>
            </a:r>
          </a:p>
          <a:p>
            <a:r>
              <a:rPr lang="en-US" dirty="0" err="1"/>
              <a:t>Math.sqrt</a:t>
            </a:r>
            <a:r>
              <a:rPr lang="en-US" dirty="0"/>
              <a:t>(9); //</a:t>
            </a:r>
            <a:r>
              <a:rPr lang="ru-RU" dirty="0"/>
              <a:t> Квадратный корень из 9</a:t>
            </a:r>
          </a:p>
          <a:p>
            <a:r>
              <a:rPr lang="en-US" dirty="0" err="1"/>
              <a:t>Math.ceil</a:t>
            </a:r>
            <a:r>
              <a:rPr lang="en-US" dirty="0"/>
              <a:t>(1.25); //</a:t>
            </a:r>
            <a:r>
              <a:rPr lang="ru-RU" dirty="0"/>
              <a:t>Округление чисел</a:t>
            </a:r>
          </a:p>
          <a:p>
            <a:r>
              <a:rPr lang="en-US" dirty="0" err="1"/>
              <a:t>Math.round</a:t>
            </a:r>
            <a:r>
              <a:rPr lang="en-US" dirty="0"/>
              <a:t>(1.25); //</a:t>
            </a:r>
            <a:r>
              <a:rPr lang="ru-RU" dirty="0"/>
              <a:t>Округление к </a:t>
            </a:r>
            <a:r>
              <a:rPr lang="ru-RU" b="1" dirty="0"/>
              <a:t>ближайшему </a:t>
            </a:r>
            <a:r>
              <a:rPr lang="ru-RU" dirty="0"/>
              <a:t>целому</a:t>
            </a:r>
          </a:p>
          <a:p>
            <a:r>
              <a:rPr lang="en-US" dirty="0" err="1"/>
              <a:t>Math.max</a:t>
            </a:r>
            <a:r>
              <a:rPr lang="en-US" dirty="0"/>
              <a:t>(3, 5); //</a:t>
            </a:r>
            <a:r>
              <a:rPr lang="ru-RU" dirty="0"/>
              <a:t>Максимум между числами</a:t>
            </a:r>
          </a:p>
          <a:p>
            <a:r>
              <a:rPr lang="en-US" dirty="0" err="1"/>
              <a:t>Math.min</a:t>
            </a:r>
            <a:r>
              <a:rPr lang="en-US" dirty="0"/>
              <a:t>(2, -1, 5) //</a:t>
            </a:r>
            <a:r>
              <a:rPr lang="ru-RU" dirty="0"/>
              <a:t> Минимум между числами</a:t>
            </a:r>
          </a:p>
        </p:txBody>
      </p:sp>
    </p:spTree>
    <p:extLst>
      <p:ext uri="{BB962C8B-B14F-4D97-AF65-F5344CB8AC3E}">
        <p14:creationId xmlns:p14="http://schemas.microsoft.com/office/powerpoint/2010/main" xmlns="" val="17907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F160758-4900-49A5-A414-56B628F4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CallBack</a:t>
            </a:r>
            <a:r>
              <a:rPr lang="en-US" dirty="0"/>
              <a:t> </a:t>
            </a:r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DA797B5-443E-4CFD-8E56-22768AF5D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CallBack</a:t>
            </a:r>
            <a:r>
              <a:rPr lang="en-US" dirty="0"/>
              <a:t> </a:t>
            </a:r>
            <a:r>
              <a:rPr lang="ru-RU" dirty="0"/>
              <a:t>функция это та функция, которая параметром принимает тоже функцию.</a:t>
            </a:r>
          </a:p>
          <a:p>
            <a:endParaRPr lang="en-US" dirty="0"/>
          </a:p>
          <a:p>
            <a:r>
              <a:rPr lang="en-US" sz="1800" dirty="0"/>
              <a:t>function </a:t>
            </a:r>
            <a:r>
              <a:rPr lang="ru-RU" sz="1800" b="1" dirty="0" err="1"/>
              <a:t>сделать_Домашнюю_Работу</a:t>
            </a:r>
            <a:r>
              <a:rPr lang="en-US" sz="1800" dirty="0"/>
              <a:t>(</a:t>
            </a:r>
            <a:r>
              <a:rPr lang="ru-RU" sz="1800" b="1" dirty="0" err="1"/>
              <a:t>процесс_выполнения_работы</a:t>
            </a:r>
            <a:r>
              <a:rPr lang="en-US" sz="1800" dirty="0"/>
              <a:t>”</a:t>
            </a:r>
            <a:r>
              <a:rPr lang="ru-RU" sz="1800" dirty="0"/>
              <a:t>функция</a:t>
            </a:r>
            <a:r>
              <a:rPr lang="en-US" sz="1800" dirty="0"/>
              <a:t>”)</a:t>
            </a:r>
            <a:endParaRPr lang="ru-RU" sz="1800" dirty="0"/>
          </a:p>
          <a:p>
            <a:r>
              <a:rPr lang="en-US" sz="1800" dirty="0"/>
              <a:t>{</a:t>
            </a:r>
          </a:p>
          <a:p>
            <a:r>
              <a:rPr lang="ru-RU" sz="1800" dirty="0"/>
              <a:t>	</a:t>
            </a:r>
            <a:r>
              <a:rPr lang="ru-RU" sz="1800" dirty="0" err="1"/>
              <a:t>процесс_выполнения_работы</a:t>
            </a:r>
            <a:r>
              <a:rPr lang="ru-RU" sz="1800" dirty="0"/>
              <a:t>() </a:t>
            </a:r>
            <a:r>
              <a:rPr lang="en-US" sz="1800" dirty="0"/>
              <a:t>//</a:t>
            </a:r>
            <a:r>
              <a:rPr lang="ru-RU" sz="1800" dirty="0"/>
              <a:t>Вызвали функцию внутри функции.</a:t>
            </a:r>
            <a:endParaRPr lang="en-US" sz="1800" dirty="0"/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ru-RU" dirty="0"/>
              <a:t>Здесь функция </a:t>
            </a:r>
            <a:r>
              <a:rPr lang="ru-RU" dirty="0" err="1"/>
              <a:t>сделать_домашнюю_Работу</a:t>
            </a:r>
            <a:r>
              <a:rPr lang="ru-RU" dirty="0"/>
              <a:t> принимает параметром другую функцию, которая и выполняет домашнюю работу.</a:t>
            </a:r>
          </a:p>
        </p:txBody>
      </p:sp>
    </p:spTree>
    <p:extLst>
      <p:ext uri="{BB962C8B-B14F-4D97-AF65-F5344CB8AC3E}">
        <p14:creationId xmlns:p14="http://schemas.microsoft.com/office/powerpoint/2010/main" xmlns="" val="143021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03AF9B8-26EB-45BD-823C-56DA876B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Итеративные методы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4F0CEB1-5F78-4546-9E78-93E1FA62C8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Итеративные методы – это методы, которые выполняются над каждый объектов коллекции (мешка, в котором собраны объекты).</a:t>
            </a:r>
            <a:endParaRPr lang="en-US" dirty="0"/>
          </a:p>
          <a:p>
            <a:r>
              <a:rPr lang="ru-RU" dirty="0"/>
              <a:t>К примеру – Рюкзак(Массив (коллекция), хранящая внутри себя котов). Коты – элементы коллекции.  </a:t>
            </a:r>
          </a:p>
          <a:p>
            <a:endParaRPr lang="ru-RU" dirty="0"/>
          </a:p>
          <a:p>
            <a:r>
              <a:rPr lang="ru-RU" dirty="0"/>
              <a:t>Итеративным методом в нашем случае будет метод </a:t>
            </a:r>
            <a:r>
              <a:rPr lang="ru-RU" dirty="0" err="1"/>
              <a:t>погладить_котов</a:t>
            </a:r>
            <a:r>
              <a:rPr lang="ru-RU" dirty="0"/>
              <a:t>(), который гладит каждого кота внутри коллекции рюкзак</a:t>
            </a:r>
            <a:r>
              <a:rPr lang="en-US" dirty="0"/>
              <a:t> (</a:t>
            </a:r>
            <a:r>
              <a:rPr lang="en-US" dirty="0" err="1"/>
              <a:t>back_pack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739D42C-1AAF-459D-A5A9-C9CB72207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2" y="2479779"/>
            <a:ext cx="3493232" cy="405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306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D3A23C-EA50-4F72-842B-9A6E66CE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итеративных методов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E50B508-0591-4DBC-8BA5-EC472BB982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Примеры итеративных </a:t>
            </a:r>
            <a:r>
              <a:rPr lang="en-US" dirty="0" err="1"/>
              <a:t>CallBack</a:t>
            </a:r>
            <a:r>
              <a:rPr lang="en-US" dirty="0"/>
              <a:t> </a:t>
            </a:r>
            <a:r>
              <a:rPr lang="ru-RU" dirty="0"/>
              <a:t>функций.</a:t>
            </a:r>
            <a:endParaRPr lang="en-US" dirty="0"/>
          </a:p>
          <a:p>
            <a:r>
              <a:rPr lang="en-US" dirty="0"/>
              <a:t>backpack – </a:t>
            </a:r>
            <a:r>
              <a:rPr lang="ru-RU" dirty="0"/>
              <a:t>это рюкзак с котами</a:t>
            </a:r>
          </a:p>
          <a:p>
            <a:r>
              <a:rPr lang="en-US" dirty="0" err="1"/>
              <a:t>backpack.map</a:t>
            </a:r>
            <a:r>
              <a:rPr lang="en-US" dirty="0"/>
              <a:t>(fun) //</a:t>
            </a:r>
            <a:r>
              <a:rPr lang="ru-RU" dirty="0"/>
              <a:t>Проведет операцию над каждым элементов коллекции заданную в </a:t>
            </a:r>
            <a:r>
              <a:rPr lang="en-US" dirty="0"/>
              <a:t>callback_</a:t>
            </a:r>
            <a:r>
              <a:rPr lang="ru-RU" dirty="0"/>
              <a:t>функции. К примеру – </a:t>
            </a:r>
            <a:r>
              <a:rPr lang="ru-RU" dirty="0" err="1"/>
              <a:t>погладить_кота</a:t>
            </a:r>
            <a:r>
              <a:rPr lang="ru-RU" dirty="0"/>
              <a:t>().</a:t>
            </a:r>
          </a:p>
          <a:p>
            <a:endParaRPr lang="en-US" dirty="0"/>
          </a:p>
          <a:p>
            <a:r>
              <a:rPr lang="en-US" dirty="0"/>
              <a:t>var array = [1, 2, 3, 4, 5];</a:t>
            </a:r>
          </a:p>
          <a:p>
            <a:r>
              <a:rPr lang="en-US" dirty="0"/>
              <a:t>function </a:t>
            </a:r>
            <a:r>
              <a:rPr lang="en-US" dirty="0">
                <a:solidFill>
                  <a:srgbClr val="FF0000"/>
                </a:solidFill>
              </a:rPr>
              <a:t>f1</a:t>
            </a:r>
            <a:r>
              <a:rPr lang="en-US" dirty="0"/>
              <a:t>(x) {</a:t>
            </a:r>
          </a:p>
          <a:p>
            <a:r>
              <a:rPr lang="en-US" dirty="0"/>
              <a:t>	return x*2;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array.map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f1</a:t>
            </a:r>
            <a:r>
              <a:rPr lang="en-US" dirty="0"/>
              <a:t>); //</a:t>
            </a:r>
            <a:r>
              <a:rPr lang="ru-RU" dirty="0"/>
              <a:t>Обратите внимание, передаем не результат функции </a:t>
            </a:r>
            <a:r>
              <a:rPr lang="en-US" dirty="0"/>
              <a:t>f1(), </a:t>
            </a:r>
            <a:r>
              <a:rPr lang="ru-RU" dirty="0"/>
              <a:t>а ссылку на функцию </a:t>
            </a:r>
            <a:r>
              <a:rPr lang="en-US" dirty="0"/>
              <a:t>f1</a:t>
            </a:r>
          </a:p>
          <a:p>
            <a:endParaRPr lang="en-US" dirty="0"/>
          </a:p>
          <a:p>
            <a:r>
              <a:rPr lang="en-US" dirty="0" err="1"/>
              <a:t>Backpack.filter</a:t>
            </a:r>
            <a:r>
              <a:rPr lang="en-US" dirty="0"/>
              <a:t>(fun) // </a:t>
            </a:r>
            <a:r>
              <a:rPr lang="ru-RU" dirty="0"/>
              <a:t>Фильтрует элементы внутри коллекции, </a:t>
            </a:r>
            <a:r>
              <a:rPr lang="ru-RU" dirty="0" err="1"/>
              <a:t>т.е</a:t>
            </a:r>
            <a:r>
              <a:rPr lang="ru-RU" dirty="0"/>
              <a:t> оставляет только те, которые </a:t>
            </a:r>
            <a:r>
              <a:rPr lang="ru-RU" dirty="0" err="1"/>
              <a:t>соотетствуют</a:t>
            </a:r>
            <a:r>
              <a:rPr lang="ru-RU" dirty="0"/>
              <a:t> некоторому признаку. К примеру, оставить в рюкзаке только рыжих котов. Или, оставить в рюкзаке только черных котов.</a:t>
            </a:r>
          </a:p>
          <a:p>
            <a:endParaRPr lang="en-US" dirty="0"/>
          </a:p>
          <a:p>
            <a:r>
              <a:rPr lang="en-US" dirty="0"/>
              <a:t>var array2 = [2, 4, 6, 8, 10];</a:t>
            </a:r>
          </a:p>
          <a:p>
            <a:r>
              <a:rPr lang="en-US" dirty="0"/>
              <a:t>function f2(x) {</a:t>
            </a:r>
          </a:p>
          <a:p>
            <a:r>
              <a:rPr lang="en-US" dirty="0"/>
              <a:t>	return x % 2 == 1; //</a:t>
            </a:r>
            <a:r>
              <a:rPr lang="ru-RU" dirty="0"/>
              <a:t>Вернем все нечетные элемента</a:t>
            </a:r>
            <a:endParaRPr lang="en-US" dirty="0"/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array2.filter(f2);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603969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708</Words>
  <Application>Microsoft Office PowerPoint</Application>
  <PresentationFormat>Произвольный</PresentationFormat>
  <Paragraphs>119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Слайд 1</vt:lpstr>
      <vt:lpstr>Сравнение объектов </vt:lpstr>
      <vt:lpstr>Сравнение ссылок </vt:lpstr>
      <vt:lpstr>Экранирование символов с помощью \</vt:lpstr>
      <vt:lpstr>Работа со строками</vt:lpstr>
      <vt:lpstr>Математические операции</vt:lpstr>
      <vt:lpstr>CallBack функции</vt:lpstr>
      <vt:lpstr>Итеративные методы</vt:lpstr>
      <vt:lpstr>Пример итеративных методов</vt:lpstr>
      <vt:lpstr>Сортировки</vt:lpstr>
      <vt:lpstr>Тернарный оператор</vt:lpstr>
      <vt:lpstr>Режим отладки</vt:lpstr>
      <vt:lpstr>Конструктор объекта</vt:lpstr>
      <vt:lpstr>Объект catBackPack</vt:lpstr>
      <vt:lpstr>Множество</vt:lpstr>
      <vt:lpstr>Итерирование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</dc:creator>
  <cp:lastModifiedBy>kursi</cp:lastModifiedBy>
  <cp:revision>30</cp:revision>
  <dcterms:created xsi:type="dcterms:W3CDTF">2020-01-20T18:10:53Z</dcterms:created>
  <dcterms:modified xsi:type="dcterms:W3CDTF">2020-01-25T16:15:53Z</dcterms:modified>
</cp:coreProperties>
</file>