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7" r:id="rId2"/>
    <p:sldId id="260" r:id="rId3"/>
    <p:sldId id="277" r:id="rId4"/>
    <p:sldId id="275" r:id="rId5"/>
    <p:sldId id="263" r:id="rId6"/>
    <p:sldId id="267" r:id="rId7"/>
    <p:sldId id="261" r:id="rId8"/>
    <p:sldId id="259" r:id="rId9"/>
    <p:sldId id="268" r:id="rId10"/>
    <p:sldId id="273" r:id="rId11"/>
    <p:sldId id="279" r:id="rId12"/>
    <p:sldId id="272" r:id="rId13"/>
    <p:sldId id="27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EBDFA-FF63-481A-98AB-E3054AEDEB9A}" v="21" dt="2022-09-17T12:58:48.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BD662-45F4-4E87-B7F5-FF3E80EDD4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8560FE-6FE6-49C4-8D41-3B9FAA3F50BC}">
      <dgm:prSet/>
      <dgm:spPr/>
      <dgm:t>
        <a:bodyPr/>
        <a:lstStyle/>
        <a:p>
          <a:r>
            <a:rPr lang="en-IN" dirty="0">
              <a:latin typeface="Arial Rounded MT Bold" panose="020F0704030504030204" pitchFamily="34" charset="0"/>
            </a:rPr>
            <a:t>Regain their market share in the luxury/business hotels category</a:t>
          </a:r>
          <a:endParaRPr lang="en-US" dirty="0">
            <a:latin typeface="Arial Rounded MT Bold" panose="020F0704030504030204" pitchFamily="34" charset="0"/>
          </a:endParaRPr>
        </a:p>
      </dgm:t>
    </dgm:pt>
    <dgm:pt modelId="{E6EF590F-BEC2-407F-9125-A3ED723DE6D4}" type="parTrans" cxnId="{37D97FC4-7AED-44A6-B0F2-D57A1BE2936E}">
      <dgm:prSet/>
      <dgm:spPr/>
      <dgm:t>
        <a:bodyPr/>
        <a:lstStyle/>
        <a:p>
          <a:endParaRPr lang="en-US"/>
        </a:p>
      </dgm:t>
    </dgm:pt>
    <dgm:pt modelId="{E608A45E-A8EB-4909-A15D-3C3BBDED2B51}" type="sibTrans" cxnId="{37D97FC4-7AED-44A6-B0F2-D57A1BE2936E}">
      <dgm:prSet/>
      <dgm:spPr/>
      <dgm:t>
        <a:bodyPr/>
        <a:lstStyle/>
        <a:p>
          <a:endParaRPr lang="en-US"/>
        </a:p>
      </dgm:t>
    </dgm:pt>
    <dgm:pt modelId="{EAD579F8-37EB-4E57-9533-F345FC8BD46F}">
      <dgm:prSet/>
      <dgm:spPr/>
      <dgm:t>
        <a:bodyPr/>
        <a:lstStyle/>
        <a:p>
          <a:r>
            <a:rPr lang="en-IN" dirty="0">
              <a:latin typeface="Arial Rounded MT Bold" panose="020F0704030504030204" pitchFamily="34" charset="0"/>
            </a:rPr>
            <a:t>Understanding the revenue trend by week/month/day</a:t>
          </a:r>
          <a:endParaRPr lang="en-US" dirty="0">
            <a:latin typeface="Arial Rounded MT Bold" panose="020F0704030504030204" pitchFamily="34" charset="0"/>
          </a:endParaRPr>
        </a:p>
      </dgm:t>
    </dgm:pt>
    <dgm:pt modelId="{69A46A6C-C726-4DBF-A02F-FE4CC28EBED5}" type="parTrans" cxnId="{04CA5D0D-5C5C-4A11-9DA1-39264EC1B6B2}">
      <dgm:prSet/>
      <dgm:spPr/>
      <dgm:t>
        <a:bodyPr/>
        <a:lstStyle/>
        <a:p>
          <a:endParaRPr lang="en-US"/>
        </a:p>
      </dgm:t>
    </dgm:pt>
    <dgm:pt modelId="{76E0E86F-1179-4356-9E96-D32D8E3C2C8D}" type="sibTrans" cxnId="{04CA5D0D-5C5C-4A11-9DA1-39264EC1B6B2}">
      <dgm:prSet/>
      <dgm:spPr/>
      <dgm:t>
        <a:bodyPr/>
        <a:lstStyle/>
        <a:p>
          <a:endParaRPr lang="en-US"/>
        </a:p>
      </dgm:t>
    </dgm:pt>
    <dgm:pt modelId="{EFB2D14D-B892-44CC-9F1B-F01D456B9A5A}">
      <dgm:prSet/>
      <dgm:spPr/>
      <dgm:t>
        <a:bodyPr/>
        <a:lstStyle/>
        <a:p>
          <a:r>
            <a:rPr lang="en-IN" dirty="0">
              <a:latin typeface="Arial Rounded MT Bold" panose="020F0704030504030204" pitchFamily="34" charset="0"/>
            </a:rPr>
            <a:t>To get insights where business is failing and what can be done to tackle them</a:t>
          </a:r>
          <a:endParaRPr lang="en-US" dirty="0">
            <a:latin typeface="Arial Rounded MT Bold" panose="020F0704030504030204" pitchFamily="34" charset="0"/>
          </a:endParaRPr>
        </a:p>
      </dgm:t>
    </dgm:pt>
    <dgm:pt modelId="{FAAEF33C-12C4-4DA6-8B5C-7E1F8EF47490}" type="parTrans" cxnId="{9A9ED6A7-E135-4A61-A27E-B1193078D96D}">
      <dgm:prSet/>
      <dgm:spPr/>
      <dgm:t>
        <a:bodyPr/>
        <a:lstStyle/>
        <a:p>
          <a:endParaRPr lang="en-US"/>
        </a:p>
      </dgm:t>
    </dgm:pt>
    <dgm:pt modelId="{3E12B4BE-7727-4ECE-9A4C-D0FCF13936DC}" type="sibTrans" cxnId="{9A9ED6A7-E135-4A61-A27E-B1193078D96D}">
      <dgm:prSet/>
      <dgm:spPr/>
      <dgm:t>
        <a:bodyPr/>
        <a:lstStyle/>
        <a:p>
          <a:endParaRPr lang="en-US"/>
        </a:p>
      </dgm:t>
    </dgm:pt>
    <dgm:pt modelId="{975E9144-5717-422C-9B6F-485EFEAE04F2}" type="pres">
      <dgm:prSet presAssocID="{03DBD662-45F4-4E87-B7F5-FF3E80EDD41E}" presName="root" presStyleCnt="0">
        <dgm:presLayoutVars>
          <dgm:dir/>
          <dgm:resizeHandles val="exact"/>
        </dgm:presLayoutVars>
      </dgm:prSet>
      <dgm:spPr/>
    </dgm:pt>
    <dgm:pt modelId="{D6D02761-200E-4105-8D98-BA8FF873B42B}" type="pres">
      <dgm:prSet presAssocID="{E08560FE-6FE6-49C4-8D41-3B9FAA3F50BC}" presName="compNode" presStyleCnt="0"/>
      <dgm:spPr/>
    </dgm:pt>
    <dgm:pt modelId="{CBE64797-9078-4250-B934-4661576EDCF3}" type="pres">
      <dgm:prSet presAssocID="{E08560FE-6FE6-49C4-8D41-3B9FAA3F50BC}" presName="bgRect" presStyleLbl="bgShp" presStyleIdx="0" presStyleCnt="3"/>
      <dgm:spPr/>
    </dgm:pt>
    <dgm:pt modelId="{B24E5EE0-5095-4E25-ADBC-ECCB57F651CB}" type="pres">
      <dgm:prSet presAssocID="{E08560FE-6FE6-49C4-8D41-3B9FAA3F50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d"/>
        </a:ext>
      </dgm:extLst>
    </dgm:pt>
    <dgm:pt modelId="{8B6DFBCF-3EBE-4955-9A85-3D0DF3F61CBB}" type="pres">
      <dgm:prSet presAssocID="{E08560FE-6FE6-49C4-8D41-3B9FAA3F50BC}" presName="spaceRect" presStyleCnt="0"/>
      <dgm:spPr/>
    </dgm:pt>
    <dgm:pt modelId="{48C28C79-1B8F-4E6B-81B5-D18D95C4DF0E}" type="pres">
      <dgm:prSet presAssocID="{E08560FE-6FE6-49C4-8D41-3B9FAA3F50BC}" presName="parTx" presStyleLbl="revTx" presStyleIdx="0" presStyleCnt="3">
        <dgm:presLayoutVars>
          <dgm:chMax val="0"/>
          <dgm:chPref val="0"/>
        </dgm:presLayoutVars>
      </dgm:prSet>
      <dgm:spPr/>
    </dgm:pt>
    <dgm:pt modelId="{41181195-E0F3-41B1-8FB3-B82A01DFB482}" type="pres">
      <dgm:prSet presAssocID="{E608A45E-A8EB-4909-A15D-3C3BBDED2B51}" presName="sibTrans" presStyleCnt="0"/>
      <dgm:spPr/>
    </dgm:pt>
    <dgm:pt modelId="{4EA4909F-52E9-46AD-8066-BA83CC6F20D4}" type="pres">
      <dgm:prSet presAssocID="{EAD579F8-37EB-4E57-9533-F345FC8BD46F}" presName="compNode" presStyleCnt="0"/>
      <dgm:spPr/>
    </dgm:pt>
    <dgm:pt modelId="{3277C98F-1612-4699-8E16-4D52CD2CFEFB}" type="pres">
      <dgm:prSet presAssocID="{EAD579F8-37EB-4E57-9533-F345FC8BD46F}" presName="bgRect" presStyleLbl="bgShp" presStyleIdx="1" presStyleCnt="3"/>
      <dgm:spPr/>
    </dgm:pt>
    <dgm:pt modelId="{74A90F2D-0E0D-4045-9CEC-CDC8A7AB08FE}" type="pres">
      <dgm:prSet presAssocID="{EAD579F8-37EB-4E57-9533-F345FC8BD4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8DF5F110-77CC-4F6B-95DA-AEB1EF1A7579}" type="pres">
      <dgm:prSet presAssocID="{EAD579F8-37EB-4E57-9533-F345FC8BD46F}" presName="spaceRect" presStyleCnt="0"/>
      <dgm:spPr/>
    </dgm:pt>
    <dgm:pt modelId="{C79FF713-7029-4581-9FCB-FDDB8467DDC2}" type="pres">
      <dgm:prSet presAssocID="{EAD579F8-37EB-4E57-9533-F345FC8BD46F}" presName="parTx" presStyleLbl="revTx" presStyleIdx="1" presStyleCnt="3">
        <dgm:presLayoutVars>
          <dgm:chMax val="0"/>
          <dgm:chPref val="0"/>
        </dgm:presLayoutVars>
      </dgm:prSet>
      <dgm:spPr/>
    </dgm:pt>
    <dgm:pt modelId="{AE8EAD3F-684F-4164-BC59-7DCC678EFFB5}" type="pres">
      <dgm:prSet presAssocID="{76E0E86F-1179-4356-9E96-D32D8E3C2C8D}" presName="sibTrans" presStyleCnt="0"/>
      <dgm:spPr/>
    </dgm:pt>
    <dgm:pt modelId="{2AB714A2-4E67-4BD3-B1E5-0F3E3DBA21D0}" type="pres">
      <dgm:prSet presAssocID="{EFB2D14D-B892-44CC-9F1B-F01D456B9A5A}" presName="compNode" presStyleCnt="0"/>
      <dgm:spPr/>
    </dgm:pt>
    <dgm:pt modelId="{8F0C5735-0B09-4F0A-94AA-E51F04363D8A}" type="pres">
      <dgm:prSet presAssocID="{EFB2D14D-B892-44CC-9F1B-F01D456B9A5A}" presName="bgRect" presStyleLbl="bgShp" presStyleIdx="2" presStyleCnt="3"/>
      <dgm:spPr/>
    </dgm:pt>
    <dgm:pt modelId="{2DFB25E4-DD17-4AF5-936C-5BEEDD8FBD73}" type="pres">
      <dgm:prSet presAssocID="{EFB2D14D-B892-44CC-9F1B-F01D456B9A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8ECB213-272A-4BDD-8864-A22671A42CE5}" type="pres">
      <dgm:prSet presAssocID="{EFB2D14D-B892-44CC-9F1B-F01D456B9A5A}" presName="spaceRect" presStyleCnt="0"/>
      <dgm:spPr/>
    </dgm:pt>
    <dgm:pt modelId="{F4BAC88E-11F6-4D4D-8744-1C9B3E289333}" type="pres">
      <dgm:prSet presAssocID="{EFB2D14D-B892-44CC-9F1B-F01D456B9A5A}" presName="parTx" presStyleLbl="revTx" presStyleIdx="2" presStyleCnt="3">
        <dgm:presLayoutVars>
          <dgm:chMax val="0"/>
          <dgm:chPref val="0"/>
        </dgm:presLayoutVars>
      </dgm:prSet>
      <dgm:spPr/>
    </dgm:pt>
  </dgm:ptLst>
  <dgm:cxnLst>
    <dgm:cxn modelId="{04CA5D0D-5C5C-4A11-9DA1-39264EC1B6B2}" srcId="{03DBD662-45F4-4E87-B7F5-FF3E80EDD41E}" destId="{EAD579F8-37EB-4E57-9533-F345FC8BD46F}" srcOrd="1" destOrd="0" parTransId="{69A46A6C-C726-4DBF-A02F-FE4CC28EBED5}" sibTransId="{76E0E86F-1179-4356-9E96-D32D8E3C2C8D}"/>
    <dgm:cxn modelId="{C4EDFE7B-C4A0-47A2-B9DB-CA471EE5BCAF}" type="presOf" srcId="{EFB2D14D-B892-44CC-9F1B-F01D456B9A5A}" destId="{F4BAC88E-11F6-4D4D-8744-1C9B3E289333}" srcOrd="0" destOrd="0" presId="urn:microsoft.com/office/officeart/2018/2/layout/IconVerticalSolidList"/>
    <dgm:cxn modelId="{CB810D86-B372-4D23-B3DE-A7AEB18FD76B}" type="presOf" srcId="{E08560FE-6FE6-49C4-8D41-3B9FAA3F50BC}" destId="{48C28C79-1B8F-4E6B-81B5-D18D95C4DF0E}" srcOrd="0" destOrd="0" presId="urn:microsoft.com/office/officeart/2018/2/layout/IconVerticalSolidList"/>
    <dgm:cxn modelId="{9A9ED6A7-E135-4A61-A27E-B1193078D96D}" srcId="{03DBD662-45F4-4E87-B7F5-FF3E80EDD41E}" destId="{EFB2D14D-B892-44CC-9F1B-F01D456B9A5A}" srcOrd="2" destOrd="0" parTransId="{FAAEF33C-12C4-4DA6-8B5C-7E1F8EF47490}" sibTransId="{3E12B4BE-7727-4ECE-9A4C-D0FCF13936DC}"/>
    <dgm:cxn modelId="{F39261BA-74E9-4FDB-8D18-6B6F506D6272}" type="presOf" srcId="{EAD579F8-37EB-4E57-9533-F345FC8BD46F}" destId="{C79FF713-7029-4581-9FCB-FDDB8467DDC2}" srcOrd="0" destOrd="0" presId="urn:microsoft.com/office/officeart/2018/2/layout/IconVerticalSolidList"/>
    <dgm:cxn modelId="{37D97FC4-7AED-44A6-B0F2-D57A1BE2936E}" srcId="{03DBD662-45F4-4E87-B7F5-FF3E80EDD41E}" destId="{E08560FE-6FE6-49C4-8D41-3B9FAA3F50BC}" srcOrd="0" destOrd="0" parTransId="{E6EF590F-BEC2-407F-9125-A3ED723DE6D4}" sibTransId="{E608A45E-A8EB-4909-A15D-3C3BBDED2B51}"/>
    <dgm:cxn modelId="{F37910F0-B338-4F7E-AE51-04E00735F9AB}" type="presOf" srcId="{03DBD662-45F4-4E87-B7F5-FF3E80EDD41E}" destId="{975E9144-5717-422C-9B6F-485EFEAE04F2}" srcOrd="0" destOrd="0" presId="urn:microsoft.com/office/officeart/2018/2/layout/IconVerticalSolidList"/>
    <dgm:cxn modelId="{39853646-D608-40D6-9976-D52FBE0292D7}" type="presParOf" srcId="{975E9144-5717-422C-9B6F-485EFEAE04F2}" destId="{D6D02761-200E-4105-8D98-BA8FF873B42B}" srcOrd="0" destOrd="0" presId="urn:microsoft.com/office/officeart/2018/2/layout/IconVerticalSolidList"/>
    <dgm:cxn modelId="{5B626946-A4CF-40BD-A15E-30A3FFBA1420}" type="presParOf" srcId="{D6D02761-200E-4105-8D98-BA8FF873B42B}" destId="{CBE64797-9078-4250-B934-4661576EDCF3}" srcOrd="0" destOrd="0" presId="urn:microsoft.com/office/officeart/2018/2/layout/IconVerticalSolidList"/>
    <dgm:cxn modelId="{1D04A3FE-C5B5-4B73-B2A9-5F63601CE80D}" type="presParOf" srcId="{D6D02761-200E-4105-8D98-BA8FF873B42B}" destId="{B24E5EE0-5095-4E25-ADBC-ECCB57F651CB}" srcOrd="1" destOrd="0" presId="urn:microsoft.com/office/officeart/2018/2/layout/IconVerticalSolidList"/>
    <dgm:cxn modelId="{6005EF11-77B3-4605-8581-9F6653EE3E53}" type="presParOf" srcId="{D6D02761-200E-4105-8D98-BA8FF873B42B}" destId="{8B6DFBCF-3EBE-4955-9A85-3D0DF3F61CBB}" srcOrd="2" destOrd="0" presId="urn:microsoft.com/office/officeart/2018/2/layout/IconVerticalSolidList"/>
    <dgm:cxn modelId="{0ED14BB2-999B-4645-97E3-4167778F6A01}" type="presParOf" srcId="{D6D02761-200E-4105-8D98-BA8FF873B42B}" destId="{48C28C79-1B8F-4E6B-81B5-D18D95C4DF0E}" srcOrd="3" destOrd="0" presId="urn:microsoft.com/office/officeart/2018/2/layout/IconVerticalSolidList"/>
    <dgm:cxn modelId="{00014974-0485-44F3-A6A1-D9BC2C7BFA5B}" type="presParOf" srcId="{975E9144-5717-422C-9B6F-485EFEAE04F2}" destId="{41181195-E0F3-41B1-8FB3-B82A01DFB482}" srcOrd="1" destOrd="0" presId="urn:microsoft.com/office/officeart/2018/2/layout/IconVerticalSolidList"/>
    <dgm:cxn modelId="{5BF8A7DB-759C-41E9-AD4A-5D6495016925}" type="presParOf" srcId="{975E9144-5717-422C-9B6F-485EFEAE04F2}" destId="{4EA4909F-52E9-46AD-8066-BA83CC6F20D4}" srcOrd="2" destOrd="0" presId="urn:microsoft.com/office/officeart/2018/2/layout/IconVerticalSolidList"/>
    <dgm:cxn modelId="{5A7E710C-AC1A-4A30-9397-9E016139D3AC}" type="presParOf" srcId="{4EA4909F-52E9-46AD-8066-BA83CC6F20D4}" destId="{3277C98F-1612-4699-8E16-4D52CD2CFEFB}" srcOrd="0" destOrd="0" presId="urn:microsoft.com/office/officeart/2018/2/layout/IconVerticalSolidList"/>
    <dgm:cxn modelId="{4F23D6F2-1DF5-4DAB-964C-84D5A2AF14FA}" type="presParOf" srcId="{4EA4909F-52E9-46AD-8066-BA83CC6F20D4}" destId="{74A90F2D-0E0D-4045-9CEC-CDC8A7AB08FE}" srcOrd="1" destOrd="0" presId="urn:microsoft.com/office/officeart/2018/2/layout/IconVerticalSolidList"/>
    <dgm:cxn modelId="{DB60CE7C-13E0-4E6B-BA34-0986F34D1C6C}" type="presParOf" srcId="{4EA4909F-52E9-46AD-8066-BA83CC6F20D4}" destId="{8DF5F110-77CC-4F6B-95DA-AEB1EF1A7579}" srcOrd="2" destOrd="0" presId="urn:microsoft.com/office/officeart/2018/2/layout/IconVerticalSolidList"/>
    <dgm:cxn modelId="{C0B7375F-F9F9-47CD-8E6B-23CEA226DE65}" type="presParOf" srcId="{4EA4909F-52E9-46AD-8066-BA83CC6F20D4}" destId="{C79FF713-7029-4581-9FCB-FDDB8467DDC2}" srcOrd="3" destOrd="0" presId="urn:microsoft.com/office/officeart/2018/2/layout/IconVerticalSolidList"/>
    <dgm:cxn modelId="{8A9DB286-4AF6-49AB-9549-742BD02FA83B}" type="presParOf" srcId="{975E9144-5717-422C-9B6F-485EFEAE04F2}" destId="{AE8EAD3F-684F-4164-BC59-7DCC678EFFB5}" srcOrd="3" destOrd="0" presId="urn:microsoft.com/office/officeart/2018/2/layout/IconVerticalSolidList"/>
    <dgm:cxn modelId="{8F82C60F-20A9-47ED-8FE9-4CE17CF77144}" type="presParOf" srcId="{975E9144-5717-422C-9B6F-485EFEAE04F2}" destId="{2AB714A2-4E67-4BD3-B1E5-0F3E3DBA21D0}" srcOrd="4" destOrd="0" presId="urn:microsoft.com/office/officeart/2018/2/layout/IconVerticalSolidList"/>
    <dgm:cxn modelId="{B2F96204-87A6-46B3-A47E-14727621FF78}" type="presParOf" srcId="{2AB714A2-4E67-4BD3-B1E5-0F3E3DBA21D0}" destId="{8F0C5735-0B09-4F0A-94AA-E51F04363D8A}" srcOrd="0" destOrd="0" presId="urn:microsoft.com/office/officeart/2018/2/layout/IconVerticalSolidList"/>
    <dgm:cxn modelId="{0681E9F2-89B1-4A6D-BD85-7FD6995250D9}" type="presParOf" srcId="{2AB714A2-4E67-4BD3-B1E5-0F3E3DBA21D0}" destId="{2DFB25E4-DD17-4AF5-936C-5BEEDD8FBD73}" srcOrd="1" destOrd="0" presId="urn:microsoft.com/office/officeart/2018/2/layout/IconVerticalSolidList"/>
    <dgm:cxn modelId="{4F783B3C-6B7F-42AE-96A4-FC30027C0BE7}" type="presParOf" srcId="{2AB714A2-4E67-4BD3-B1E5-0F3E3DBA21D0}" destId="{C8ECB213-272A-4BDD-8864-A22671A42CE5}" srcOrd="2" destOrd="0" presId="urn:microsoft.com/office/officeart/2018/2/layout/IconVerticalSolidList"/>
    <dgm:cxn modelId="{76B0DE9B-F254-46A2-9568-18471AF7C941}" type="presParOf" srcId="{2AB714A2-4E67-4BD3-B1E5-0F3E3DBA21D0}" destId="{F4BAC88E-11F6-4D4D-8744-1C9B3E2893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64797-9078-4250-B934-4661576EDCF3}">
      <dsp:nvSpPr>
        <dsp:cNvPr id="0" name=""/>
        <dsp:cNvSpPr/>
      </dsp:nvSpPr>
      <dsp:spPr>
        <a:xfrm>
          <a:off x="0" y="441"/>
          <a:ext cx="8534400" cy="1032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E5EE0-5095-4E25-ADBC-ECCB57F651CB}">
      <dsp:nvSpPr>
        <dsp:cNvPr id="0" name=""/>
        <dsp:cNvSpPr/>
      </dsp:nvSpPr>
      <dsp:spPr>
        <a:xfrm>
          <a:off x="312340" y="232760"/>
          <a:ext cx="567891" cy="5678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C28C79-1B8F-4E6B-81B5-D18D95C4DF0E}">
      <dsp:nvSpPr>
        <dsp:cNvPr id="0" name=""/>
        <dsp:cNvSpPr/>
      </dsp:nvSpPr>
      <dsp:spPr>
        <a:xfrm>
          <a:off x="1192572" y="441"/>
          <a:ext cx="7341827" cy="103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76" tIns="109276" rIns="109276" bIns="109276" numCol="1" spcCol="1270" anchor="ctr" anchorCtr="0">
          <a:noAutofit/>
        </a:bodyPr>
        <a:lstStyle/>
        <a:p>
          <a:pPr marL="0" lvl="0" indent="0" algn="l" defTabSz="1111250">
            <a:lnSpc>
              <a:spcPct val="90000"/>
            </a:lnSpc>
            <a:spcBef>
              <a:spcPct val="0"/>
            </a:spcBef>
            <a:spcAft>
              <a:spcPct val="35000"/>
            </a:spcAft>
            <a:buNone/>
          </a:pPr>
          <a:r>
            <a:rPr lang="en-IN" sz="2500" kern="1200" dirty="0">
              <a:latin typeface="Arial Rounded MT Bold" panose="020F0704030504030204" pitchFamily="34" charset="0"/>
            </a:rPr>
            <a:t>Regain their market share in the luxury/business hotels category</a:t>
          </a:r>
          <a:endParaRPr lang="en-US" sz="2500" kern="1200" dirty="0">
            <a:latin typeface="Arial Rounded MT Bold" panose="020F0704030504030204" pitchFamily="34" charset="0"/>
          </a:endParaRPr>
        </a:p>
      </dsp:txBody>
      <dsp:txXfrm>
        <a:off x="1192572" y="441"/>
        <a:ext cx="7341827" cy="1032530"/>
      </dsp:txXfrm>
    </dsp:sp>
    <dsp:sp modelId="{3277C98F-1612-4699-8E16-4D52CD2CFEFB}">
      <dsp:nvSpPr>
        <dsp:cNvPr id="0" name=""/>
        <dsp:cNvSpPr/>
      </dsp:nvSpPr>
      <dsp:spPr>
        <a:xfrm>
          <a:off x="0" y="1291103"/>
          <a:ext cx="8534400" cy="1032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90F2D-0E0D-4045-9CEC-CDC8A7AB08FE}">
      <dsp:nvSpPr>
        <dsp:cNvPr id="0" name=""/>
        <dsp:cNvSpPr/>
      </dsp:nvSpPr>
      <dsp:spPr>
        <a:xfrm>
          <a:off x="312340" y="1523423"/>
          <a:ext cx="567891" cy="5678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9FF713-7029-4581-9FCB-FDDB8467DDC2}">
      <dsp:nvSpPr>
        <dsp:cNvPr id="0" name=""/>
        <dsp:cNvSpPr/>
      </dsp:nvSpPr>
      <dsp:spPr>
        <a:xfrm>
          <a:off x="1192572" y="1291103"/>
          <a:ext cx="7341827" cy="103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76" tIns="109276" rIns="109276" bIns="109276" numCol="1" spcCol="1270" anchor="ctr" anchorCtr="0">
          <a:noAutofit/>
        </a:bodyPr>
        <a:lstStyle/>
        <a:p>
          <a:pPr marL="0" lvl="0" indent="0" algn="l" defTabSz="1111250">
            <a:lnSpc>
              <a:spcPct val="90000"/>
            </a:lnSpc>
            <a:spcBef>
              <a:spcPct val="0"/>
            </a:spcBef>
            <a:spcAft>
              <a:spcPct val="35000"/>
            </a:spcAft>
            <a:buNone/>
          </a:pPr>
          <a:r>
            <a:rPr lang="en-IN" sz="2500" kern="1200" dirty="0">
              <a:latin typeface="Arial Rounded MT Bold" panose="020F0704030504030204" pitchFamily="34" charset="0"/>
            </a:rPr>
            <a:t>Understanding the revenue trend by week/month/day</a:t>
          </a:r>
          <a:endParaRPr lang="en-US" sz="2500" kern="1200" dirty="0">
            <a:latin typeface="Arial Rounded MT Bold" panose="020F0704030504030204" pitchFamily="34" charset="0"/>
          </a:endParaRPr>
        </a:p>
      </dsp:txBody>
      <dsp:txXfrm>
        <a:off x="1192572" y="1291103"/>
        <a:ext cx="7341827" cy="1032530"/>
      </dsp:txXfrm>
    </dsp:sp>
    <dsp:sp modelId="{8F0C5735-0B09-4F0A-94AA-E51F04363D8A}">
      <dsp:nvSpPr>
        <dsp:cNvPr id="0" name=""/>
        <dsp:cNvSpPr/>
      </dsp:nvSpPr>
      <dsp:spPr>
        <a:xfrm>
          <a:off x="0" y="2581766"/>
          <a:ext cx="8534400" cy="1032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B25E4-DD17-4AF5-936C-5BEEDD8FBD73}">
      <dsp:nvSpPr>
        <dsp:cNvPr id="0" name=""/>
        <dsp:cNvSpPr/>
      </dsp:nvSpPr>
      <dsp:spPr>
        <a:xfrm>
          <a:off x="312340" y="2814085"/>
          <a:ext cx="567891" cy="5678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AC88E-11F6-4D4D-8744-1C9B3E289333}">
      <dsp:nvSpPr>
        <dsp:cNvPr id="0" name=""/>
        <dsp:cNvSpPr/>
      </dsp:nvSpPr>
      <dsp:spPr>
        <a:xfrm>
          <a:off x="1192572" y="2581766"/>
          <a:ext cx="7341827" cy="103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76" tIns="109276" rIns="109276" bIns="109276" numCol="1" spcCol="1270" anchor="ctr" anchorCtr="0">
          <a:noAutofit/>
        </a:bodyPr>
        <a:lstStyle/>
        <a:p>
          <a:pPr marL="0" lvl="0" indent="0" algn="l" defTabSz="1111250">
            <a:lnSpc>
              <a:spcPct val="90000"/>
            </a:lnSpc>
            <a:spcBef>
              <a:spcPct val="0"/>
            </a:spcBef>
            <a:spcAft>
              <a:spcPct val="35000"/>
            </a:spcAft>
            <a:buNone/>
          </a:pPr>
          <a:r>
            <a:rPr lang="en-IN" sz="2500" kern="1200" dirty="0">
              <a:latin typeface="Arial Rounded MT Bold" panose="020F0704030504030204" pitchFamily="34" charset="0"/>
            </a:rPr>
            <a:t>To get insights where business is failing and what can be done to tackle them</a:t>
          </a:r>
          <a:endParaRPr lang="en-US" sz="2500" kern="1200" dirty="0">
            <a:latin typeface="Arial Rounded MT Bold" panose="020F0704030504030204" pitchFamily="34" charset="0"/>
          </a:endParaRPr>
        </a:p>
      </dsp:txBody>
      <dsp:txXfrm>
        <a:off x="1192572" y="2581766"/>
        <a:ext cx="7341827" cy="10325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87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5876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2449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30436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89311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5177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15483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44523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51565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397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1554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083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815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6695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307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1009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426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6576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E36636D-D922-432D-A958-524484B5923D}" type="datetimeFigureOut">
              <a:rPr lang="en-US" smtClean="0"/>
              <a:pPr/>
              <a:t>5/19/2023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15659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xCSYLrcLW0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1740D4-774B-4135-B328-F1BD858F17AC}"/>
              </a:ext>
            </a:extLst>
          </p:cNvPr>
          <p:cNvSpPr>
            <a:spLocks noGrp="1"/>
          </p:cNvSpPr>
          <p:nvPr>
            <p:ph type="body" sz="half" idx="2"/>
          </p:nvPr>
        </p:nvSpPr>
        <p:spPr>
          <a:xfrm>
            <a:off x="5170962" y="1271732"/>
            <a:ext cx="3150972" cy="4827694"/>
          </a:xfrm>
          <a:effectLst/>
        </p:spPr>
        <p:txBody>
          <a:bodyPr vert="horz" lIns="91440" tIns="45720" rIns="91440" bIns="45720" rtlCol="0" anchor="ctr">
            <a:normAutofit/>
          </a:bodyPr>
          <a:lstStyle/>
          <a:p>
            <a:pPr algn="l"/>
            <a:endParaRPr lang="en-US" dirty="0">
              <a:solidFill>
                <a:schemeClr val="tx1"/>
              </a:solidFill>
            </a:endParaRPr>
          </a:p>
          <a:p>
            <a:pPr algn="l"/>
            <a:endParaRPr lang="en-US" dirty="0">
              <a:solidFill>
                <a:schemeClr val="tx1"/>
              </a:solidFill>
            </a:endParaRPr>
          </a:p>
        </p:txBody>
      </p:sp>
      <p:sp>
        <p:nvSpPr>
          <p:cNvPr id="3" name="Title 2">
            <a:extLst>
              <a:ext uri="{FF2B5EF4-FFF2-40B4-BE49-F238E27FC236}">
                <a16:creationId xmlns:a16="http://schemas.microsoft.com/office/drawing/2014/main" id="{ADE14142-2EF0-2190-0365-2E3187A248F5}"/>
              </a:ext>
            </a:extLst>
          </p:cNvPr>
          <p:cNvSpPr>
            <a:spLocks noGrp="1"/>
          </p:cNvSpPr>
          <p:nvPr>
            <p:ph type="title"/>
          </p:nvPr>
        </p:nvSpPr>
        <p:spPr>
          <a:xfrm>
            <a:off x="2630078" y="608437"/>
            <a:ext cx="6853288" cy="2606103"/>
          </a:xfrm>
        </p:spPr>
        <p:txBody>
          <a:bodyPr>
            <a:normAutofit/>
          </a:bodyPr>
          <a:lstStyle/>
          <a:p>
            <a:r>
              <a:rPr lang="en-US" sz="4800" dirty="0">
                <a:solidFill>
                  <a:schemeClr val="bg2">
                    <a:lumMod val="20000"/>
                    <a:lumOff val="80000"/>
                  </a:schemeClr>
                </a:solidFill>
                <a:latin typeface="Arial Black" panose="020B0A04020102020204" pitchFamily="34" charset="0"/>
              </a:rPr>
              <a:t>ATLIQ GRANDS HOSPITALITY ANALYSIS</a:t>
            </a:r>
            <a:endParaRPr lang="en-IN" sz="4800" dirty="0">
              <a:solidFill>
                <a:schemeClr val="bg2">
                  <a:lumMod val="20000"/>
                  <a:lumOff val="80000"/>
                </a:schemeClr>
              </a:solidFill>
              <a:latin typeface="Arial Black" panose="020B0A04020102020204" pitchFamily="34" charset="0"/>
            </a:endParaRPr>
          </a:p>
        </p:txBody>
      </p:sp>
      <p:sp>
        <p:nvSpPr>
          <p:cNvPr id="4" name="Rectangle 3">
            <a:extLst>
              <a:ext uri="{FF2B5EF4-FFF2-40B4-BE49-F238E27FC236}">
                <a16:creationId xmlns:a16="http://schemas.microsoft.com/office/drawing/2014/main" id="{1A6FD57C-1A89-1BD8-B921-A697EBB2BA37}"/>
              </a:ext>
            </a:extLst>
          </p:cNvPr>
          <p:cNvSpPr/>
          <p:nvPr/>
        </p:nvSpPr>
        <p:spPr>
          <a:xfrm>
            <a:off x="3210187" y="4775563"/>
            <a:ext cx="3921550" cy="10784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Created and Presented by:</a:t>
            </a:r>
          </a:p>
          <a:p>
            <a:pPr algn="ctr"/>
            <a:r>
              <a:rPr lang="en-US" dirty="0"/>
              <a:t>UTKARSH VATS</a:t>
            </a:r>
            <a:endParaRPr lang="en-IN" dirty="0"/>
          </a:p>
        </p:txBody>
      </p:sp>
    </p:spTree>
    <p:extLst>
      <p:ext uri="{BB962C8B-B14F-4D97-AF65-F5344CB8AC3E}">
        <p14:creationId xmlns:p14="http://schemas.microsoft.com/office/powerpoint/2010/main" val="286300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6071EF-F25F-3648-73FB-0912EEB4E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9503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99EE36-7468-41BF-2481-3CC686765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43883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C8FF-8391-DA19-4F38-6FAC03190FF9}"/>
              </a:ext>
            </a:extLst>
          </p:cNvPr>
          <p:cNvSpPr>
            <a:spLocks noGrp="1"/>
          </p:cNvSpPr>
          <p:nvPr>
            <p:ph type="title"/>
          </p:nvPr>
        </p:nvSpPr>
        <p:spPr>
          <a:xfrm>
            <a:off x="684212" y="685800"/>
            <a:ext cx="8534400" cy="1507067"/>
          </a:xfrm>
        </p:spPr>
        <p:txBody>
          <a:bodyPr/>
          <a:lstStyle/>
          <a:p>
            <a:r>
              <a:rPr lang="en-US" b="1" dirty="0"/>
              <a:t>FINDINGS AND INSIGHTS</a:t>
            </a:r>
            <a:endParaRPr lang="en-IN" b="1" dirty="0"/>
          </a:p>
        </p:txBody>
      </p:sp>
      <p:sp>
        <p:nvSpPr>
          <p:cNvPr id="3" name="Content Placeholder 2">
            <a:extLst>
              <a:ext uri="{FF2B5EF4-FFF2-40B4-BE49-F238E27FC236}">
                <a16:creationId xmlns:a16="http://schemas.microsoft.com/office/drawing/2014/main" id="{203B55F4-146A-02DF-566E-BBB1B6C316FD}"/>
              </a:ext>
            </a:extLst>
          </p:cNvPr>
          <p:cNvSpPr>
            <a:spLocks noGrp="1"/>
          </p:cNvSpPr>
          <p:nvPr>
            <p:ph idx="1"/>
          </p:nvPr>
        </p:nvSpPr>
        <p:spPr>
          <a:xfrm>
            <a:off x="778480" y="2192867"/>
            <a:ext cx="9609858" cy="3020156"/>
          </a:xfrm>
        </p:spPr>
        <p:txBody>
          <a:bodyPr>
            <a:normAutofit fontScale="77500" lnSpcReduction="20000"/>
          </a:bodyPr>
          <a:lstStyle/>
          <a:p>
            <a:pPr>
              <a:buFont typeface="Wingdings" panose="05000000000000000000" pitchFamily="2" charset="2"/>
              <a:buChar char="v"/>
            </a:pPr>
            <a:r>
              <a:rPr lang="en-US" dirty="0">
                <a:solidFill>
                  <a:schemeClr val="tx1"/>
                </a:solidFill>
                <a:latin typeface="Arial Rounded MT Bold" panose="020F0704030504030204" pitchFamily="34" charset="0"/>
              </a:rPr>
              <a:t>Mumbai generates the highest revenue of 669Million followed by Bangalore, Hyderabad and Delhi.</a:t>
            </a:r>
          </a:p>
          <a:p>
            <a:pPr>
              <a:buFont typeface="Wingdings" panose="05000000000000000000" pitchFamily="2" charset="2"/>
              <a:buChar char="v"/>
            </a:pPr>
            <a:r>
              <a:rPr lang="en-US" dirty="0" err="1">
                <a:solidFill>
                  <a:schemeClr val="tx1"/>
                </a:solidFill>
                <a:latin typeface="Arial Rounded MT Bold" panose="020F0704030504030204" pitchFamily="34" charset="0"/>
              </a:rPr>
              <a:t>AtliQ</a:t>
            </a:r>
            <a:r>
              <a:rPr lang="en-US" dirty="0">
                <a:solidFill>
                  <a:schemeClr val="tx1"/>
                </a:solidFill>
                <a:latin typeface="Arial Rounded MT Bold" panose="020F0704030504030204" pitchFamily="34" charset="0"/>
              </a:rPr>
              <a:t> Exotica performs better as compared to all types of hotels with 320 Million revenue, rating as 3.62, Occupancy percentage as 57 and Cancellation rate as 24.4%.</a:t>
            </a:r>
          </a:p>
          <a:p>
            <a:pPr>
              <a:buFont typeface="Wingdings" panose="05000000000000000000" pitchFamily="2" charset="2"/>
              <a:buChar char="v"/>
            </a:pPr>
            <a:r>
              <a:rPr lang="en-IN" dirty="0" err="1">
                <a:solidFill>
                  <a:schemeClr val="tx1"/>
                </a:solidFill>
                <a:latin typeface="Arial Rounded MT Bold" panose="020F0704030504030204" pitchFamily="34" charset="0"/>
              </a:rPr>
              <a:t>AtliQ</a:t>
            </a:r>
            <a:r>
              <a:rPr lang="en-IN" dirty="0">
                <a:solidFill>
                  <a:schemeClr val="tx1"/>
                </a:solidFill>
                <a:latin typeface="Arial Rounded MT Bold" panose="020F0704030504030204" pitchFamily="34" charset="0"/>
              </a:rPr>
              <a:t> Bay has the highest occupancy of 66%.</a:t>
            </a:r>
          </a:p>
          <a:p>
            <a:pPr>
              <a:buFont typeface="Wingdings" panose="05000000000000000000" pitchFamily="2" charset="2"/>
              <a:buChar char="v"/>
            </a:pPr>
            <a:r>
              <a:rPr lang="en-IN" dirty="0">
                <a:solidFill>
                  <a:schemeClr val="tx1"/>
                </a:solidFill>
                <a:latin typeface="Arial Rounded MT Bold" panose="020F0704030504030204" pitchFamily="34" charset="0"/>
              </a:rPr>
              <a:t>Week no. 29 recorded the highest revenue among all, which is 139.7 Million.</a:t>
            </a:r>
          </a:p>
          <a:p>
            <a:pPr>
              <a:buFont typeface="Wingdings" panose="05000000000000000000" pitchFamily="2" charset="2"/>
              <a:buChar char="v"/>
            </a:pPr>
            <a:r>
              <a:rPr lang="en-IN" dirty="0">
                <a:solidFill>
                  <a:schemeClr val="tx1"/>
                </a:solidFill>
                <a:latin typeface="Arial Rounded MT Bold" panose="020F0704030504030204" pitchFamily="34" charset="0"/>
              </a:rPr>
              <a:t>Delhi tops both in occupancy and rating followed by Hyderabad, Mumbai and Bangalore.</a:t>
            </a:r>
          </a:p>
          <a:p>
            <a:pPr>
              <a:buFont typeface="Wingdings" panose="05000000000000000000" pitchFamily="2" charset="2"/>
              <a:buChar char="v"/>
            </a:pPr>
            <a:r>
              <a:rPr lang="en-IN" dirty="0" err="1">
                <a:solidFill>
                  <a:schemeClr val="tx1"/>
                </a:solidFill>
                <a:latin typeface="Arial Rounded MT Bold" panose="020F0704030504030204" pitchFamily="34" charset="0"/>
              </a:rPr>
              <a:t>AtliQ</a:t>
            </a:r>
            <a:r>
              <a:rPr lang="en-IN" dirty="0">
                <a:solidFill>
                  <a:schemeClr val="tx1"/>
                </a:solidFill>
                <a:latin typeface="Arial Rounded MT Bold" panose="020F0704030504030204" pitchFamily="34" charset="0"/>
              </a:rPr>
              <a:t> Hotels lost around 298 Million in terms of cancellation.</a:t>
            </a:r>
          </a:p>
          <a:p>
            <a:pPr>
              <a:buFont typeface="Wingdings" panose="05000000000000000000" pitchFamily="2" charset="2"/>
              <a:buChar char="v"/>
            </a:pPr>
            <a:r>
              <a:rPr lang="en-IN" dirty="0">
                <a:solidFill>
                  <a:schemeClr val="tx1"/>
                </a:solidFill>
                <a:latin typeface="Arial Rounded MT Bold" panose="020F0704030504030204" pitchFamily="34" charset="0"/>
              </a:rPr>
              <a:t>Among all Room Classes, the Elite type rooms accounts for highest booking as well as higher cancellation rates.</a:t>
            </a:r>
          </a:p>
        </p:txBody>
      </p:sp>
    </p:spTree>
    <p:extLst>
      <p:ext uri="{BB962C8B-B14F-4D97-AF65-F5344CB8AC3E}">
        <p14:creationId xmlns:p14="http://schemas.microsoft.com/office/powerpoint/2010/main" val="3962526804"/>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72EB-B8F0-2FE3-C99A-A8927142CBF2}"/>
              </a:ext>
            </a:extLst>
          </p:cNvPr>
          <p:cNvSpPr>
            <a:spLocks noGrp="1"/>
          </p:cNvSpPr>
          <p:nvPr>
            <p:ph type="title"/>
          </p:nvPr>
        </p:nvSpPr>
        <p:spPr>
          <a:xfrm>
            <a:off x="787906" y="509221"/>
            <a:ext cx="8534400" cy="1507067"/>
          </a:xfrm>
        </p:spPr>
        <p:txBody>
          <a:bodyPr/>
          <a:lstStyle/>
          <a:p>
            <a:r>
              <a:rPr lang="en-US" b="1" dirty="0"/>
              <a:t>Learnings from the project</a:t>
            </a:r>
            <a:endParaRPr lang="en-IN" b="1" dirty="0"/>
          </a:p>
        </p:txBody>
      </p:sp>
      <p:sp>
        <p:nvSpPr>
          <p:cNvPr id="3" name="Content Placeholder 2">
            <a:extLst>
              <a:ext uri="{FF2B5EF4-FFF2-40B4-BE49-F238E27FC236}">
                <a16:creationId xmlns:a16="http://schemas.microsoft.com/office/drawing/2014/main" id="{42EFD130-4403-7896-AEDD-B5BDC65731C6}"/>
              </a:ext>
            </a:extLst>
          </p:cNvPr>
          <p:cNvSpPr>
            <a:spLocks noGrp="1"/>
          </p:cNvSpPr>
          <p:nvPr>
            <p:ph idx="1"/>
          </p:nvPr>
        </p:nvSpPr>
        <p:spPr>
          <a:xfrm>
            <a:off x="787906" y="2448612"/>
            <a:ext cx="8534400" cy="3615267"/>
          </a:xfrm>
        </p:spPr>
        <p:txBody>
          <a:bodyPr/>
          <a:lstStyle/>
          <a:p>
            <a:pPr>
              <a:buFont typeface="Wingdings" panose="05000000000000000000" pitchFamily="2" charset="2"/>
              <a:buChar char="v"/>
            </a:pPr>
            <a:r>
              <a:rPr lang="en-US" b="0" i="0" dirty="0">
                <a:solidFill>
                  <a:schemeClr val="tx1"/>
                </a:solidFill>
                <a:effectLst/>
                <a:latin typeface="-apple-system"/>
              </a:rPr>
              <a:t>Learnt, how to use bookmarks and selection for different purposes. (Page navigation and clear filter button in the dashboard was achieved using bookmarks and selection. website like page navigation </a:t>
            </a:r>
            <a:r>
              <a:rPr lang="en-US" b="0" i="0" u="none"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YouTube tutorial</a:t>
            </a:r>
            <a:r>
              <a:rPr lang="en-US" b="0" i="0" dirty="0">
                <a:solidFill>
                  <a:schemeClr val="tx1"/>
                </a:solidFill>
                <a:effectLst/>
                <a:latin typeface="-apple-system"/>
              </a:rPr>
              <a:t> )</a:t>
            </a:r>
          </a:p>
          <a:p>
            <a:pPr>
              <a:buFont typeface="Wingdings" panose="05000000000000000000" pitchFamily="2" charset="2"/>
              <a:buChar char="v"/>
            </a:pPr>
            <a:r>
              <a:rPr lang="en-US" b="0" i="0" dirty="0">
                <a:solidFill>
                  <a:schemeClr val="tx1"/>
                </a:solidFill>
                <a:effectLst/>
                <a:latin typeface="-apple-system"/>
              </a:rPr>
              <a:t>By referring different cancellation polices followed by different hotels, understood that most of the hotels charge zero fee, only if the booking is cancelled before three months of booking date. If the booking is cancelled after that, the charge range from 60 to 90% of the booking cost.</a:t>
            </a:r>
          </a:p>
          <a:p>
            <a:endParaRPr lang="en-IN" dirty="0"/>
          </a:p>
        </p:txBody>
      </p:sp>
    </p:spTree>
    <p:extLst>
      <p:ext uri="{BB962C8B-B14F-4D97-AF65-F5344CB8AC3E}">
        <p14:creationId xmlns:p14="http://schemas.microsoft.com/office/powerpoint/2010/main" val="35351859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3DDAF-ABD6-3CAF-A3DC-6487C23D4FAF}"/>
              </a:ext>
            </a:extLst>
          </p:cNvPr>
          <p:cNvSpPr>
            <a:spLocks noGrp="1"/>
          </p:cNvSpPr>
          <p:nvPr>
            <p:ph idx="1"/>
          </p:nvPr>
        </p:nvSpPr>
        <p:spPr/>
        <p:txBody>
          <a:bodyPr/>
          <a:lstStyle/>
          <a:p>
            <a:pPr marL="0" indent="0">
              <a:buNone/>
            </a:pPr>
            <a:r>
              <a:rPr lang="en-US" dirty="0">
                <a:solidFill>
                  <a:schemeClr val="accent5">
                    <a:lumMod val="20000"/>
                    <a:lumOff val="80000"/>
                  </a:schemeClr>
                </a:solidFill>
              </a:rPr>
              <a:t>                  </a:t>
            </a:r>
            <a:r>
              <a:rPr lang="en-US" sz="9600" dirty="0">
                <a:solidFill>
                  <a:schemeClr val="accent5">
                    <a:lumMod val="20000"/>
                    <a:lumOff val="80000"/>
                  </a:schemeClr>
                </a:solidFill>
                <a:latin typeface="Algerian" panose="04020705040A02060702" pitchFamily="82" charset="0"/>
              </a:rPr>
              <a:t>THANK YOU</a:t>
            </a:r>
            <a:endParaRPr lang="en-IN" dirty="0">
              <a:solidFill>
                <a:schemeClr val="accent5">
                  <a:lumMod val="20000"/>
                  <a:lumOff val="80000"/>
                </a:schemeClr>
              </a:solidFill>
              <a:latin typeface="Algerian" panose="04020705040A02060702" pitchFamily="82" charset="0"/>
            </a:endParaRPr>
          </a:p>
        </p:txBody>
      </p:sp>
    </p:spTree>
    <p:extLst>
      <p:ext uri="{BB962C8B-B14F-4D97-AF65-F5344CB8AC3E}">
        <p14:creationId xmlns:p14="http://schemas.microsoft.com/office/powerpoint/2010/main" val="1967665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D73E59-89E7-4A40-BC50-152A077513E3}"/>
              </a:ext>
            </a:extLst>
          </p:cNvPr>
          <p:cNvSpPr>
            <a:spLocks noGrp="1"/>
          </p:cNvSpPr>
          <p:nvPr>
            <p:ph type="title"/>
          </p:nvPr>
        </p:nvSpPr>
        <p:spPr>
          <a:xfrm>
            <a:off x="445760" y="876694"/>
            <a:ext cx="6689921" cy="761911"/>
          </a:xfrm>
        </p:spPr>
        <p:txBody>
          <a:bodyPr>
            <a:normAutofit fontScale="90000"/>
          </a:bodyPr>
          <a:lstStyle/>
          <a:p>
            <a:r>
              <a:rPr lang="en-IN" b="1" i="0" dirty="0">
                <a:solidFill>
                  <a:srgbClr val="FFFF00"/>
                </a:solidFill>
                <a:effectLst/>
                <a:latin typeface="-apple-system"/>
              </a:rPr>
              <a:t>Problem statement</a:t>
            </a:r>
            <a:br>
              <a:rPr lang="en-IN" b="1" i="0" dirty="0">
                <a:solidFill>
                  <a:srgbClr val="1F2328"/>
                </a:solidFill>
                <a:effectLst/>
                <a:latin typeface="-apple-system"/>
              </a:rPr>
            </a:br>
            <a:endParaRPr lang="en-IN" b="1" dirty="0">
              <a:solidFill>
                <a:srgbClr val="FFFF00"/>
              </a:solidFill>
            </a:endParaRPr>
          </a:p>
        </p:txBody>
      </p:sp>
      <p:sp>
        <p:nvSpPr>
          <p:cNvPr id="3" name="Content Placeholder 2">
            <a:extLst>
              <a:ext uri="{FF2B5EF4-FFF2-40B4-BE49-F238E27FC236}">
                <a16:creationId xmlns:a16="http://schemas.microsoft.com/office/drawing/2014/main" id="{223CCBFA-77FC-4F3C-B081-441E4EAEC825}"/>
              </a:ext>
            </a:extLst>
          </p:cNvPr>
          <p:cNvSpPr>
            <a:spLocks noGrp="1"/>
          </p:cNvSpPr>
          <p:nvPr>
            <p:ph idx="1"/>
          </p:nvPr>
        </p:nvSpPr>
        <p:spPr>
          <a:xfrm>
            <a:off x="282803" y="1376313"/>
            <a:ext cx="11463437" cy="3734074"/>
          </a:xfrm>
        </p:spPr>
        <p:txBody>
          <a:bodyPr anchor="ctr">
            <a:normAutofit/>
          </a:bodyPr>
          <a:lstStyle/>
          <a:p>
            <a:pPr marL="0" indent="0">
              <a:buNone/>
            </a:pPr>
            <a:r>
              <a:rPr lang="en-US" b="0" i="0" dirty="0" err="1">
                <a:solidFill>
                  <a:schemeClr val="tx1"/>
                </a:solidFill>
                <a:effectLst/>
                <a:latin typeface="-apple-system"/>
              </a:rPr>
              <a:t>AtliQ</a:t>
            </a:r>
            <a:r>
              <a:rPr lang="en-US" b="0" i="0" dirty="0">
                <a:solidFill>
                  <a:schemeClr val="tx1"/>
                </a:solidFill>
                <a:effectLst/>
                <a:latin typeface="-apple-system"/>
              </a:rPr>
              <a:t> Grands owns multiple five-star hotels across India. They have been in the hospitality industry for the past 20 years. Due to strategic moves from other competitors and ineffective decision-making in management, </a:t>
            </a:r>
            <a:r>
              <a:rPr lang="en-US" b="0" i="0" dirty="0" err="1">
                <a:solidFill>
                  <a:schemeClr val="tx1"/>
                </a:solidFill>
                <a:effectLst/>
                <a:latin typeface="-apple-system"/>
              </a:rPr>
              <a:t>AtliQ</a:t>
            </a:r>
            <a:r>
              <a:rPr lang="en-US" b="0" i="0" dirty="0">
                <a:solidFill>
                  <a:schemeClr val="tx1"/>
                </a:solidFill>
                <a:effectLst/>
                <a:latin typeface="-apple-system"/>
              </a:rPr>
              <a:t> Grands are losing its market share and revenue in the luxury/business hotels category. As a strategic move, the managing director of </a:t>
            </a:r>
            <a:r>
              <a:rPr lang="en-US" b="0" i="0" dirty="0" err="1">
                <a:solidFill>
                  <a:schemeClr val="tx1"/>
                </a:solidFill>
                <a:effectLst/>
                <a:latin typeface="-apple-system"/>
              </a:rPr>
              <a:t>AtliQ</a:t>
            </a:r>
            <a:r>
              <a:rPr lang="en-US" b="0" i="0" dirty="0">
                <a:solidFill>
                  <a:schemeClr val="tx1"/>
                </a:solidFill>
                <a:effectLst/>
                <a:latin typeface="-apple-system"/>
              </a:rPr>
              <a:t> Grands wanted to incorporate “Business and Data Intelligence” in order to regain their market share and revenue. However, they do not have an in-house data analytics team to provide them with these insights.</a:t>
            </a:r>
            <a:endParaRPr lang="en-IN" dirty="0">
              <a:solidFill>
                <a:schemeClr val="tx1"/>
              </a:solidFill>
            </a:endParaRPr>
          </a:p>
        </p:txBody>
      </p:sp>
    </p:spTree>
    <p:extLst>
      <p:ext uri="{BB962C8B-B14F-4D97-AF65-F5344CB8AC3E}">
        <p14:creationId xmlns:p14="http://schemas.microsoft.com/office/powerpoint/2010/main" val="40072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1AD0-D280-62BB-C6D6-9E916F0B6EBD}"/>
              </a:ext>
            </a:extLst>
          </p:cNvPr>
          <p:cNvSpPr>
            <a:spLocks noGrp="1"/>
          </p:cNvSpPr>
          <p:nvPr>
            <p:ph type="title"/>
          </p:nvPr>
        </p:nvSpPr>
        <p:spPr>
          <a:xfrm>
            <a:off x="797333" y="685800"/>
            <a:ext cx="8534400" cy="1507067"/>
          </a:xfrm>
        </p:spPr>
        <p:txBody>
          <a:bodyPr/>
          <a:lstStyle/>
          <a:p>
            <a:r>
              <a:rPr lang="en-IN" sz="3200" b="1" i="0" dirty="0">
                <a:solidFill>
                  <a:srgbClr val="FFFF00"/>
                </a:solidFill>
                <a:effectLst/>
                <a:latin typeface="-apple-system"/>
              </a:rPr>
              <a:t>Task List</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776F86A-B854-BE95-451E-3114C08994D8}"/>
              </a:ext>
            </a:extLst>
          </p:cNvPr>
          <p:cNvSpPr>
            <a:spLocks noGrp="1"/>
          </p:cNvSpPr>
          <p:nvPr>
            <p:ph idx="1"/>
          </p:nvPr>
        </p:nvSpPr>
        <p:spPr>
          <a:xfrm>
            <a:off x="910455" y="1621366"/>
            <a:ext cx="8534400" cy="3615267"/>
          </a:xfrm>
        </p:spPr>
        <p:txBody>
          <a:bodyPr/>
          <a:lstStyle/>
          <a:p>
            <a:pPr marL="0" indent="0" algn="l">
              <a:buNone/>
            </a:pPr>
            <a:r>
              <a:rPr lang="en-US" b="0" i="0" dirty="0">
                <a:solidFill>
                  <a:schemeClr val="tx1"/>
                </a:solidFill>
                <a:effectLst/>
                <a:latin typeface="-apple-system"/>
              </a:rPr>
              <a:t>We have been provided a sample data and a mock-up dashboard to work on the following task:</a:t>
            </a:r>
          </a:p>
          <a:p>
            <a:pPr marL="0" indent="0" algn="l">
              <a:buNone/>
            </a:pPr>
            <a:endParaRPr lang="en-US" b="0" i="0" dirty="0">
              <a:solidFill>
                <a:srgbClr val="1F2328"/>
              </a:solidFill>
              <a:effectLst/>
              <a:latin typeface="-apple-system"/>
            </a:endParaRPr>
          </a:p>
          <a:p>
            <a:pPr algn="l">
              <a:buFont typeface="Wingdings" panose="05000000000000000000" pitchFamily="2" charset="2"/>
              <a:buChar char="v"/>
            </a:pPr>
            <a:r>
              <a:rPr lang="en-US" b="0" i="0" dirty="0">
                <a:solidFill>
                  <a:schemeClr val="tx1"/>
                </a:solidFill>
                <a:effectLst/>
                <a:latin typeface="-apple-system"/>
              </a:rPr>
              <a:t>Create the metrics according to the metric list.</a:t>
            </a:r>
          </a:p>
          <a:p>
            <a:pPr algn="l">
              <a:buFont typeface="Wingdings" panose="05000000000000000000" pitchFamily="2" charset="2"/>
              <a:buChar char="v"/>
            </a:pPr>
            <a:r>
              <a:rPr lang="en-US" b="0" i="0" dirty="0">
                <a:solidFill>
                  <a:schemeClr val="tx1"/>
                </a:solidFill>
                <a:effectLst/>
                <a:latin typeface="-apple-system"/>
              </a:rPr>
              <a:t>Create a dashboard according to the mock-up provided by stakeholders.</a:t>
            </a:r>
          </a:p>
          <a:p>
            <a:pPr algn="l">
              <a:buFont typeface="Wingdings" panose="05000000000000000000" pitchFamily="2" charset="2"/>
              <a:buChar char="v"/>
            </a:pPr>
            <a:r>
              <a:rPr lang="en-US" b="0" i="0" dirty="0">
                <a:solidFill>
                  <a:schemeClr val="tx1"/>
                </a:solidFill>
                <a:effectLst/>
                <a:latin typeface="-apple-system"/>
              </a:rPr>
              <a:t>Create relevant insights that are not provided in the metric list/mock-up dashboard.</a:t>
            </a:r>
          </a:p>
          <a:p>
            <a:endParaRPr lang="en-IN" dirty="0"/>
          </a:p>
        </p:txBody>
      </p:sp>
    </p:spTree>
    <p:extLst>
      <p:ext uri="{BB962C8B-B14F-4D97-AF65-F5344CB8AC3E}">
        <p14:creationId xmlns:p14="http://schemas.microsoft.com/office/powerpoint/2010/main" val="4227488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E18B-F805-34AF-E62E-65E2DEFD03C2}"/>
              </a:ext>
            </a:extLst>
          </p:cNvPr>
          <p:cNvSpPr>
            <a:spLocks noGrp="1"/>
          </p:cNvSpPr>
          <p:nvPr>
            <p:ph type="title"/>
          </p:nvPr>
        </p:nvSpPr>
        <p:spPr>
          <a:xfrm>
            <a:off x="684212" y="952280"/>
            <a:ext cx="8534400" cy="1507067"/>
          </a:xfrm>
        </p:spPr>
        <p:txBody>
          <a:bodyPr/>
          <a:lstStyle/>
          <a:p>
            <a:r>
              <a:rPr lang="en-US" b="1" dirty="0">
                <a:solidFill>
                  <a:srgbClr val="FFFF00"/>
                </a:solidFill>
              </a:rPr>
              <a:t>AIM OF THE PROJECT</a:t>
            </a:r>
            <a:endParaRPr lang="en-IN" b="1" dirty="0">
              <a:solidFill>
                <a:srgbClr val="FFFF00"/>
              </a:solidFill>
            </a:endParaRPr>
          </a:p>
        </p:txBody>
      </p:sp>
      <p:sp>
        <p:nvSpPr>
          <p:cNvPr id="3" name="Content Placeholder 2">
            <a:extLst>
              <a:ext uri="{FF2B5EF4-FFF2-40B4-BE49-F238E27FC236}">
                <a16:creationId xmlns:a16="http://schemas.microsoft.com/office/drawing/2014/main" id="{C01FE095-9FF5-9478-7FDA-A883388CEA88}"/>
              </a:ext>
            </a:extLst>
          </p:cNvPr>
          <p:cNvSpPr>
            <a:spLocks noGrp="1"/>
          </p:cNvSpPr>
          <p:nvPr>
            <p:ph idx="1"/>
          </p:nvPr>
        </p:nvSpPr>
        <p:spPr>
          <a:xfrm>
            <a:off x="684212" y="2884602"/>
            <a:ext cx="8534400" cy="1416465"/>
          </a:xfrm>
        </p:spPr>
        <p:txBody>
          <a:bodyPr/>
          <a:lstStyle/>
          <a:p>
            <a:pPr marL="0" indent="0">
              <a:buNone/>
            </a:pPr>
            <a:r>
              <a:rPr lang="en-IN" dirty="0">
                <a:solidFill>
                  <a:schemeClr val="accent5">
                    <a:lumMod val="20000"/>
                    <a:lumOff val="80000"/>
                  </a:schemeClr>
                </a:solidFill>
                <a:latin typeface="Arial Rounded MT Bold" panose="020F0704030504030204" pitchFamily="34" charset="0"/>
              </a:rPr>
              <a:t>To provide insights to the revenue team of </a:t>
            </a:r>
            <a:r>
              <a:rPr lang="en-IN" dirty="0" err="1">
                <a:solidFill>
                  <a:schemeClr val="accent5">
                    <a:lumMod val="20000"/>
                    <a:lumOff val="80000"/>
                  </a:schemeClr>
                </a:solidFill>
                <a:latin typeface="Arial Rounded MT Bold" panose="020F0704030504030204" pitchFamily="34" charset="0"/>
              </a:rPr>
              <a:t>AtliQ</a:t>
            </a:r>
            <a:r>
              <a:rPr lang="en-IN" dirty="0">
                <a:solidFill>
                  <a:schemeClr val="accent5">
                    <a:lumMod val="20000"/>
                    <a:lumOff val="80000"/>
                  </a:schemeClr>
                </a:solidFill>
                <a:latin typeface="Arial Rounded MT Bold" panose="020F0704030504030204" pitchFamily="34" charset="0"/>
              </a:rPr>
              <a:t> Hotels by utilizing the data.</a:t>
            </a:r>
            <a:endParaRPr lang="en-IN" dirty="0"/>
          </a:p>
        </p:txBody>
      </p:sp>
    </p:spTree>
    <p:extLst>
      <p:ext uri="{BB962C8B-B14F-4D97-AF65-F5344CB8AC3E}">
        <p14:creationId xmlns:p14="http://schemas.microsoft.com/office/powerpoint/2010/main" val="2832717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Down 8">
            <a:extLst>
              <a:ext uri="{FF2B5EF4-FFF2-40B4-BE49-F238E27FC236}">
                <a16:creationId xmlns:a16="http://schemas.microsoft.com/office/drawing/2014/main" id="{6F515D82-780E-4161-993A-8F5E861950D1}"/>
              </a:ext>
            </a:extLst>
          </p:cNvPr>
          <p:cNvSpPr/>
          <p:nvPr/>
        </p:nvSpPr>
        <p:spPr>
          <a:xfrm rot="2953927">
            <a:off x="2079047" y="705583"/>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F4B01C6D-AC25-4B1B-B3BF-6D24D8D9D66D}"/>
              </a:ext>
            </a:extLst>
          </p:cNvPr>
          <p:cNvSpPr/>
          <p:nvPr/>
        </p:nvSpPr>
        <p:spPr>
          <a:xfrm rot="1142905">
            <a:off x="4215934" y="1220787"/>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8230DF6-EFEE-457B-B066-2EA8E61EC3B5}"/>
              </a:ext>
            </a:extLst>
          </p:cNvPr>
          <p:cNvSpPr/>
          <p:nvPr/>
        </p:nvSpPr>
        <p:spPr>
          <a:xfrm rot="20250077">
            <a:off x="7046150" y="1211029"/>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18631E09-0ACA-428B-AFA0-7F72CF35C6AA}"/>
              </a:ext>
            </a:extLst>
          </p:cNvPr>
          <p:cNvSpPr/>
          <p:nvPr/>
        </p:nvSpPr>
        <p:spPr>
          <a:xfrm rot="18838286">
            <a:off x="9041300" y="740509"/>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977C521-ABA8-4FB0-A293-F346BA5FB41A}"/>
              </a:ext>
            </a:extLst>
          </p:cNvPr>
          <p:cNvSpPr txBox="1"/>
          <p:nvPr/>
        </p:nvSpPr>
        <p:spPr>
          <a:xfrm>
            <a:off x="907258" y="1457346"/>
            <a:ext cx="1543949" cy="461665"/>
          </a:xfrm>
          <a:prstGeom prst="rect">
            <a:avLst/>
          </a:prstGeom>
          <a:noFill/>
        </p:spPr>
        <p:txBody>
          <a:bodyPr wrap="none" rtlCol="0">
            <a:spAutoFit/>
          </a:bodyPr>
          <a:lstStyle/>
          <a:p>
            <a:r>
              <a:rPr lang="en-IN" sz="2400" b="1" dirty="0"/>
              <a:t>Bangalore</a:t>
            </a:r>
          </a:p>
        </p:txBody>
      </p:sp>
      <p:sp>
        <p:nvSpPr>
          <p:cNvPr id="4" name="TextBox 3">
            <a:extLst>
              <a:ext uri="{FF2B5EF4-FFF2-40B4-BE49-F238E27FC236}">
                <a16:creationId xmlns:a16="http://schemas.microsoft.com/office/drawing/2014/main" id="{6D0FE6DC-1E6F-4CFA-ABE3-BC5AE9E1202A}"/>
              </a:ext>
            </a:extLst>
          </p:cNvPr>
          <p:cNvSpPr txBox="1"/>
          <p:nvPr/>
        </p:nvSpPr>
        <p:spPr>
          <a:xfrm>
            <a:off x="3534311" y="2095928"/>
            <a:ext cx="1322798" cy="461665"/>
          </a:xfrm>
          <a:prstGeom prst="rect">
            <a:avLst/>
          </a:prstGeom>
          <a:noFill/>
        </p:spPr>
        <p:txBody>
          <a:bodyPr wrap="none" rtlCol="0">
            <a:spAutoFit/>
          </a:bodyPr>
          <a:lstStyle/>
          <a:p>
            <a:r>
              <a:rPr lang="en-IN" sz="2400" b="1" dirty="0"/>
              <a:t>Mumbai</a:t>
            </a:r>
          </a:p>
        </p:txBody>
      </p:sp>
      <p:sp>
        <p:nvSpPr>
          <p:cNvPr id="5" name="TextBox 4">
            <a:extLst>
              <a:ext uri="{FF2B5EF4-FFF2-40B4-BE49-F238E27FC236}">
                <a16:creationId xmlns:a16="http://schemas.microsoft.com/office/drawing/2014/main" id="{416C1500-B438-4A54-9E1C-E2F64BFDDD1D}"/>
              </a:ext>
            </a:extLst>
          </p:cNvPr>
          <p:cNvSpPr txBox="1"/>
          <p:nvPr/>
        </p:nvSpPr>
        <p:spPr>
          <a:xfrm>
            <a:off x="6696202" y="2095927"/>
            <a:ext cx="1643335" cy="461665"/>
          </a:xfrm>
          <a:prstGeom prst="rect">
            <a:avLst/>
          </a:prstGeom>
          <a:noFill/>
        </p:spPr>
        <p:txBody>
          <a:bodyPr wrap="none" rtlCol="0">
            <a:spAutoFit/>
          </a:bodyPr>
          <a:lstStyle/>
          <a:p>
            <a:r>
              <a:rPr lang="en-IN" sz="2400" b="1" dirty="0"/>
              <a:t>Hyderabad</a:t>
            </a:r>
          </a:p>
        </p:txBody>
      </p:sp>
      <p:sp>
        <p:nvSpPr>
          <p:cNvPr id="6" name="TextBox 5">
            <a:extLst>
              <a:ext uri="{FF2B5EF4-FFF2-40B4-BE49-F238E27FC236}">
                <a16:creationId xmlns:a16="http://schemas.microsoft.com/office/drawing/2014/main" id="{62D19CFA-4B06-4AAC-87C7-ED1892BFBB8E}"/>
              </a:ext>
            </a:extLst>
          </p:cNvPr>
          <p:cNvSpPr txBox="1"/>
          <p:nvPr/>
        </p:nvSpPr>
        <p:spPr>
          <a:xfrm>
            <a:off x="9582545" y="1480998"/>
            <a:ext cx="944489" cy="461665"/>
          </a:xfrm>
          <a:prstGeom prst="rect">
            <a:avLst/>
          </a:prstGeom>
          <a:noFill/>
        </p:spPr>
        <p:txBody>
          <a:bodyPr wrap="none" rtlCol="0">
            <a:spAutoFit/>
          </a:bodyPr>
          <a:lstStyle/>
          <a:p>
            <a:r>
              <a:rPr lang="en-IN" sz="2400" b="1" dirty="0"/>
              <a:t>Delhi</a:t>
            </a:r>
          </a:p>
        </p:txBody>
      </p:sp>
      <p:sp>
        <p:nvSpPr>
          <p:cNvPr id="13" name="Oval 12">
            <a:extLst>
              <a:ext uri="{FF2B5EF4-FFF2-40B4-BE49-F238E27FC236}">
                <a16:creationId xmlns:a16="http://schemas.microsoft.com/office/drawing/2014/main" id="{BCD0444A-976B-4D4B-AFC6-99D9B54EE35E}"/>
              </a:ext>
            </a:extLst>
          </p:cNvPr>
          <p:cNvSpPr/>
          <p:nvPr/>
        </p:nvSpPr>
        <p:spPr>
          <a:xfrm>
            <a:off x="3821987" y="207698"/>
            <a:ext cx="4017195" cy="729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AtliQ</a:t>
            </a:r>
          </a:p>
        </p:txBody>
      </p:sp>
    </p:spTree>
    <p:extLst>
      <p:ext uri="{BB962C8B-B14F-4D97-AF65-F5344CB8AC3E}">
        <p14:creationId xmlns:p14="http://schemas.microsoft.com/office/powerpoint/2010/main" val="400426138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Down 8">
            <a:extLst>
              <a:ext uri="{FF2B5EF4-FFF2-40B4-BE49-F238E27FC236}">
                <a16:creationId xmlns:a16="http://schemas.microsoft.com/office/drawing/2014/main" id="{6F515D82-780E-4161-993A-8F5E861950D1}"/>
              </a:ext>
            </a:extLst>
          </p:cNvPr>
          <p:cNvSpPr/>
          <p:nvPr/>
        </p:nvSpPr>
        <p:spPr>
          <a:xfrm rot="2953927">
            <a:off x="2079047" y="705583"/>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F4B01C6D-AC25-4B1B-B3BF-6D24D8D9D66D}"/>
              </a:ext>
            </a:extLst>
          </p:cNvPr>
          <p:cNvSpPr/>
          <p:nvPr/>
        </p:nvSpPr>
        <p:spPr>
          <a:xfrm rot="1142905">
            <a:off x="4215934" y="1220787"/>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8230DF6-EFEE-457B-B066-2EA8E61EC3B5}"/>
              </a:ext>
            </a:extLst>
          </p:cNvPr>
          <p:cNvSpPr/>
          <p:nvPr/>
        </p:nvSpPr>
        <p:spPr>
          <a:xfrm rot="20250077">
            <a:off x="7046150" y="1211029"/>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18631E09-0ACA-428B-AFA0-7F72CF35C6AA}"/>
              </a:ext>
            </a:extLst>
          </p:cNvPr>
          <p:cNvSpPr/>
          <p:nvPr/>
        </p:nvSpPr>
        <p:spPr>
          <a:xfrm rot="18838286">
            <a:off x="9041300" y="740509"/>
            <a:ext cx="359595" cy="657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977C521-ABA8-4FB0-A293-F346BA5FB41A}"/>
              </a:ext>
            </a:extLst>
          </p:cNvPr>
          <p:cNvSpPr txBox="1"/>
          <p:nvPr/>
        </p:nvSpPr>
        <p:spPr>
          <a:xfrm>
            <a:off x="907258" y="1457346"/>
            <a:ext cx="1543949" cy="461665"/>
          </a:xfrm>
          <a:prstGeom prst="rect">
            <a:avLst/>
          </a:prstGeom>
          <a:noFill/>
        </p:spPr>
        <p:txBody>
          <a:bodyPr wrap="none" rtlCol="0">
            <a:spAutoFit/>
          </a:bodyPr>
          <a:lstStyle/>
          <a:p>
            <a:r>
              <a:rPr lang="en-IN" sz="2400" b="1" dirty="0"/>
              <a:t>Bangalore</a:t>
            </a:r>
          </a:p>
        </p:txBody>
      </p:sp>
      <p:sp>
        <p:nvSpPr>
          <p:cNvPr id="4" name="TextBox 3">
            <a:extLst>
              <a:ext uri="{FF2B5EF4-FFF2-40B4-BE49-F238E27FC236}">
                <a16:creationId xmlns:a16="http://schemas.microsoft.com/office/drawing/2014/main" id="{6D0FE6DC-1E6F-4CFA-ABE3-BC5AE9E1202A}"/>
              </a:ext>
            </a:extLst>
          </p:cNvPr>
          <p:cNvSpPr txBox="1"/>
          <p:nvPr/>
        </p:nvSpPr>
        <p:spPr>
          <a:xfrm>
            <a:off x="3534311" y="2095928"/>
            <a:ext cx="1322798" cy="461665"/>
          </a:xfrm>
          <a:prstGeom prst="rect">
            <a:avLst/>
          </a:prstGeom>
          <a:noFill/>
        </p:spPr>
        <p:txBody>
          <a:bodyPr wrap="none" rtlCol="0">
            <a:spAutoFit/>
          </a:bodyPr>
          <a:lstStyle/>
          <a:p>
            <a:r>
              <a:rPr lang="en-IN" sz="2400" b="1" dirty="0"/>
              <a:t>Mumbai</a:t>
            </a:r>
          </a:p>
        </p:txBody>
      </p:sp>
      <p:sp>
        <p:nvSpPr>
          <p:cNvPr id="5" name="TextBox 4">
            <a:extLst>
              <a:ext uri="{FF2B5EF4-FFF2-40B4-BE49-F238E27FC236}">
                <a16:creationId xmlns:a16="http://schemas.microsoft.com/office/drawing/2014/main" id="{416C1500-B438-4A54-9E1C-E2F64BFDDD1D}"/>
              </a:ext>
            </a:extLst>
          </p:cNvPr>
          <p:cNvSpPr txBox="1"/>
          <p:nvPr/>
        </p:nvSpPr>
        <p:spPr>
          <a:xfrm>
            <a:off x="6696202" y="2095927"/>
            <a:ext cx="1643335" cy="461665"/>
          </a:xfrm>
          <a:prstGeom prst="rect">
            <a:avLst/>
          </a:prstGeom>
          <a:noFill/>
        </p:spPr>
        <p:txBody>
          <a:bodyPr wrap="none" rtlCol="0">
            <a:spAutoFit/>
          </a:bodyPr>
          <a:lstStyle/>
          <a:p>
            <a:r>
              <a:rPr lang="en-IN" sz="2400" b="1" dirty="0"/>
              <a:t>Hyderabad</a:t>
            </a:r>
          </a:p>
        </p:txBody>
      </p:sp>
      <p:sp>
        <p:nvSpPr>
          <p:cNvPr id="6" name="TextBox 5">
            <a:extLst>
              <a:ext uri="{FF2B5EF4-FFF2-40B4-BE49-F238E27FC236}">
                <a16:creationId xmlns:a16="http://schemas.microsoft.com/office/drawing/2014/main" id="{62D19CFA-4B06-4AAC-87C7-ED1892BFBB8E}"/>
              </a:ext>
            </a:extLst>
          </p:cNvPr>
          <p:cNvSpPr txBox="1"/>
          <p:nvPr/>
        </p:nvSpPr>
        <p:spPr>
          <a:xfrm>
            <a:off x="9582545" y="1480998"/>
            <a:ext cx="944489" cy="461665"/>
          </a:xfrm>
          <a:prstGeom prst="rect">
            <a:avLst/>
          </a:prstGeom>
          <a:noFill/>
        </p:spPr>
        <p:txBody>
          <a:bodyPr wrap="none" rtlCol="0">
            <a:spAutoFit/>
          </a:bodyPr>
          <a:lstStyle/>
          <a:p>
            <a:r>
              <a:rPr lang="en-IN" sz="2400" b="1" dirty="0"/>
              <a:t>Delhi</a:t>
            </a:r>
          </a:p>
        </p:txBody>
      </p:sp>
      <p:sp>
        <p:nvSpPr>
          <p:cNvPr id="13" name="Oval 12">
            <a:extLst>
              <a:ext uri="{FF2B5EF4-FFF2-40B4-BE49-F238E27FC236}">
                <a16:creationId xmlns:a16="http://schemas.microsoft.com/office/drawing/2014/main" id="{BCD0444A-976B-4D4B-AFC6-99D9B54EE35E}"/>
              </a:ext>
            </a:extLst>
          </p:cNvPr>
          <p:cNvSpPr/>
          <p:nvPr/>
        </p:nvSpPr>
        <p:spPr>
          <a:xfrm>
            <a:off x="3821987" y="207698"/>
            <a:ext cx="4017195" cy="729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AtliQ</a:t>
            </a:r>
          </a:p>
        </p:txBody>
      </p:sp>
      <p:sp>
        <p:nvSpPr>
          <p:cNvPr id="14" name="TextBox 13">
            <a:extLst>
              <a:ext uri="{FF2B5EF4-FFF2-40B4-BE49-F238E27FC236}">
                <a16:creationId xmlns:a16="http://schemas.microsoft.com/office/drawing/2014/main" id="{92582746-5015-48D8-B38E-F1D85736F9F8}"/>
              </a:ext>
            </a:extLst>
          </p:cNvPr>
          <p:cNvSpPr txBox="1"/>
          <p:nvPr/>
        </p:nvSpPr>
        <p:spPr>
          <a:xfrm>
            <a:off x="3131254" y="2731231"/>
            <a:ext cx="2106202" cy="2031325"/>
          </a:xfrm>
          <a:prstGeom prst="rect">
            <a:avLst/>
          </a:prstGeom>
          <a:noFill/>
          <a:ln>
            <a:solidFill>
              <a:schemeClr val="accent1"/>
            </a:solidFill>
          </a:ln>
        </p:spPr>
        <p:txBody>
          <a:bodyPr wrap="square" rtlCol="0">
            <a:spAutoFit/>
          </a:bodyPr>
          <a:lstStyle/>
          <a:p>
            <a:pPr algn="ctr"/>
            <a:r>
              <a:rPr lang="en-IN" dirty="0"/>
              <a:t>Atliq Bay</a:t>
            </a:r>
          </a:p>
          <a:p>
            <a:pPr algn="ctr"/>
            <a:r>
              <a:rPr lang="en-IN" dirty="0"/>
              <a:t>Atliq Blu</a:t>
            </a:r>
          </a:p>
          <a:p>
            <a:pPr algn="ctr"/>
            <a:r>
              <a:rPr lang="en-IN" dirty="0"/>
              <a:t>Atliq City</a:t>
            </a:r>
          </a:p>
          <a:p>
            <a:pPr algn="ctr"/>
            <a:r>
              <a:rPr lang="en-IN" dirty="0"/>
              <a:t>Atliq Exotica</a:t>
            </a:r>
          </a:p>
          <a:p>
            <a:pPr algn="ctr"/>
            <a:r>
              <a:rPr lang="en-IN" dirty="0"/>
              <a:t>Atliq Grands</a:t>
            </a:r>
          </a:p>
          <a:p>
            <a:pPr algn="ctr"/>
            <a:r>
              <a:rPr lang="en-IN" dirty="0"/>
              <a:t>Atliq Palace</a:t>
            </a:r>
          </a:p>
          <a:p>
            <a:pPr algn="ctr"/>
            <a:r>
              <a:rPr lang="en-IN" dirty="0"/>
              <a:t>Atliq Seasons</a:t>
            </a:r>
          </a:p>
        </p:txBody>
      </p:sp>
      <p:sp>
        <p:nvSpPr>
          <p:cNvPr id="15" name="TextBox 14">
            <a:extLst>
              <a:ext uri="{FF2B5EF4-FFF2-40B4-BE49-F238E27FC236}">
                <a16:creationId xmlns:a16="http://schemas.microsoft.com/office/drawing/2014/main" id="{C7458C6F-01F5-435B-BE23-C5B411CBFBA5}"/>
              </a:ext>
            </a:extLst>
          </p:cNvPr>
          <p:cNvSpPr txBox="1"/>
          <p:nvPr/>
        </p:nvSpPr>
        <p:spPr>
          <a:xfrm>
            <a:off x="884402" y="2095927"/>
            <a:ext cx="1454244" cy="1754326"/>
          </a:xfrm>
          <a:prstGeom prst="rect">
            <a:avLst/>
          </a:prstGeom>
          <a:noFill/>
          <a:ln>
            <a:solidFill>
              <a:schemeClr val="accent1"/>
            </a:solidFill>
          </a:ln>
        </p:spPr>
        <p:txBody>
          <a:bodyPr wrap="none" rtlCol="0">
            <a:spAutoFit/>
          </a:bodyPr>
          <a:lstStyle/>
          <a:p>
            <a:pPr algn="ctr"/>
            <a:r>
              <a:rPr lang="en-IN" dirty="0">
                <a:latin typeface="Arial" panose="020B0604020202020204" pitchFamily="34" charset="0"/>
                <a:cs typeface="Arial" panose="020B0604020202020204" pitchFamily="34" charset="0"/>
              </a:rPr>
              <a:t>Atliq Bay</a:t>
            </a:r>
          </a:p>
          <a:p>
            <a:pPr algn="ctr"/>
            <a:r>
              <a:rPr lang="en-IN" dirty="0">
                <a:latin typeface="Arial" panose="020B0604020202020204" pitchFamily="34" charset="0"/>
                <a:cs typeface="Arial" panose="020B0604020202020204" pitchFamily="34" charset="0"/>
              </a:rPr>
              <a:t>Atliq Blu</a:t>
            </a:r>
          </a:p>
          <a:p>
            <a:pPr algn="ctr"/>
            <a:r>
              <a:rPr lang="en-IN" dirty="0">
                <a:latin typeface="Arial" panose="020B0604020202020204" pitchFamily="34" charset="0"/>
                <a:cs typeface="Arial" panose="020B0604020202020204" pitchFamily="34" charset="0"/>
              </a:rPr>
              <a:t>Atliq City</a:t>
            </a:r>
          </a:p>
          <a:p>
            <a:pPr algn="ctr"/>
            <a:r>
              <a:rPr lang="en-IN" dirty="0">
                <a:latin typeface="Arial" panose="020B0604020202020204" pitchFamily="34" charset="0"/>
                <a:cs typeface="Arial" panose="020B0604020202020204" pitchFamily="34" charset="0"/>
              </a:rPr>
              <a:t>Atliq Exotica</a:t>
            </a:r>
          </a:p>
          <a:p>
            <a:pPr algn="ctr"/>
            <a:r>
              <a:rPr lang="en-IN" dirty="0">
                <a:latin typeface="Arial" panose="020B0604020202020204" pitchFamily="34" charset="0"/>
                <a:cs typeface="Arial" panose="020B0604020202020204" pitchFamily="34" charset="0"/>
              </a:rPr>
              <a:t>Atliq Grands</a:t>
            </a:r>
          </a:p>
          <a:p>
            <a:pPr algn="ctr"/>
            <a:r>
              <a:rPr lang="en-IN" dirty="0">
                <a:latin typeface="Arial" panose="020B0604020202020204" pitchFamily="34" charset="0"/>
                <a:cs typeface="Arial" panose="020B0604020202020204" pitchFamily="34" charset="0"/>
              </a:rPr>
              <a:t>Atliq Palace</a:t>
            </a:r>
          </a:p>
        </p:txBody>
      </p:sp>
      <p:sp>
        <p:nvSpPr>
          <p:cNvPr id="16" name="TextBox 15">
            <a:extLst>
              <a:ext uri="{FF2B5EF4-FFF2-40B4-BE49-F238E27FC236}">
                <a16:creationId xmlns:a16="http://schemas.microsoft.com/office/drawing/2014/main" id="{776DA8F1-489A-4861-9460-6C2863C3F1C7}"/>
              </a:ext>
            </a:extLst>
          </p:cNvPr>
          <p:cNvSpPr txBox="1"/>
          <p:nvPr/>
        </p:nvSpPr>
        <p:spPr>
          <a:xfrm>
            <a:off x="9395403" y="2095927"/>
            <a:ext cx="1566454" cy="1477328"/>
          </a:xfrm>
          <a:prstGeom prst="rect">
            <a:avLst/>
          </a:prstGeom>
          <a:noFill/>
          <a:ln>
            <a:solidFill>
              <a:schemeClr val="accent1"/>
            </a:solidFill>
          </a:ln>
        </p:spPr>
        <p:txBody>
          <a:bodyPr wrap="none" rtlCol="0">
            <a:spAutoFit/>
          </a:bodyPr>
          <a:lstStyle/>
          <a:p>
            <a:pPr algn="ctr"/>
            <a:r>
              <a:rPr lang="en-IN" dirty="0"/>
              <a:t>Atliq Bay</a:t>
            </a:r>
          </a:p>
          <a:p>
            <a:pPr algn="ctr"/>
            <a:r>
              <a:rPr lang="en-IN" dirty="0"/>
              <a:t>Atliq Blu</a:t>
            </a:r>
          </a:p>
          <a:p>
            <a:pPr algn="ctr"/>
            <a:r>
              <a:rPr lang="en-IN" dirty="0"/>
              <a:t>Atliq City</a:t>
            </a:r>
          </a:p>
          <a:p>
            <a:pPr algn="ctr"/>
            <a:r>
              <a:rPr lang="en-IN" dirty="0"/>
              <a:t>Atliq Grands</a:t>
            </a:r>
          </a:p>
          <a:p>
            <a:pPr algn="ctr"/>
            <a:r>
              <a:rPr lang="en-IN" dirty="0"/>
              <a:t>Atliq Palace</a:t>
            </a:r>
          </a:p>
        </p:txBody>
      </p:sp>
      <p:sp>
        <p:nvSpPr>
          <p:cNvPr id="17" name="TextBox 16">
            <a:extLst>
              <a:ext uri="{FF2B5EF4-FFF2-40B4-BE49-F238E27FC236}">
                <a16:creationId xmlns:a16="http://schemas.microsoft.com/office/drawing/2014/main" id="{264A3A20-0C29-4003-877D-105AB2A74A5D}"/>
              </a:ext>
            </a:extLst>
          </p:cNvPr>
          <p:cNvSpPr txBox="1"/>
          <p:nvPr/>
        </p:nvSpPr>
        <p:spPr>
          <a:xfrm>
            <a:off x="6734641" y="2696092"/>
            <a:ext cx="1566455" cy="1754326"/>
          </a:xfrm>
          <a:prstGeom prst="rect">
            <a:avLst/>
          </a:prstGeom>
          <a:noFill/>
          <a:ln>
            <a:solidFill>
              <a:schemeClr val="accent1"/>
            </a:solidFill>
          </a:ln>
        </p:spPr>
        <p:txBody>
          <a:bodyPr wrap="none" rtlCol="0">
            <a:spAutoFit/>
          </a:bodyPr>
          <a:lstStyle/>
          <a:p>
            <a:pPr algn="ctr"/>
            <a:r>
              <a:rPr lang="en-IN" dirty="0"/>
              <a:t>Atliq Bay</a:t>
            </a:r>
          </a:p>
          <a:p>
            <a:pPr algn="ctr"/>
            <a:r>
              <a:rPr lang="en-IN" dirty="0"/>
              <a:t>Atliq Blu</a:t>
            </a:r>
          </a:p>
          <a:p>
            <a:pPr algn="ctr"/>
            <a:r>
              <a:rPr lang="en-IN" dirty="0"/>
              <a:t>Atliq City</a:t>
            </a:r>
          </a:p>
          <a:p>
            <a:pPr algn="ctr"/>
            <a:r>
              <a:rPr lang="en-IN" dirty="0"/>
              <a:t>Atliq Exotica</a:t>
            </a:r>
          </a:p>
          <a:p>
            <a:pPr algn="ctr"/>
            <a:r>
              <a:rPr lang="en-IN" dirty="0"/>
              <a:t>Atliq Grands</a:t>
            </a:r>
          </a:p>
          <a:p>
            <a:pPr algn="ctr"/>
            <a:r>
              <a:rPr lang="en-IN" dirty="0"/>
              <a:t>Atliq Palace</a:t>
            </a:r>
          </a:p>
        </p:txBody>
      </p:sp>
    </p:spTree>
    <p:extLst>
      <p:ext uri="{BB962C8B-B14F-4D97-AF65-F5344CB8AC3E}">
        <p14:creationId xmlns:p14="http://schemas.microsoft.com/office/powerpoint/2010/main" val="3645975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D73E59-89E7-4A40-BC50-152A077513E3}"/>
              </a:ext>
            </a:extLst>
          </p:cNvPr>
          <p:cNvSpPr>
            <a:spLocks noGrp="1"/>
          </p:cNvSpPr>
          <p:nvPr>
            <p:ph type="title"/>
          </p:nvPr>
        </p:nvSpPr>
        <p:spPr>
          <a:xfrm>
            <a:off x="913795" y="963506"/>
            <a:ext cx="3740815" cy="4827693"/>
          </a:xfrm>
        </p:spPr>
        <p:txBody>
          <a:bodyPr>
            <a:normAutofit/>
          </a:bodyPr>
          <a:lstStyle/>
          <a:p>
            <a:pPr algn="r"/>
            <a:r>
              <a:rPr lang="en-IN" b="1" dirty="0"/>
              <a:t>Dataset Details</a:t>
            </a:r>
          </a:p>
        </p:txBody>
      </p:sp>
      <p:sp>
        <p:nvSpPr>
          <p:cNvPr id="3" name="Content Placeholder 2">
            <a:extLst>
              <a:ext uri="{FF2B5EF4-FFF2-40B4-BE49-F238E27FC236}">
                <a16:creationId xmlns:a16="http://schemas.microsoft.com/office/drawing/2014/main" id="{223CCBFA-77FC-4F3C-B081-441E4EAEC825}"/>
              </a:ext>
            </a:extLst>
          </p:cNvPr>
          <p:cNvSpPr>
            <a:spLocks noGrp="1"/>
          </p:cNvSpPr>
          <p:nvPr>
            <p:ph idx="1"/>
          </p:nvPr>
        </p:nvSpPr>
        <p:spPr>
          <a:xfrm>
            <a:off x="5318414" y="1251183"/>
            <a:ext cx="5959791" cy="4827694"/>
          </a:xfrm>
          <a:effectLst/>
        </p:spPr>
        <p:txBody>
          <a:bodyPr anchor="ctr">
            <a:normAutofit/>
          </a:bodyPr>
          <a:lstStyle/>
          <a:p>
            <a:r>
              <a:rPr lang="en-IN" dirty="0">
                <a:solidFill>
                  <a:schemeClr val="tx1"/>
                </a:solidFill>
                <a:latin typeface="Arial Rounded MT Bold" panose="020F0704030504030204" pitchFamily="34" charset="0"/>
              </a:rPr>
              <a:t>We are provided 3 moths booking detail data of all the </a:t>
            </a:r>
            <a:r>
              <a:rPr lang="en-IN" dirty="0" err="1">
                <a:solidFill>
                  <a:schemeClr val="tx1"/>
                </a:solidFill>
                <a:latin typeface="Arial Rounded MT Bold" panose="020F0704030504030204" pitchFamily="34" charset="0"/>
              </a:rPr>
              <a:t>AtliQ</a:t>
            </a:r>
            <a:r>
              <a:rPr lang="en-IN" dirty="0">
                <a:solidFill>
                  <a:schemeClr val="tx1"/>
                </a:solidFill>
                <a:latin typeface="Arial Rounded MT Bold" panose="020F0704030504030204" pitchFamily="34" charset="0"/>
              </a:rPr>
              <a:t> Hotels.</a:t>
            </a:r>
          </a:p>
          <a:p>
            <a:r>
              <a:rPr lang="en-IN" dirty="0">
                <a:solidFill>
                  <a:schemeClr val="tx1"/>
                </a:solidFill>
                <a:latin typeface="Arial Rounded MT Bold" panose="020F0704030504030204" pitchFamily="34" charset="0"/>
              </a:rPr>
              <a:t>Dataset contains 5 excel files.</a:t>
            </a:r>
          </a:p>
          <a:p>
            <a:pPr lvl="1"/>
            <a:r>
              <a:rPr lang="en-IN" dirty="0" err="1">
                <a:solidFill>
                  <a:schemeClr val="tx1"/>
                </a:solidFill>
                <a:latin typeface="Arial Rounded MT Bold" panose="020F0704030504030204" pitchFamily="34" charset="0"/>
              </a:rPr>
              <a:t>Dim_date</a:t>
            </a:r>
            <a:endParaRPr lang="en-IN" dirty="0">
              <a:solidFill>
                <a:schemeClr val="tx1"/>
              </a:solidFill>
              <a:latin typeface="Arial Rounded MT Bold" panose="020F0704030504030204" pitchFamily="34" charset="0"/>
            </a:endParaRPr>
          </a:p>
          <a:p>
            <a:pPr lvl="1"/>
            <a:r>
              <a:rPr lang="en-IN" dirty="0" err="1">
                <a:solidFill>
                  <a:schemeClr val="tx1"/>
                </a:solidFill>
                <a:latin typeface="Arial Rounded MT Bold" panose="020F0704030504030204" pitchFamily="34" charset="0"/>
              </a:rPr>
              <a:t>Dim_hotels</a:t>
            </a:r>
            <a:endParaRPr lang="en-IN" dirty="0">
              <a:solidFill>
                <a:schemeClr val="tx1"/>
              </a:solidFill>
              <a:latin typeface="Arial Rounded MT Bold" panose="020F0704030504030204" pitchFamily="34" charset="0"/>
            </a:endParaRPr>
          </a:p>
          <a:p>
            <a:pPr lvl="1"/>
            <a:r>
              <a:rPr lang="en-IN" dirty="0" err="1">
                <a:solidFill>
                  <a:schemeClr val="tx1"/>
                </a:solidFill>
                <a:latin typeface="Arial Rounded MT Bold" panose="020F0704030504030204" pitchFamily="34" charset="0"/>
              </a:rPr>
              <a:t>Dim_rooms</a:t>
            </a:r>
            <a:endParaRPr lang="en-IN" dirty="0">
              <a:solidFill>
                <a:schemeClr val="tx1"/>
              </a:solidFill>
              <a:latin typeface="Arial Rounded MT Bold" panose="020F0704030504030204" pitchFamily="34" charset="0"/>
            </a:endParaRPr>
          </a:p>
          <a:p>
            <a:pPr lvl="1"/>
            <a:r>
              <a:rPr lang="en-IN" dirty="0" err="1">
                <a:solidFill>
                  <a:schemeClr val="tx1"/>
                </a:solidFill>
                <a:latin typeface="Arial Rounded MT Bold" panose="020F0704030504030204" pitchFamily="34" charset="0"/>
              </a:rPr>
              <a:t>Fact_aggregated_bookings</a:t>
            </a:r>
            <a:endParaRPr lang="en-IN" dirty="0">
              <a:solidFill>
                <a:schemeClr val="tx1"/>
              </a:solidFill>
              <a:latin typeface="Arial Rounded MT Bold" panose="020F0704030504030204" pitchFamily="34" charset="0"/>
            </a:endParaRPr>
          </a:p>
          <a:p>
            <a:pPr lvl="1"/>
            <a:r>
              <a:rPr lang="en-IN" dirty="0" err="1">
                <a:solidFill>
                  <a:schemeClr val="tx1"/>
                </a:solidFill>
                <a:latin typeface="Arial Rounded MT Bold" panose="020F0704030504030204" pitchFamily="34" charset="0"/>
              </a:rPr>
              <a:t>Fact_bookings</a:t>
            </a:r>
            <a:endParaRPr lang="en-IN" dirty="0">
              <a:solidFill>
                <a:schemeClr val="tx1"/>
              </a:solidFill>
              <a:latin typeface="Arial Rounded MT Bold" panose="020F0704030504030204" pitchFamily="34" charset="0"/>
            </a:endParaRPr>
          </a:p>
          <a:p>
            <a:r>
              <a:rPr lang="en-IN" dirty="0">
                <a:solidFill>
                  <a:schemeClr val="tx1"/>
                </a:solidFill>
                <a:latin typeface="Arial Rounded MT Bold" panose="020F0704030504030204" pitchFamily="34" charset="0"/>
              </a:rPr>
              <a:t>Metric list excel file</a:t>
            </a:r>
          </a:p>
          <a:p>
            <a:r>
              <a:rPr lang="en-IN" dirty="0">
                <a:solidFill>
                  <a:schemeClr val="tx1"/>
                </a:solidFill>
                <a:latin typeface="Arial Rounded MT Bold" panose="020F0704030504030204" pitchFamily="34" charset="0"/>
              </a:rPr>
              <a:t>Mock-up Dashboard </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515616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D73E59-89E7-4A40-BC50-152A077513E3}"/>
              </a:ext>
            </a:extLst>
          </p:cNvPr>
          <p:cNvSpPr>
            <a:spLocks noGrp="1"/>
          </p:cNvSpPr>
          <p:nvPr>
            <p:ph type="title"/>
          </p:nvPr>
        </p:nvSpPr>
        <p:spPr>
          <a:xfrm>
            <a:off x="913795" y="178090"/>
            <a:ext cx="10353762" cy="970450"/>
          </a:xfrm>
        </p:spPr>
        <p:txBody>
          <a:bodyPr/>
          <a:lstStyle/>
          <a:p>
            <a:r>
              <a:rPr lang="en-IN" b="1" dirty="0"/>
              <a:t>Mock-up Dashboard  </a:t>
            </a:r>
          </a:p>
        </p:txBody>
      </p:sp>
      <p:pic>
        <p:nvPicPr>
          <p:cNvPr id="3" name="Content Placeholder 2" descr="Graphical user interface, chart&#10;&#10;Description automatically generated">
            <a:extLst>
              <a:ext uri="{FF2B5EF4-FFF2-40B4-BE49-F238E27FC236}">
                <a16:creationId xmlns:a16="http://schemas.microsoft.com/office/drawing/2014/main" id="{850E96EC-CD6F-4B52-BB47-C821CC819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710" y="1364530"/>
            <a:ext cx="8696361" cy="4989136"/>
          </a:xfrm>
        </p:spPr>
      </p:pic>
    </p:spTree>
    <p:extLst>
      <p:ext uri="{BB962C8B-B14F-4D97-AF65-F5344CB8AC3E}">
        <p14:creationId xmlns:p14="http://schemas.microsoft.com/office/powerpoint/2010/main" val="367963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2881-76FD-4E46-9401-4FE10F6BEF7C}"/>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Expected outcome after this analysis?</a:t>
            </a:r>
          </a:p>
        </p:txBody>
      </p:sp>
      <p:graphicFrame>
        <p:nvGraphicFramePr>
          <p:cNvPr id="11" name="Content Placeholder 2">
            <a:extLst>
              <a:ext uri="{FF2B5EF4-FFF2-40B4-BE49-F238E27FC236}">
                <a16:creationId xmlns:a16="http://schemas.microsoft.com/office/drawing/2014/main" id="{395B8FF6-F0C2-3C6A-485B-F88CA3839548}"/>
              </a:ext>
            </a:extLst>
          </p:cNvPr>
          <p:cNvGraphicFramePr>
            <a:graphicFrameLocks noGrp="1"/>
          </p:cNvGraphicFramePr>
          <p:nvPr>
            <p:ph idx="1"/>
            <p:extLst>
              <p:ext uri="{D42A27DB-BD31-4B8C-83A1-F6EECF244321}">
                <p14:modId xmlns:p14="http://schemas.microsoft.com/office/powerpoint/2010/main" val="1633477753"/>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5800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886</TotalTime>
  <Words>552</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-apple-system</vt:lpstr>
      <vt:lpstr>Arial</vt:lpstr>
      <vt:lpstr>Arial Black</vt:lpstr>
      <vt:lpstr>Arial Rounded MT Bold</vt:lpstr>
      <vt:lpstr>Century Gothic</vt:lpstr>
      <vt:lpstr>Wingdings</vt:lpstr>
      <vt:lpstr>Wingdings 3</vt:lpstr>
      <vt:lpstr>Slice</vt:lpstr>
      <vt:lpstr>ATLIQ GRANDS HOSPITALITY ANALYSIS</vt:lpstr>
      <vt:lpstr>Problem statement </vt:lpstr>
      <vt:lpstr>Task List </vt:lpstr>
      <vt:lpstr>AIM OF THE PROJECT</vt:lpstr>
      <vt:lpstr>PowerPoint Presentation</vt:lpstr>
      <vt:lpstr>PowerPoint Presentation</vt:lpstr>
      <vt:lpstr>Dataset Details</vt:lpstr>
      <vt:lpstr>Mock-up Dashboard  </vt:lpstr>
      <vt:lpstr>Expected outcome after this analysis?</vt:lpstr>
      <vt:lpstr>PowerPoint Presentation</vt:lpstr>
      <vt:lpstr>PowerPoint Presentation</vt:lpstr>
      <vt:lpstr>FINDINGS AND INSIGHTS</vt:lpstr>
      <vt:lpstr>Learnings from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S</dc:creator>
  <cp:lastModifiedBy>unnati vats</cp:lastModifiedBy>
  <cp:revision>6</cp:revision>
  <dcterms:created xsi:type="dcterms:W3CDTF">2022-09-16T13:01:48Z</dcterms:created>
  <dcterms:modified xsi:type="dcterms:W3CDTF">2023-05-19T16:13:38Z</dcterms:modified>
</cp:coreProperties>
</file>