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7daeb788d_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7daeb788d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7daeb788d_3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7daeb788d_3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7daeb788d_6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7daeb788d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7daeb788d_3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7daeb788d_3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7daeb788d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7daeb788d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7daeb788d_6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07daeb788d_6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07daeb788d_3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07daeb788d_3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7daeb788d_3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07daeb788d_3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7daeb788d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7daeb788d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7daeb78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7daeb78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7daeb78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7daeb78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7daeb788d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7daeb788d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7daeb788d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7daeb788d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7daeb788d_6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7daeb788d_6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7daeb788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7daeb788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7daeb788d_6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7daeb788d_6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7daeb788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7daeb788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" name="Google Shape;13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8" name="Google Shape;10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7" name="Google Shape;127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2" name="Google Shape;22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4" name="Google Shape;44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1" name="Google Shape;5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9" name="Google Shape;59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5" name="Google Shape;65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8" name="Google Shape;68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2" name="Google Shape;72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4" name="Google Shape;94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8" name="Google Shape;98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2" name="Google Shape;102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5" name="Google Shape;10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847100" y="174800"/>
            <a:ext cx="1133075" cy="11330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ovilforum.com/hu/linux-vs-windows/" TargetMode="External"/><Relationship Id="rId4" Type="http://schemas.openxmlformats.org/officeDocument/2006/relationships/hyperlink" Target="https://movilforum.com/hu/linux-vs-windows/" TargetMode="External"/><Relationship Id="rId9" Type="http://schemas.openxmlformats.org/officeDocument/2006/relationships/hyperlink" Target="https://movilforum.com/hu/linux-vs-windows/" TargetMode="External"/><Relationship Id="rId5" Type="http://schemas.openxmlformats.org/officeDocument/2006/relationships/hyperlink" Target="https://movilforum.com/hu/linux-vs-windows/" TargetMode="External"/><Relationship Id="rId6" Type="http://schemas.openxmlformats.org/officeDocument/2006/relationships/hyperlink" Target="https://movilforum.com/hu/linux-vs-windows/" TargetMode="External"/><Relationship Id="rId7" Type="http://schemas.openxmlformats.org/officeDocument/2006/relationships/hyperlink" Target="https://www.nvda.hu/2016/03/31/a-windows-10-elonyei-es-hatranyai/" TargetMode="External"/><Relationship Id="rId8" Type="http://schemas.openxmlformats.org/officeDocument/2006/relationships/hyperlink" Target="http://www.pchogyan.net/wp/a-linux-5-elonye-es-hatranya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citatum.hu/szerzo/Melissa_Reddy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>
            <p:ph type="ctrTitle"/>
          </p:nvPr>
        </p:nvSpPr>
        <p:spPr>
          <a:xfrm>
            <a:off x="2063250" y="1214175"/>
            <a:ext cx="5017500" cy="15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Times New Roman"/>
                <a:ea typeface="Times New Roman"/>
                <a:cs typeface="Times New Roman"/>
                <a:sym typeface="Times New Roman"/>
              </a:rPr>
              <a:t>UpgradeRaid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2920750" y="2571750"/>
            <a:ext cx="34707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latin typeface="Times New Roman"/>
                <a:ea typeface="Times New Roman"/>
                <a:cs typeface="Times New Roman"/>
                <a:sym typeface="Times New Roman"/>
              </a:rPr>
              <a:t>A cégek informatikai segéde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40000" y="3745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>
                <a:latin typeface="Times New Roman"/>
                <a:ea typeface="Times New Roman"/>
                <a:cs typeface="Times New Roman"/>
                <a:sym typeface="Times New Roman"/>
              </a:rPr>
              <a:t>UR - közvélemény kutatás</a:t>
            </a:r>
            <a:br>
              <a:rPr lang="h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hu" sz="2800">
                <a:latin typeface="Times New Roman"/>
                <a:ea typeface="Times New Roman"/>
                <a:cs typeface="Times New Roman"/>
                <a:sym typeface="Times New Roman"/>
              </a:rPr>
              <a:t>Windows felhasználóbarátság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425" y="1288675"/>
            <a:ext cx="6531149" cy="29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052550" y="192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2800">
                <a:latin typeface="Times New Roman"/>
                <a:ea typeface="Times New Roman"/>
                <a:cs typeface="Times New Roman"/>
                <a:sym typeface="Times New Roman"/>
              </a:rPr>
              <a:t>Mobileszközök használata munkahelyi környezetben.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1298225" y="13254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latin typeface="Times New Roman"/>
                <a:ea typeface="Times New Roman"/>
                <a:cs typeface="Times New Roman"/>
                <a:sym typeface="Times New Roman"/>
              </a:rPr>
              <a:t>Előnyök: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hu" sz="1400">
                <a:latin typeface="Times New Roman"/>
                <a:ea typeface="Times New Roman"/>
                <a:cs typeface="Times New Roman"/>
                <a:sym typeface="Times New Roman"/>
              </a:rPr>
              <a:t>költséghatékonyság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hu" sz="1400">
                <a:latin typeface="Times New Roman"/>
                <a:ea typeface="Times New Roman"/>
                <a:cs typeface="Times New Roman"/>
                <a:sym typeface="Times New Roman"/>
              </a:rPr>
              <a:t>idő- és helytakarékosság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hu" sz="1400">
                <a:latin typeface="Times New Roman"/>
                <a:ea typeface="Times New Roman"/>
                <a:cs typeface="Times New Roman"/>
                <a:sym typeface="Times New Roman"/>
              </a:rPr>
              <a:t>hordozhatóság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3"/>
          <p:cNvSpPr txBox="1"/>
          <p:nvPr>
            <p:ph idx="2" type="body"/>
          </p:nvPr>
        </p:nvSpPr>
        <p:spPr>
          <a:xfrm>
            <a:off x="4936296" y="13254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latin typeface="Times New Roman"/>
                <a:ea typeface="Times New Roman"/>
                <a:cs typeface="Times New Roman"/>
                <a:sym typeface="Times New Roman"/>
              </a:rPr>
              <a:t>Hátrányok: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hu" sz="1400">
                <a:latin typeface="Times New Roman"/>
                <a:ea typeface="Times New Roman"/>
                <a:cs typeface="Times New Roman"/>
                <a:sym typeface="Times New Roman"/>
              </a:rPr>
              <a:t>gyengébb hardver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hu" sz="1400">
                <a:latin typeface="Times New Roman"/>
                <a:ea typeface="Times New Roman"/>
                <a:cs typeface="Times New Roman"/>
                <a:sym typeface="Times New Roman"/>
              </a:rPr>
              <a:t>üzemidő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hu" sz="1400">
                <a:latin typeface="Times New Roman"/>
                <a:ea typeface="Times New Roman"/>
                <a:cs typeface="Times New Roman"/>
                <a:sym typeface="Times New Roman"/>
              </a:rPr>
              <a:t>kijelző</a:t>
            </a:r>
            <a:r>
              <a:rPr lang="hu" sz="1400">
                <a:latin typeface="Times New Roman"/>
                <a:ea typeface="Times New Roman"/>
                <a:cs typeface="Times New Roman"/>
                <a:sym typeface="Times New Roman"/>
              </a:rPr>
              <a:t> mérete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hu" sz="1400">
                <a:latin typeface="Times New Roman"/>
                <a:ea typeface="Times New Roman"/>
                <a:cs typeface="Times New Roman"/>
                <a:sym typeface="Times New Roman"/>
              </a:rPr>
              <a:t>nehezebb </a:t>
            </a:r>
            <a:r>
              <a:rPr lang="hu" sz="1400">
                <a:latin typeface="Times New Roman"/>
                <a:ea typeface="Times New Roman"/>
                <a:cs typeface="Times New Roman"/>
                <a:sym typeface="Times New Roman"/>
              </a:rPr>
              <a:t>hozzáférés az információkhoz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063" y="3713750"/>
            <a:ext cx="2411874" cy="135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40000" y="3745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>
                <a:latin typeface="Times New Roman"/>
                <a:ea typeface="Times New Roman"/>
                <a:cs typeface="Times New Roman"/>
                <a:sym typeface="Times New Roman"/>
              </a:rPr>
              <a:t>UR - </a:t>
            </a:r>
            <a:r>
              <a:rPr lang="hu" sz="2800">
                <a:latin typeface="Times New Roman"/>
                <a:ea typeface="Times New Roman"/>
                <a:cs typeface="Times New Roman"/>
                <a:sym typeface="Times New Roman"/>
              </a:rPr>
              <a:t>közvélemény kutatás</a:t>
            </a:r>
            <a:br>
              <a:rPr lang="h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hu" sz="2800">
                <a:latin typeface="Times New Roman"/>
                <a:ea typeface="Times New Roman"/>
                <a:cs typeface="Times New Roman"/>
                <a:sym typeface="Times New Roman"/>
              </a:rPr>
              <a:t>Mobil operációs rendszerek aránya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136" y="1288675"/>
            <a:ext cx="6369725" cy="28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3000">
                <a:latin typeface="Times New Roman"/>
                <a:ea typeface="Times New Roman"/>
                <a:cs typeface="Times New Roman"/>
                <a:sym typeface="Times New Roman"/>
              </a:rPr>
              <a:t>Az Android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latin typeface="Times New Roman"/>
                <a:ea typeface="Times New Roman"/>
                <a:cs typeface="Times New Roman"/>
                <a:sym typeface="Times New Roman"/>
              </a:rPr>
              <a:t>Előnyei: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Nyitott rendszer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Android App Market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5"/>
          <p:cNvSpPr txBox="1"/>
          <p:nvPr>
            <p:ph idx="2" type="body"/>
          </p:nvPr>
        </p:nvSpPr>
        <p:spPr>
          <a:xfrm>
            <a:off x="4933196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latin typeface="Times New Roman"/>
                <a:ea typeface="Times New Roman"/>
                <a:cs typeface="Times New Roman"/>
                <a:sym typeface="Times New Roman"/>
              </a:rPr>
              <a:t>Hátrányai: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hu" sz="1400">
                <a:latin typeface="Times New Roman"/>
                <a:ea typeface="Times New Roman"/>
                <a:cs typeface="Times New Roman"/>
                <a:sym typeface="Times New Roman"/>
              </a:rPr>
              <a:t>A tartozékok hiánya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hu" sz="1400">
                <a:latin typeface="Times New Roman"/>
                <a:ea typeface="Times New Roman"/>
                <a:cs typeface="Times New Roman"/>
                <a:sym typeface="Times New Roman"/>
              </a:rPr>
              <a:t>Érzékeny a vírusokra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❏"/>
            </a:pPr>
            <a:r>
              <a:rPr lang="hu" sz="1400">
                <a:latin typeface="Times New Roman"/>
                <a:ea typeface="Times New Roman"/>
                <a:cs typeface="Times New Roman"/>
                <a:sym typeface="Times New Roman"/>
              </a:rPr>
              <a:t>Hosszútávú támogatás hiánya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775" y="2991825"/>
            <a:ext cx="4328000" cy="198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>
                <a:latin typeface="Times New Roman"/>
                <a:ea typeface="Times New Roman"/>
                <a:cs typeface="Times New Roman"/>
                <a:sym typeface="Times New Roman"/>
              </a:rPr>
              <a:t>Az IOS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latin typeface="Times New Roman"/>
                <a:ea typeface="Times New Roman"/>
                <a:cs typeface="Times New Roman"/>
                <a:sym typeface="Times New Roman"/>
              </a:rPr>
              <a:t>Előnyei: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megbízható m</a:t>
            </a: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űköd</a:t>
            </a: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més és támogatás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optimalizált alkalmazások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adatbiztonság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latin typeface="Times New Roman"/>
                <a:ea typeface="Times New Roman"/>
                <a:cs typeface="Times New Roman"/>
                <a:sym typeface="Times New Roman"/>
              </a:rPr>
              <a:t>Hátrányai: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magas ár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kevésbé személyre szabható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kevesebb alkalmazás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975" y="3076900"/>
            <a:ext cx="2839425" cy="18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1240000" y="3745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>
                <a:latin typeface="Times New Roman"/>
                <a:ea typeface="Times New Roman"/>
                <a:cs typeface="Times New Roman"/>
                <a:sym typeface="Times New Roman"/>
              </a:rPr>
              <a:t>UR - Árajánlat</a:t>
            </a:r>
            <a:br>
              <a:rPr lang="h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hu" sz="2800">
                <a:latin typeface="Times New Roman"/>
                <a:ea typeface="Times New Roman"/>
                <a:cs typeface="Times New Roman"/>
                <a:sym typeface="Times New Roman"/>
              </a:rPr>
              <a:t>L-Trans költségterv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88" y="1455500"/>
            <a:ext cx="591502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2278500" y="811200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Kérdések</a:t>
            </a:r>
            <a:endParaRPr/>
          </a:p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3462500" y="1079100"/>
            <a:ext cx="21375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ct val="28285"/>
              <a:buNone/>
            </a:pPr>
            <a:r>
              <a:rPr lang="hu" sz="3500"/>
              <a:t>Források</a:t>
            </a:r>
            <a:endParaRPr sz="200"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799400" y="1788300"/>
            <a:ext cx="4800600" cy="1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uFill>
                <a:noFill/>
              </a:uFill>
              <a:hlinkClick r:id="rId3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>
                <a:uFill>
                  <a:noFill/>
                </a:uFill>
                <a:hlinkClick r:id="rId4"/>
              </a:rPr>
              <a:t>-</a:t>
            </a:r>
            <a:r>
              <a:rPr lang="hu" sz="1500" u="sng">
                <a:solidFill>
                  <a:srgbClr val="8AB4F8"/>
                </a:solidFill>
                <a:highlight>
                  <a:srgbClr val="202124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Linux vs Windows: az egyes operációs rendszerek előnyei és ...</a:t>
            </a:r>
            <a:endParaRPr sz="1500" u="sng">
              <a:solidFill>
                <a:srgbClr val="8AB4F8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-</a:t>
            </a:r>
            <a:r>
              <a:rPr lang="hu" sz="1500">
                <a:solidFill>
                  <a:srgbClr val="8AB4F8"/>
                </a:solidFill>
                <a:highlight>
                  <a:srgbClr val="202124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windows 10 előnyei és hátrányai - NVDA képernyőolvasó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-</a:t>
            </a:r>
            <a:r>
              <a:rPr lang="hu" sz="1500">
                <a:solidFill>
                  <a:srgbClr val="8AB4F8"/>
                </a:solidFill>
                <a:highlight>
                  <a:srgbClr val="202124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 Linux 5 előnye és hátránya. | PCHogyan.NET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 u="sng">
              <a:solidFill>
                <a:srgbClr val="969BA1"/>
              </a:solidFill>
              <a:highlight>
                <a:srgbClr val="202124"/>
              </a:highlight>
              <a:latin typeface="Arial"/>
              <a:ea typeface="Arial"/>
              <a:cs typeface="Arial"/>
              <a:sym typeface="Arial"/>
              <a:hlinkClick r:id="rId9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2558850" y="811200"/>
            <a:ext cx="40263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3200">
                <a:latin typeface="Times New Roman"/>
                <a:ea typeface="Times New Roman"/>
                <a:cs typeface="Times New Roman"/>
                <a:sym typeface="Times New Roman"/>
              </a:rPr>
              <a:t>Köszönjük a figyelmet!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40000" y="3745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>
                <a:latin typeface="Times New Roman"/>
                <a:ea typeface="Times New Roman"/>
                <a:cs typeface="Times New Roman"/>
                <a:sym typeface="Times New Roman"/>
              </a:rPr>
              <a:t>UR - Cégleírás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hu" sz="2000">
                <a:latin typeface="Times New Roman"/>
                <a:ea typeface="Times New Roman"/>
                <a:cs typeface="Times New Roman"/>
                <a:sym typeface="Times New Roman"/>
              </a:rPr>
              <a:t>Az UpgradeRaid 2021 őszén alakult. Fő profilunk cégek számítástechnikai rendszerének kiépítése, felújítása és karbantartása.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2000">
                <a:latin typeface="Times New Roman"/>
                <a:ea typeface="Times New Roman"/>
                <a:cs typeface="Times New Roman"/>
                <a:sym typeface="Times New Roman"/>
              </a:rPr>
              <a:t>Cégünk jelenleg több, mint 20 iroda folyamatos rendszergazdai üzemeltetéséért felelős. Emellett kisebb-nagyobb informatikai hálózatok felújításával és kiépítésével foglalkozik.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Times New Roman"/>
                <a:ea typeface="Times New Roman"/>
                <a:cs typeface="Times New Roman"/>
                <a:sym typeface="Times New Roman"/>
              </a:rPr>
              <a:t>UR - Tulajdonosok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3200">
                <a:latin typeface="Times New Roman"/>
                <a:ea typeface="Times New Roman"/>
                <a:cs typeface="Times New Roman"/>
                <a:sym typeface="Times New Roman"/>
              </a:rPr>
              <a:t>Jánvári Szabolcs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>
            <p:ph idx="1" type="subTitle"/>
          </p:nvPr>
        </p:nvSpPr>
        <p:spPr>
          <a:xfrm>
            <a:off x="1297500" y="345025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500">
                <a:latin typeface="Times New Roman"/>
                <a:ea typeface="Times New Roman"/>
                <a:cs typeface="Times New Roman"/>
                <a:sym typeface="Times New Roman"/>
              </a:rPr>
              <a:t>Vezérigazgató, pénzügyi igazgató - </a:t>
            </a:r>
            <a:br>
              <a:rPr lang="hu" sz="1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hu" sz="1500">
                <a:latin typeface="Times New Roman"/>
                <a:ea typeface="Times New Roman"/>
                <a:cs typeface="Times New Roman"/>
                <a:sym typeface="Times New Roman"/>
              </a:rPr>
              <a:t>Linux szakértő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hu" sz="100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i="1" lang="hu" sz="1000">
                <a:latin typeface="Times New Roman"/>
                <a:ea typeface="Times New Roman"/>
                <a:cs typeface="Times New Roman"/>
                <a:sym typeface="Times New Roman"/>
              </a:rPr>
              <a:t>Az életben semmibe sem érdemes belefogni, hacsak az ember száz százalékig nem kötelezi el magát mellette.”</a:t>
            </a:r>
            <a:br>
              <a:rPr i="1" lang="hu" sz="1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hu" sz="1000">
                <a:latin typeface="Times New Roman"/>
                <a:ea typeface="Times New Roman"/>
                <a:cs typeface="Times New Roman"/>
                <a:sym typeface="Times New Roman"/>
              </a:rPr>
              <a:t>					- </a:t>
            </a:r>
            <a:r>
              <a:rPr i="1" lang="hu" sz="1000"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Melissa Reddy</a:t>
            </a:r>
            <a:endParaRPr i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1200">
                <a:latin typeface="Times New Roman"/>
                <a:ea typeface="Times New Roman"/>
                <a:cs typeface="Times New Roman"/>
                <a:sym typeface="Times New Roman"/>
              </a:rPr>
              <a:t>A munkám része a cég vezetése, cég problémáinak kezelése, pénzügyi tervek kidolgozása, valamint a Linux szakértők vezetése.</a:t>
            </a:r>
            <a:br>
              <a:rPr lang="hu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3200">
                <a:latin typeface="Times New Roman"/>
                <a:ea typeface="Times New Roman"/>
                <a:cs typeface="Times New Roman"/>
                <a:sym typeface="Times New Roman"/>
              </a:rPr>
              <a:t>Pleskó Attila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500">
                <a:latin typeface="Times New Roman"/>
                <a:ea typeface="Times New Roman"/>
                <a:cs typeface="Times New Roman"/>
                <a:sym typeface="Times New Roman"/>
              </a:rPr>
              <a:t>IT igazgató</a:t>
            </a:r>
            <a:r>
              <a:rPr lang="hu" sz="150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br>
              <a:rPr lang="hu" sz="1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hu" sz="1500">
                <a:latin typeface="Times New Roman"/>
                <a:ea typeface="Times New Roman"/>
                <a:cs typeface="Times New Roman"/>
                <a:sym typeface="Times New Roman"/>
              </a:rPr>
              <a:t>Windows szakértő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hu" sz="100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i="1" lang="hu" sz="1000">
                <a:latin typeface="Times New Roman"/>
                <a:ea typeface="Times New Roman"/>
                <a:cs typeface="Times New Roman"/>
                <a:sym typeface="Times New Roman"/>
              </a:rPr>
              <a:t>Csak akkor születtek nagy dolgok, </a:t>
            </a:r>
            <a:br>
              <a:rPr i="1" lang="hu" sz="1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hu" sz="1000">
                <a:latin typeface="Times New Roman"/>
                <a:ea typeface="Times New Roman"/>
                <a:cs typeface="Times New Roman"/>
                <a:sym typeface="Times New Roman"/>
              </a:rPr>
              <a:t>Ha bátrak voltak, akik mertek.”</a:t>
            </a:r>
            <a:br>
              <a:rPr i="1" lang="hu" sz="1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hu" sz="1000">
                <a:latin typeface="Times New Roman"/>
                <a:ea typeface="Times New Roman"/>
                <a:cs typeface="Times New Roman"/>
                <a:sym typeface="Times New Roman"/>
              </a:rPr>
              <a:t>					- Ady Endre</a:t>
            </a:r>
            <a:endParaRPr i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1200">
                <a:latin typeface="Times New Roman"/>
                <a:ea typeface="Times New Roman"/>
                <a:cs typeface="Times New Roman"/>
                <a:sym typeface="Times New Roman"/>
              </a:rPr>
              <a:t>A munkám része a IT részleg irányítása, valamint a Windows szakértők vezetése.</a:t>
            </a:r>
            <a:endParaRPr i="1" sz="1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3200">
                <a:latin typeface="Times New Roman"/>
                <a:ea typeface="Times New Roman"/>
                <a:cs typeface="Times New Roman"/>
                <a:sym typeface="Times New Roman"/>
              </a:rPr>
              <a:t>Tóth</a:t>
            </a:r>
            <a:r>
              <a:rPr lang="hu" sz="3200">
                <a:latin typeface="Times New Roman"/>
                <a:ea typeface="Times New Roman"/>
                <a:cs typeface="Times New Roman"/>
                <a:sym typeface="Times New Roman"/>
              </a:rPr>
              <a:t> Szabolcs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8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500">
                <a:latin typeface="Times New Roman"/>
                <a:ea typeface="Times New Roman"/>
                <a:cs typeface="Times New Roman"/>
                <a:sym typeface="Times New Roman"/>
              </a:rPr>
              <a:t>Biztonsági szolgálat</a:t>
            </a:r>
            <a:r>
              <a:rPr lang="hu" sz="1500">
                <a:latin typeface="Times New Roman"/>
                <a:ea typeface="Times New Roman"/>
                <a:cs typeface="Times New Roman"/>
                <a:sym typeface="Times New Roman"/>
              </a:rPr>
              <a:t> igazgató - </a:t>
            </a:r>
            <a:br>
              <a:rPr lang="hu" sz="1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hu" sz="1500">
                <a:latin typeface="Times New Roman"/>
                <a:ea typeface="Times New Roman"/>
                <a:cs typeface="Times New Roman"/>
                <a:sym typeface="Times New Roman"/>
              </a:rPr>
              <a:t>Mobileszköz szakértő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8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76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hu" sz="1000">
                <a:latin typeface="Times New Roman"/>
                <a:ea typeface="Times New Roman"/>
                <a:cs typeface="Times New Roman"/>
                <a:sym typeface="Times New Roman"/>
              </a:rPr>
              <a:t>“Hiába keresi az utat az, aki nem tudja: hová akar menni.” </a:t>
            </a:r>
            <a:br>
              <a:rPr b="1" i="1" lang="hu" sz="1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hu" sz="1000">
                <a:latin typeface="Times New Roman"/>
                <a:ea typeface="Times New Roman"/>
                <a:cs typeface="Times New Roman"/>
                <a:sym typeface="Times New Roman"/>
              </a:rPr>
              <a:t>					</a:t>
            </a:r>
            <a:r>
              <a:rPr i="1" lang="hu" sz="1000">
                <a:latin typeface="Times New Roman"/>
                <a:ea typeface="Times New Roman"/>
                <a:cs typeface="Times New Roman"/>
                <a:sym typeface="Times New Roman"/>
              </a:rPr>
              <a:t>– Hidas Antal</a:t>
            </a:r>
            <a:endParaRPr i="1"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7620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A400D"/>
              </a:solidFill>
              <a:highlight>
                <a:srgbClr val="F4F5F0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200"/>
              </a:spcBef>
              <a:spcAft>
                <a:spcPts val="1200"/>
              </a:spcAft>
              <a:buNone/>
            </a:pPr>
            <a:r>
              <a:rPr lang="hu" sz="1200">
                <a:latin typeface="Times New Roman"/>
                <a:ea typeface="Times New Roman"/>
                <a:cs typeface="Times New Roman"/>
                <a:sym typeface="Times New Roman"/>
              </a:rPr>
              <a:t>A munkám része az ügyfelek segítése, fogadása, kapcsolattartás illetve az információ biztonság felügyelése, valamint a mobileszközök szakértőinek vezetése.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052550" y="403325"/>
            <a:ext cx="70389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>
                <a:latin typeface="Times New Roman"/>
                <a:ea typeface="Times New Roman"/>
                <a:cs typeface="Times New Roman"/>
                <a:sym typeface="Times New Roman"/>
              </a:rPr>
              <a:t>Linux Előnyei/hátrányai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168800" y="13208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>
                <a:latin typeface="Times New Roman"/>
                <a:ea typeface="Times New Roman"/>
                <a:cs typeface="Times New Roman"/>
                <a:sym typeface="Times New Roman"/>
              </a:rPr>
              <a:t>Előnyök: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hu" sz="1700">
                <a:latin typeface="Times New Roman"/>
                <a:ea typeface="Times New Roman"/>
                <a:cs typeface="Times New Roman"/>
                <a:sym typeface="Times New Roman"/>
              </a:rPr>
              <a:t>-biztonság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hu" sz="1700">
                <a:latin typeface="Times New Roman"/>
                <a:ea typeface="Times New Roman"/>
                <a:cs typeface="Times New Roman"/>
                <a:sym typeface="Times New Roman"/>
              </a:rPr>
              <a:t>-stabilitás és </a:t>
            </a:r>
            <a:r>
              <a:rPr lang="hu" sz="1700">
                <a:latin typeface="Times New Roman"/>
                <a:ea typeface="Times New Roman"/>
                <a:cs typeface="Times New Roman"/>
                <a:sym typeface="Times New Roman"/>
              </a:rPr>
              <a:t>megbízhatóság</a:t>
            </a:r>
            <a:r>
              <a:rPr lang="hu" sz="17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hu" sz="1700">
                <a:latin typeface="Times New Roman"/>
                <a:ea typeface="Times New Roman"/>
                <a:cs typeface="Times New Roman"/>
                <a:sym typeface="Times New Roman"/>
              </a:rPr>
              <a:t>-gyorsaság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❏"/>
            </a:pPr>
            <a:r>
              <a:rPr lang="hu" sz="1700">
                <a:latin typeface="Times New Roman"/>
                <a:ea typeface="Times New Roman"/>
                <a:cs typeface="Times New Roman"/>
                <a:sym typeface="Times New Roman"/>
              </a:rPr>
              <a:t>-testre szabhatóság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>
            <p:ph idx="2" type="body"/>
          </p:nvPr>
        </p:nvSpPr>
        <p:spPr>
          <a:xfrm>
            <a:off x="4937746" y="13208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Hátrányai: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Frissítések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-Programok telepítése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-Eszköz kompatibilitás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-Ár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-Elérhető szoftverek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-Elérhető játékok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063" y="3654350"/>
            <a:ext cx="2505875" cy="13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40000" y="3745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>
                <a:latin typeface="Times New Roman"/>
                <a:ea typeface="Times New Roman"/>
                <a:cs typeface="Times New Roman"/>
                <a:sym typeface="Times New Roman"/>
              </a:rPr>
              <a:t>UR - közvélemény kutatás</a:t>
            </a:r>
            <a:br>
              <a:rPr lang="hu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hu" sz="2800">
                <a:latin typeface="Times New Roman"/>
                <a:ea typeface="Times New Roman"/>
                <a:cs typeface="Times New Roman"/>
                <a:sym typeface="Times New Roman"/>
              </a:rPr>
              <a:t>Linux felhasználóbarátság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487" y="1288675"/>
            <a:ext cx="6501025" cy="30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49575" y="84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800">
                <a:latin typeface="Times New Roman"/>
                <a:ea typeface="Times New Roman"/>
                <a:cs typeface="Times New Roman"/>
                <a:sym typeface="Times New Roman"/>
              </a:rPr>
              <a:t>Windows előnyei/hátrányai 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49575" y="17592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Előnyök: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egyszerű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felhasználóbarát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nagy választék az alkalmazásokból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több windows csomag lehetőség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21"/>
          <p:cNvSpPr txBox="1"/>
          <p:nvPr>
            <p:ph idx="2" type="body"/>
          </p:nvPr>
        </p:nvSpPr>
        <p:spPr>
          <a:xfrm>
            <a:off x="4933196" y="17592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Hátrányok: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megköti a </a:t>
            </a: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felhasználók</a:t>
            </a: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 kezét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kártevő programok és </a:t>
            </a: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vírusok</a:t>
            </a: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 tárháza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kötött biztonsági frissítések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❏"/>
            </a:pPr>
            <a:r>
              <a:rPr lang="hu" sz="1600">
                <a:latin typeface="Times New Roman"/>
                <a:ea typeface="Times New Roman"/>
                <a:cs typeface="Times New Roman"/>
                <a:sym typeface="Times New Roman"/>
              </a:rPr>
              <a:t>kizárolag X86 és X86_64 architektúrákon érhetőek el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3950" y="-226300"/>
            <a:ext cx="1890158" cy="99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