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5" r:id="rId3"/>
    <p:sldId id="291" r:id="rId4"/>
    <p:sldId id="292" r:id="rId5"/>
    <p:sldId id="293" r:id="rId6"/>
    <p:sldId id="294" r:id="rId7"/>
    <p:sldId id="280" r:id="rId8"/>
    <p:sldId id="296" r:id="rId9"/>
    <p:sldId id="281" r:id="rId10"/>
    <p:sldId id="295" r:id="rId11"/>
    <p:sldId id="297" r:id="rId12"/>
    <p:sldId id="259" r:id="rId13"/>
    <p:sldId id="261" r:id="rId14"/>
    <p:sldId id="258" r:id="rId15"/>
    <p:sldId id="274" r:id="rId16"/>
    <p:sldId id="282" r:id="rId17"/>
    <p:sldId id="283" r:id="rId18"/>
    <p:sldId id="284" r:id="rId19"/>
    <p:sldId id="285" r:id="rId20"/>
    <p:sldId id="263" r:id="rId21"/>
    <p:sldId id="287" r:id="rId22"/>
    <p:sldId id="262" r:id="rId23"/>
    <p:sldId id="288" r:id="rId24"/>
    <p:sldId id="269" r:id="rId25"/>
    <p:sldId id="270" r:id="rId26"/>
    <p:sldId id="25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  <p14:sldId id="275"/>
          </p14:sldIdLst>
        </p14:section>
        <p14:section name="Gálati" id="{5F56BCDF-E033-43DF-A4D1-C67168D77E7D}">
          <p14:sldIdLst>
            <p14:sldId id="291"/>
            <p14:sldId id="292"/>
            <p14:sldId id="293"/>
            <p14:sldId id="294"/>
            <p14:sldId id="280"/>
            <p14:sldId id="296"/>
            <p14:sldId id="281"/>
            <p14:sldId id="295"/>
          </p14:sldIdLst>
        </p14:section>
        <p14:section name="Pápa" id="{35504621-78CD-4089-90C1-2A4EC5845F6F}">
          <p14:sldIdLst>
            <p14:sldId id="297"/>
            <p14:sldId id="259"/>
            <p14:sldId id="261"/>
            <p14:sldId id="258"/>
            <p14:sldId id="274"/>
          </p14:sldIdLst>
        </p14:section>
        <p14:section name="Zsóti" id="{C8F456B9-4A35-4B62-A085-22A3E946E47B}">
          <p14:sldIdLst>
            <p14:sldId id="282"/>
            <p14:sldId id="283"/>
            <p14:sldId id="284"/>
            <p14:sldId id="285"/>
            <p14:sldId id="263"/>
            <p14:sldId id="287"/>
            <p14:sldId id="262"/>
            <p14:sldId id="288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2D323C"/>
    <a:srgbClr val="3B6429"/>
    <a:srgbClr val="171A1F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3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40C7D-8078-1DBB-6FB3-DB02ACC4A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662B317-C354-B80F-1D86-6DC57499F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B5511FEB-0AC4-DCCE-16BD-FDAA6729A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E32C22-AD04-5F63-4A45-222B9F1A0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40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Képen: Mindenféle regisztráláshoz és bejelentkezéshez ugyan azt a  </a:t>
            </a:r>
            <a:r>
              <a:rPr lang="hu-HU" dirty="0" err="1"/>
              <a:t>form</a:t>
            </a:r>
            <a:r>
              <a:rPr lang="hu-HU" dirty="0"/>
              <a:t>-ot használtam, így ezek kinézete csak kicsit tér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  <a:p>
            <a:r>
              <a:rPr lang="hu-HU" dirty="0"/>
              <a:t>ZSÓTI:</a:t>
            </a:r>
          </a:p>
          <a:p>
            <a:r>
              <a:rPr lang="hu-HU" dirty="0"/>
              <a:t>Nyilacska megváltozik, balról beúszik, listák </a:t>
            </a:r>
            <a:r>
              <a:rPr lang="hu-HU" dirty="0" err="1"/>
              <a:t>lenyilnak</a:t>
            </a:r>
            <a:r>
              <a:rPr lang="hu-HU" dirty="0"/>
              <a:t> animálva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Nos, így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kellégáim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elmagyarázták, hogyan készítették el a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poject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backend részét, rajtam a sor,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bemuatassam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én hogyan varázsoltam frontendet a webappnak.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 Ez számomra egy új kihívás volt, mivel eddig csak játékfejlesztéssel foglalkoztam, de igyekeztem legjobb tudásom szerint felnőni a feladathoz. Az első lépés egy koncepció volt: azzal kezdtem, hogy megnéztem egy tucat iskola és verseny weboldalát, majd következtetésként levontam, hogy mik a hibáik. Kissé </a:t>
            </a:r>
            <a:r>
              <a:rPr lang="hu-HU" dirty="0" err="1"/>
              <a:t>kliche</a:t>
            </a:r>
            <a:r>
              <a:rPr lang="hu-HU" dirty="0"/>
              <a:t>-s, de ezeket tűztem ki magamnak célul: egyszerű kezelőfelület, letisztult megjelenés, barátságos kinézet és kezdőfelület. Nem akartam nagyon modern weboldalt készíteni, igyekeztem megőrizni kicsit egy egyszerűbb stílust.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Miközben társaim ideges sikolyait hallgattam </a:t>
            </a:r>
            <a:r>
              <a:rPr lang="hu-HU" dirty="0" err="1"/>
              <a:t>dsicordon</a:t>
            </a:r>
            <a:r>
              <a:rPr lang="hu-HU" dirty="0"/>
              <a:t> keresztül, én a szóköz ritmikus nyomogatásával generáltam szín palettát </a:t>
            </a:r>
            <a:r>
              <a:rPr lang="hu-HU" dirty="0" err="1"/>
              <a:t>coolorson</a:t>
            </a:r>
            <a:r>
              <a:rPr lang="hu-HU" dirty="0"/>
              <a:t>. 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0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 A barátságos megjelenéshez azt találtam ki, hogy legyenek HULLÁMOK. A hullámokat </a:t>
            </a:r>
            <a:r>
              <a:rPr lang="hu-HU" dirty="0" err="1"/>
              <a:t>svg</a:t>
            </a:r>
            <a:r>
              <a:rPr lang="hu-HU" dirty="0"/>
              <a:t>-vel készítettem el, melyekbe belehelyeztem az adott tartalmat.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82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munkafolyamat úgy nézett ki, hogy mikor a társaim elkészültek egy adott funkcióval én elkezdtem annak a frontendjén dolgozni, szinte sosem volt időm pihenni (kivéve amikor nem ment valami, és az Urak kellett, hogy segítsenek). A </a:t>
            </a:r>
            <a:r>
              <a:rPr lang="hu-HU" dirty="0" err="1"/>
              <a:t>navbar-on</a:t>
            </a:r>
            <a:r>
              <a:rPr lang="hu-HU" dirty="0"/>
              <a:t> keresztül elérhető a kezdőlap, bejelentkezés, és a regisztráció, illetve a sarokban elhelyzetem egy visszaszámlálót, ami mindig az éppen futó verseny közelgő nevezési határidejét jelzi.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156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1.kép:for </a:t>
            </a:r>
            <a:r>
              <a:rPr lang="hu-HU" dirty="0" err="1"/>
              <a:t>loop</a:t>
            </a:r>
            <a:r>
              <a:rPr lang="hu-HU" dirty="0"/>
              <a:t>, adatok beillesztése,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 hossza</a:t>
            </a:r>
          </a:p>
          <a:p>
            <a:r>
              <a:rPr lang="hu-HU" dirty="0"/>
              <a:t>2.kép:pagination </a:t>
            </a:r>
            <a:r>
              <a:rPr lang="hu-HU" dirty="0" err="1"/>
              <a:t>objecktum</a:t>
            </a: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3.kép:Block, </a:t>
            </a:r>
            <a:r>
              <a:rPr lang="hu-HU" dirty="0" err="1"/>
              <a:t>include</a:t>
            </a:r>
            <a:r>
              <a:rPr lang="hu-HU" dirty="0"/>
              <a:t>, </a:t>
            </a:r>
            <a:r>
              <a:rPr lang="hu-HU" dirty="0" err="1"/>
              <a:t>url</a:t>
            </a:r>
            <a:r>
              <a:rPr lang="hu-HU" dirty="0"/>
              <a:t> ami ráutal az </a:t>
            </a:r>
            <a:r>
              <a:rPr lang="hu-HU" dirty="0" err="1"/>
              <a:t>url-re</a:t>
            </a:r>
            <a:r>
              <a:rPr lang="hu-HU" dirty="0"/>
              <a:t> (mivel az csak egy név)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03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851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nevezett csapatot táblázat-szerűen megjelenítve láthatjuk, melynek adatait később tudjuk módosítani. Mindegyik gombon van animáció, és mindegyik kezelőfelület hasonló stílusban és elrendezésben lett elkészítve.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91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Talán a szervező kezelőfelülete a leglátványosabb: itt lehet új versenyt létrehozni, különböző kategóriákkal és nyelvekkel, továbbá, ha lejjebb görgetünk, láthatók a statisztikák, amiket Gál Attila segítségével készítettem el. Itt kördiagrammok láthatóak, amik segítségével meg lehet állapítani, hogy milyen arányban vannak használt nyelvek és a kategóriák a nevezett csapatokban.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66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Könnyű kezelés: színvak mód, kisegítő lehetőségek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328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struktúra elmagyarázása, a Team </a:t>
            </a:r>
            <a:r>
              <a:rPr lang="hu-HU" dirty="0" err="1"/>
              <a:t>table</a:t>
            </a:r>
            <a:r>
              <a:rPr lang="hu-HU" dirty="0"/>
              <a:t>-ben a </a:t>
            </a:r>
            <a:r>
              <a:rPr lang="hu-HU" dirty="0" err="1"/>
              <a:t>contestant</a:t>
            </a:r>
            <a:r>
              <a:rPr lang="hu-HU" dirty="0"/>
              <a:t> cuccok indoklása, probléma elmondása: </a:t>
            </a:r>
            <a:r>
              <a:rPr lang="hu-HU" dirty="0" err="1"/>
              <a:t>cascade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9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sitemap elmagyarázása, az app felépítése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48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appok</a:t>
            </a:r>
            <a:r>
              <a:rPr lang="hu-HU" baseline="0" dirty="0"/>
              <a:t> feladati, felépítés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73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F06388CF-2F73-E7AE-6978-ACC8CE97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>
            <a:extLst>
              <a:ext uri="{FF2B5EF4-FFF2-40B4-BE49-F238E27FC236}">
                <a16:creationId xmlns:a16="http://schemas.microsoft.com/office/drawing/2014/main" id="{A36BBE7F-75FA-2142-DD7A-FB97B3582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>
            <a:extLst>
              <a:ext uri="{FF2B5EF4-FFF2-40B4-BE49-F238E27FC236}">
                <a16:creationId xmlns:a16="http://schemas.microsoft.com/office/drawing/2014/main" id="{7A0A4EE9-F606-174D-854B-E3CD3FB68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33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829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01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434" y="0"/>
            <a:ext cx="2370434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385868" y="0"/>
            <a:ext cx="98060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 userDrawn="1"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1BE759A9-CF52-F9F3-3E74-21F3CA040746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0C22F497-2724-7E9C-D906-4E01F25FBC3B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8A8B3AE7-13C0-7B57-563E-81A6FD076D87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6A74A36F-CA49-67F7-1D94-B1B247F04C81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80691E4B-ABE9-E168-9A26-3635D825AC52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08E4D65F-D9BD-BA20-DFEE-5BD6FDA4BD44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272E248-F95C-118C-F69D-35403BC56FC3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65273489-8060-086F-7BF1-D501153794D2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B568FC8-87A2-10E4-EC23-B5224319AA5C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16A85D27-745F-0ED9-28B0-CBA3D3CA27D5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C12C6CBF-7CB8-1F34-77FD-D582431ACD06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97D4AC68-4354-999B-9D6E-D84A72212735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6BDD917B-9209-3FFE-86BD-B43CE22C96BD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88974553-24EF-90DC-E846-0E170C333D24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BDB97894-F202-2CDF-6E2B-C5209253C1BE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F11F8587-5A07-A954-C9FC-A1CD65433C05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4705CFEB-B196-C76B-E410-C5F10BFD42C0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472C1DBD-FD77-98FF-94C5-0676D10E4D0D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4BE39181-EBA0-6B76-3908-AAD9E31FA902}"/>
              </a:ext>
            </a:extLst>
          </p:cNvPr>
          <p:cNvSpPr txBox="1"/>
          <p:nvPr userDrawn="1"/>
        </p:nvSpPr>
        <p:spPr>
          <a:xfrm>
            <a:off x="0" y="6338245"/>
            <a:ext cx="12191867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5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0 1 1 0   1 0 0 0   0 1 1 0   0 0 0 1   0 1 1 0   1 1 0 0   1 1 0 0   0 0 1 1   1 0 1 0   0 0 0 1   0 1 1 0   1 1 0 0</a:t>
            </a:r>
            <a:endParaRPr lang="en" sz="125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92" y="4903616"/>
            <a:ext cx="5944430" cy="1105054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16" y="2118525"/>
            <a:ext cx="3277057" cy="165758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77" y="1269964"/>
            <a:ext cx="6782994" cy="355388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3198811D-84A2-4D0B-4B21-ABB18EFF0EEF}"/>
              </a:ext>
            </a:extLst>
          </p:cNvPr>
          <p:cNvSpPr/>
          <p:nvPr/>
        </p:nvSpPr>
        <p:spPr>
          <a:xfrm>
            <a:off x="533400" y="230981"/>
            <a:ext cx="11144249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348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3E3CF-FF0D-7886-99F4-53D4913AF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80A4-986D-61DE-E659-14CF4048A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C699DE-E195-4FFE-4580-122FB668E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Pápa Attila</a:t>
            </a:r>
          </a:p>
        </p:txBody>
      </p:sp>
    </p:spTree>
    <p:extLst>
      <p:ext uri="{BB962C8B-B14F-4D97-AF65-F5344CB8AC3E}">
        <p14:creationId xmlns:p14="http://schemas.microsoft.com/office/powerpoint/2010/main" val="227050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9B58ED9-2B4E-0273-5C77-005EA5C7762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A91785-0EB9-4546-A4BA-73D51AB87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762" y="1525335"/>
            <a:ext cx="7024279" cy="356384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49CF720-2B52-4F1A-97D7-A036D88C02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0486" y="1528127"/>
            <a:ext cx="7081470" cy="356492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393F426-265A-4E6D-B7A0-570246A10F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902" y="1533413"/>
            <a:ext cx="7061745" cy="35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374949" y="2516295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089723" y="5500628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203911" y="1486515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"/>
            <a:stretch/>
          </p:blipFill>
          <p:spPr>
            <a:xfrm>
              <a:off x="5425960" y="4114177"/>
              <a:ext cx="2909636" cy="1503012"/>
            </a:xfrm>
            <a:prstGeom prst="rect">
              <a:avLst/>
            </a:prstGeom>
            <a:solidFill>
              <a:schemeClr val="lt1"/>
            </a:solidFill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39C85598-5F05-2145-33C9-5D00DA0280AD}"/>
              </a:ext>
            </a:extLst>
          </p:cNvPr>
          <p:cNvSpPr/>
          <p:nvPr/>
        </p:nvSpPr>
        <p:spPr>
          <a:xfrm>
            <a:off x="533400" y="230981"/>
            <a:ext cx="3473357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698BEC-C92E-C6A1-07BF-37B9B22D7BCF}"/>
              </a:ext>
            </a:extLst>
          </p:cNvPr>
          <p:cNvSpPr/>
          <p:nvPr/>
        </p:nvSpPr>
        <p:spPr>
          <a:xfrm>
            <a:off x="533400" y="230981"/>
            <a:ext cx="55626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A79790AE-5C5D-B9D0-4B3C-D59E0CDE6C3B}"/>
              </a:ext>
            </a:extLst>
          </p:cNvPr>
          <p:cNvSpPr/>
          <p:nvPr/>
        </p:nvSpPr>
        <p:spPr>
          <a:xfrm>
            <a:off x="533399" y="230981"/>
            <a:ext cx="11146971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4488150" y="3198767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25072" y="707426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Magi Zsolt</a:t>
            </a:r>
          </a:p>
        </p:txBody>
      </p:sp>
    </p:spTree>
    <p:extLst>
      <p:ext uri="{BB962C8B-B14F-4D97-AF65-F5344CB8AC3E}">
        <p14:creationId xmlns:p14="http://schemas.microsoft.com/office/powerpoint/2010/main" val="43978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ors.co - bookmarks.design">
            <a:extLst>
              <a:ext uri="{FF2B5EF4-FFF2-40B4-BE49-F238E27FC236}">
                <a16:creationId xmlns:a16="http://schemas.microsoft.com/office/drawing/2014/main" id="{B5D7592E-4A95-42B5-A5D3-386D0AA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0" y="2578131"/>
            <a:ext cx="3322392" cy="33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68A78438-81B5-4F98-85F6-00CBC786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kezelőfelület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Barátságos kinézet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Letisztult megjelenés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D459D2-04CE-47B0-9B28-9C2E2C46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67" y="2560158"/>
            <a:ext cx="8102321" cy="3321108"/>
          </a:xfrm>
          <a:prstGeom prst="rect">
            <a:avLst/>
          </a:prstGeom>
        </p:spPr>
      </p:pic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C88F5CBE-EC47-A3CD-52B8-DF4067E1A0D4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Koncepció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9E5279D-F881-0B54-C2BF-9F756D1C2C9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5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8D3C9-D481-49D2-A3B8-55002AE61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SVG Hullámok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A6FF47-4F2D-45C1-8812-A937076D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64" y="1969477"/>
            <a:ext cx="9591336" cy="4858736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FF5EE960-1190-1BF6-C552-E440CE47234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Téma</a:t>
            </a:r>
            <a:endParaRPr lang="en-US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C0FDF2C-E943-EBBD-999A-292C3730C698}"/>
              </a:ext>
            </a:extLst>
          </p:cNvPr>
          <p:cNvSpPr/>
          <p:nvPr/>
        </p:nvSpPr>
        <p:spPr>
          <a:xfrm>
            <a:off x="533401" y="230981"/>
            <a:ext cx="15748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40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F25695E7-89AB-4B78-9935-B2FE21EC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Munkafolyamat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Navbar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CEB897-5487-4DD8-AFCB-AE4A49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4" y="2221202"/>
            <a:ext cx="9167446" cy="46367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E7007A-24BA-4AFE-9624-F8E30739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4" y="2221202"/>
            <a:ext cx="9167446" cy="4658707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98A6B6BD-AF9C-218B-8307-614113056BB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Megvalósítás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31B1068-FEFC-68C5-679F-811AA0314358}"/>
              </a:ext>
            </a:extLst>
          </p:cNvPr>
          <p:cNvSpPr/>
          <p:nvPr/>
        </p:nvSpPr>
        <p:spPr>
          <a:xfrm>
            <a:off x="533401" y="230981"/>
            <a:ext cx="33147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324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7D3406F9-B9D5-A1A1-F4CE-318068A38AE8}"/>
              </a:ext>
            </a:extLst>
          </p:cNvPr>
          <p:cNvSpPr/>
          <p:nvPr/>
        </p:nvSpPr>
        <p:spPr>
          <a:xfrm>
            <a:off x="533400" y="230981"/>
            <a:ext cx="47752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CCAF255-D969-47AF-BC41-B312BE02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C68B97-44FA-4C08-BA80-466A8905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65" y="603855"/>
            <a:ext cx="10272000" cy="743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060BD-3AB3-4378-924E-0E687587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0FBB28-22CE-4BFA-8893-65EC5B0A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DABA0E07-E581-DDD3-2D22-AC2A3890F66B}"/>
              </a:ext>
            </a:extLst>
          </p:cNvPr>
          <p:cNvSpPr/>
          <p:nvPr/>
        </p:nvSpPr>
        <p:spPr>
          <a:xfrm>
            <a:off x="533400" y="230981"/>
            <a:ext cx="835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38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3E28D8E-19AB-40B8-A06E-43049D0C2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20F583-F6C4-47FC-A232-8242CCA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17" y="1526411"/>
            <a:ext cx="9026768" cy="45585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03DBCF-1438-4460-9DD8-85343CB1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17" y="1526411"/>
            <a:ext cx="9026768" cy="4697589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101DA210-F363-CC4B-FFAF-A34AE211AE1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A3B00EB-9F35-4D01-4AB7-83CFBA1E3B13}"/>
              </a:ext>
            </a:extLst>
          </p:cNvPr>
          <p:cNvSpPr/>
          <p:nvPr/>
        </p:nvSpPr>
        <p:spPr>
          <a:xfrm>
            <a:off x="533400" y="230981"/>
            <a:ext cx="9626600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0E164DCD-1664-4E17-9423-8A6E7F73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33A0B-1B3C-4C7E-9002-53B1490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2" y="634000"/>
            <a:ext cx="5461418" cy="5455302"/>
          </a:xfrm>
          <a:prstGeom prst="rect">
            <a:avLst/>
          </a:prstGeom>
        </p:spPr>
      </p:pic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A736AC04-5C8A-4BB3-4B30-624AB22AFC3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4FC20B1-BCA6-D3DD-7851-0962D3339F33}"/>
              </a:ext>
            </a:extLst>
          </p:cNvPr>
          <p:cNvSpPr/>
          <p:nvPr/>
        </p:nvSpPr>
        <p:spPr>
          <a:xfrm>
            <a:off x="533400" y="230981"/>
            <a:ext cx="11137106" cy="330994"/>
          </a:xfrm>
          <a:prstGeom prst="rect">
            <a:avLst/>
          </a:prstGeom>
          <a:solidFill>
            <a:srgbClr val="00B05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88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Könnyű kezelés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Hibák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199" y="2113630"/>
            <a:ext cx="3148581" cy="108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Csapatok és egyéb adatok megjelenítésének átdolgozása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0"/>
            <a:ext cx="3167694" cy="117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Igazgató tudjon törölni csapatot, jelszó megváltoztatása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Tabulátoros navigáció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Statisztika, javított hiányjelzésrendszer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Javított főoldal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029947" y="5157696"/>
            <a:ext cx="3196556" cy="86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CASCADE-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elt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adatbázis kapcsolatok kijavítása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B3B52FA-98F4-D1C7-7ECD-E03920FEB4EF}"/>
              </a:ext>
            </a:extLst>
          </p:cNvPr>
          <p:cNvSpPr/>
          <p:nvPr/>
        </p:nvSpPr>
        <p:spPr>
          <a:xfrm>
            <a:off x="5201520" y="2393431"/>
            <a:ext cx="1787155" cy="2100943"/>
          </a:xfrm>
          <a:prstGeom prst="rect">
            <a:avLst/>
          </a:prstGeom>
          <a:solidFill>
            <a:srgbClr val="2D32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6C8E6EA2-895A-4CBF-7D0E-6DAAF56E0D35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Fejlesztési út</a:t>
            </a:r>
            <a:endParaRPr lang="en-US" dirty="0"/>
          </a:p>
        </p:txBody>
      </p:sp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Struktúra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Munkaelosztás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Adatbázis,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controller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-ek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template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-ek felépítése</a:t>
            </a: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Funkciók megtervezése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Oldalakhoz tartozó frontend megírása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Tesztelés</a:t>
            </a:r>
            <a:endParaRPr lang="hu-HU"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Hibajavítás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Dokumentáció és </a:t>
            </a:r>
            <a:r>
              <a:rPr lang="hu-HU" sz="16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demo</a:t>
            </a:r>
            <a:r>
              <a:rPr lang="hu-HU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adatok létrehozása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cxnSpLocks/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860130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b="1" dirty="0">
                <a:solidFill>
                  <a:schemeClr val="accent2"/>
                </a:solidFill>
              </a:rPr>
              <a:t>/&gt;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06193" y="3822645"/>
            <a:ext cx="4578350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Csapattagok: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Pápa Attila</a:t>
            </a:r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875284" y="2554645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488972" y="2034988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531" name="Alcím 2">
            <a:extLst>
              <a:ext uri="{FF2B5EF4-FFF2-40B4-BE49-F238E27FC236}">
                <a16:creationId xmlns:a16="http://schemas.microsoft.com/office/drawing/2014/main" id="{19EC64E5-1FDA-04D6-93FF-8C555BCC61F5}"/>
              </a:ext>
            </a:extLst>
          </p:cNvPr>
          <p:cNvSpPr txBox="1">
            <a:spLocks/>
          </p:cNvSpPr>
          <p:nvPr/>
        </p:nvSpPr>
        <p:spPr>
          <a:xfrm>
            <a:off x="8756785" y="5749102"/>
            <a:ext cx="4058400" cy="70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b="1" dirty="0" err="1">
                <a:solidFill>
                  <a:schemeClr val="tx1"/>
                </a:solidFill>
              </a:rPr>
              <a:t>StillNincsCsapatnév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Felépítés, struktúra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/>
              <a:t>Gál Attila</a:t>
            </a:r>
          </a:p>
        </p:txBody>
      </p:sp>
    </p:spTree>
    <p:extLst>
      <p:ext uri="{BB962C8B-B14F-4D97-AF65-F5344CB8AC3E}">
        <p14:creationId xmlns:p14="http://schemas.microsoft.com/office/powerpoint/2010/main" val="71203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4B7947F4-4DE2-1D9D-E4A2-5EDCE8EEF147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Munkamenet</a:t>
            </a:r>
          </a:p>
          <a:p>
            <a:endParaRPr lang="hu-HU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502334" y="2162614"/>
            <a:ext cx="7372307" cy="2845072"/>
          </a:xfrm>
        </p:spPr>
        <p:txBody>
          <a:bodyPr/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Adatbázis felépítése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hu-HU" sz="1800" dirty="0"/>
              <a:t>Oldalak felépítése, sitemap</a:t>
            </a:r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73188" y="1651357"/>
            <a:ext cx="4971200" cy="541200"/>
          </a:xfrm>
        </p:spPr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995567" y="5223586"/>
            <a:ext cx="2358233" cy="541200"/>
          </a:xfrm>
        </p:spPr>
        <p:txBody>
          <a:bodyPr/>
          <a:lstStyle/>
          <a:p>
            <a:r>
              <a:rPr lang="hu-HU" dirty="0"/>
              <a:t>+ Tesztelés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47F56E2-DD9F-52E0-92BF-87CBAD2DF76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65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02953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Adatbázis</a:t>
            </a:r>
            <a:br>
              <a:rPr lang="hu-HU" dirty="0"/>
            </a:br>
            <a:endParaRPr lang="hu-HU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3849632" y="470115"/>
            <a:ext cx="7473066" cy="5784932"/>
            <a:chOff x="3490628" y="370516"/>
            <a:chExt cx="8256003" cy="6487484"/>
          </a:xfrm>
        </p:grpSpPr>
        <p:sp>
          <p:nvSpPr>
            <p:cNvPr id="2" name="Téglalap 1"/>
            <p:cNvSpPr/>
            <p:nvPr/>
          </p:nvSpPr>
          <p:spPr>
            <a:xfrm>
              <a:off x="3490628" y="370516"/>
              <a:ext cx="8256003" cy="6487484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FCFDC12C-224F-4A10-81CA-314A2748F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762" y="710255"/>
              <a:ext cx="8221417" cy="614774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9" name="Szövegdoboz 8">
            <a:extLst>
              <a:ext uri="{FF2B5EF4-FFF2-40B4-BE49-F238E27FC236}">
                <a16:creationId xmlns:a16="http://schemas.microsoft.com/office/drawing/2014/main" id="{A879E03A-7DD1-4478-BCD9-FA4AFC60D009}"/>
              </a:ext>
            </a:extLst>
          </p:cNvPr>
          <p:cNvSpPr txBox="1"/>
          <p:nvPr/>
        </p:nvSpPr>
        <p:spPr>
          <a:xfrm>
            <a:off x="611641" y="1375771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Probléma: CASCADE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B82534B-1566-9AE8-8EA2-87C17B5FF630}"/>
              </a:ext>
            </a:extLst>
          </p:cNvPr>
          <p:cNvSpPr/>
          <p:nvPr/>
        </p:nvSpPr>
        <p:spPr>
          <a:xfrm>
            <a:off x="533400" y="230981"/>
            <a:ext cx="1998960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4979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611641" y="1943165"/>
            <a:ext cx="10963483" cy="3919761"/>
            <a:chOff x="611641" y="1787703"/>
            <a:chExt cx="10963483" cy="3919761"/>
          </a:xfrm>
        </p:grpSpPr>
        <p:sp>
          <p:nvSpPr>
            <p:cNvPr id="3" name="Téglalap 2"/>
            <p:cNvSpPr/>
            <p:nvPr/>
          </p:nvSpPr>
          <p:spPr>
            <a:xfrm>
              <a:off x="611641" y="1787703"/>
              <a:ext cx="10963483" cy="3919761"/>
            </a:xfrm>
            <a:prstGeom prst="rect">
              <a:avLst/>
            </a:prstGeom>
            <a:solidFill>
              <a:srgbClr val="2D323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D6BC423F-EC43-469D-9DD9-D2BBCFBF1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75" y="2059718"/>
              <a:ext cx="10958249" cy="3647746"/>
            </a:xfrm>
            <a:prstGeom prst="rect">
              <a:avLst/>
            </a:prstGeom>
          </p:spPr>
        </p:pic>
      </p:grpSp>
      <p:sp>
        <p:nvSpPr>
          <p:cNvPr id="8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9799165" y="995074"/>
            <a:ext cx="1950130" cy="763600"/>
          </a:xfrm>
        </p:spPr>
        <p:txBody>
          <a:bodyPr/>
          <a:lstStyle/>
          <a:p>
            <a:r>
              <a:rPr lang="hu-HU" dirty="0">
                <a:solidFill>
                  <a:schemeClr val="accent6"/>
                </a:solidFill>
              </a:rPr>
              <a:t>Sitemap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61E8C5D-20F5-B912-7182-2FA11030BD5C}"/>
              </a:ext>
            </a:extLst>
          </p:cNvPr>
          <p:cNvSpPr/>
          <p:nvPr/>
        </p:nvSpPr>
        <p:spPr>
          <a:xfrm>
            <a:off x="533400" y="230981"/>
            <a:ext cx="3722914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479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atszög 62"/>
          <p:cNvSpPr/>
          <p:nvPr/>
        </p:nvSpPr>
        <p:spPr>
          <a:xfrm rot="5400000">
            <a:off x="3729206" y="1654176"/>
            <a:ext cx="4036868" cy="3480059"/>
          </a:xfrm>
          <a:prstGeom prst="hexagon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>
                <a:solidFill>
                  <a:schemeClr val="accent6"/>
                </a:solidFill>
              </a:rPr>
              <a:t>A </a:t>
            </a:r>
            <a:r>
              <a:rPr lang="hu-HU" dirty="0" err="1">
                <a:solidFill>
                  <a:schemeClr val="accent6"/>
                </a:solidFill>
              </a:rPr>
              <a:t>Django</a:t>
            </a:r>
            <a:r>
              <a:rPr lang="hu-HU" dirty="0">
                <a:solidFill>
                  <a:schemeClr val="accent6"/>
                </a:solidFill>
              </a:rPr>
              <a:t> </a:t>
            </a:r>
            <a:r>
              <a:rPr lang="hu-HU" dirty="0" err="1">
                <a:solidFill>
                  <a:schemeClr val="accent6"/>
                </a:solidFill>
              </a:rPr>
              <a:t>appok</a:t>
            </a:r>
            <a:br>
              <a:rPr lang="hu-HU" dirty="0"/>
            </a:b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212874" y="97465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category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916817" y="19420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language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549012" y="44562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contest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426902" y="19420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school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3258784" y="445621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chemeClr val="accent6"/>
                </a:solidFill>
              </a:rPr>
              <a:t>team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5411649" y="54126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 err="1">
                <a:solidFill>
                  <a:schemeClr val="accent6"/>
                </a:solidFill>
              </a:rPr>
              <a:t>User</a:t>
            </a:r>
            <a:endParaRPr lang="en-US" sz="1800" dirty="0">
              <a:solidFill>
                <a:schemeClr val="accent6"/>
              </a:solidFill>
            </a:endParaRPr>
          </a:p>
        </p:txBody>
      </p:sp>
      <p:cxnSp>
        <p:nvCxnSpPr>
          <p:cNvPr id="67" name="Egyenes összekötő 66"/>
          <p:cNvCxnSpPr>
            <a:stCxn id="63" idx="4"/>
            <a:endCxn id="63" idx="1"/>
          </p:cNvCxnSpPr>
          <p:nvPr/>
        </p:nvCxnSpPr>
        <p:spPr>
          <a:xfrm flipH="1">
            <a:off x="4007612" y="2245787"/>
            <a:ext cx="3480057" cy="229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/>
          <p:cNvCxnSpPr>
            <a:stCxn id="63" idx="3"/>
            <a:endCxn id="63" idx="1"/>
          </p:cNvCxnSpPr>
          <p:nvPr/>
        </p:nvCxnSpPr>
        <p:spPr>
          <a:xfrm flipH="1">
            <a:off x="4007612" y="1375772"/>
            <a:ext cx="1740028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/>
          <p:cNvCxnSpPr>
            <a:stCxn id="63" idx="4"/>
            <a:endCxn id="63" idx="2"/>
          </p:cNvCxnSpPr>
          <p:nvPr/>
        </p:nvCxnSpPr>
        <p:spPr>
          <a:xfrm flipH="1">
            <a:off x="4007612" y="2245787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gyenes összekötő 78"/>
          <p:cNvCxnSpPr>
            <a:stCxn id="63" idx="4"/>
            <a:endCxn id="63" idx="0"/>
          </p:cNvCxnSpPr>
          <p:nvPr/>
        </p:nvCxnSpPr>
        <p:spPr>
          <a:xfrm flipH="1">
            <a:off x="5747640" y="2245787"/>
            <a:ext cx="1740029" cy="316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82"/>
          <p:cNvCxnSpPr>
            <a:stCxn id="63" idx="1"/>
            <a:endCxn id="63" idx="5"/>
          </p:cNvCxnSpPr>
          <p:nvPr/>
        </p:nvCxnSpPr>
        <p:spPr>
          <a:xfrm>
            <a:off x="4007612" y="4542625"/>
            <a:ext cx="3480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olyamatábra: Feldolgozás 83"/>
          <p:cNvSpPr/>
          <p:nvPr/>
        </p:nvSpPr>
        <p:spPr>
          <a:xfrm>
            <a:off x="5006088" y="3161126"/>
            <a:ext cx="1483098" cy="4001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5006088" y="3142523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dusza_web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6" name="Egyenes összekötő 85"/>
          <p:cNvCxnSpPr>
            <a:stCxn id="63" idx="3"/>
          </p:cNvCxnSpPr>
          <p:nvPr/>
        </p:nvCxnSpPr>
        <p:spPr>
          <a:xfrm flipH="1">
            <a:off x="5747637" y="1375772"/>
            <a:ext cx="3" cy="17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/>
          <p:cNvCxnSpPr>
            <a:stCxn id="63" idx="5"/>
            <a:endCxn id="84" idx="2"/>
          </p:cNvCxnSpPr>
          <p:nvPr/>
        </p:nvCxnSpPr>
        <p:spPr>
          <a:xfrm flipH="1" flipV="1">
            <a:off x="5747637" y="3561236"/>
            <a:ext cx="1740032" cy="98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91"/>
          <p:cNvCxnSpPr>
            <a:stCxn id="63" idx="2"/>
          </p:cNvCxnSpPr>
          <p:nvPr/>
        </p:nvCxnSpPr>
        <p:spPr>
          <a:xfrm>
            <a:off x="4007610" y="225914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93"/>
          <p:cNvCxnSpPr>
            <a:stCxn id="63" idx="2"/>
            <a:endCxn id="63" idx="1"/>
          </p:cNvCxnSpPr>
          <p:nvPr/>
        </p:nvCxnSpPr>
        <p:spPr>
          <a:xfrm>
            <a:off x="4007612" y="2245787"/>
            <a:ext cx="0" cy="2296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95"/>
          <p:cNvCxnSpPr>
            <a:stCxn id="63" idx="1"/>
            <a:endCxn id="63" idx="0"/>
          </p:cNvCxnSpPr>
          <p:nvPr/>
        </p:nvCxnSpPr>
        <p:spPr>
          <a:xfrm>
            <a:off x="4007612" y="4542625"/>
            <a:ext cx="1740028" cy="870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/>
          <p:cNvCxnSpPr>
            <a:stCxn id="84" idx="2"/>
            <a:endCxn id="63" idx="0"/>
          </p:cNvCxnSpPr>
          <p:nvPr/>
        </p:nvCxnSpPr>
        <p:spPr>
          <a:xfrm>
            <a:off x="5747637" y="3561236"/>
            <a:ext cx="3" cy="1851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9CDCD9F2-D93C-1881-6A09-7E6B6337A6A3}"/>
              </a:ext>
            </a:extLst>
          </p:cNvPr>
          <p:cNvSpPr/>
          <p:nvPr/>
        </p:nvSpPr>
        <p:spPr>
          <a:xfrm>
            <a:off x="533400" y="230981"/>
            <a:ext cx="5431971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171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73B4A221-CC83-535B-FDCC-DA390680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>
            <a:extLst>
              <a:ext uri="{FF2B5EF4-FFF2-40B4-BE49-F238E27FC236}">
                <a16:creationId xmlns:a16="http://schemas.microsoft.com/office/drawing/2014/main" id="{B723543D-1F85-E059-EDF1-9E289D067F71}"/>
              </a:ext>
            </a:extLst>
          </p:cNvPr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>
            <a:extLst>
              <a:ext uri="{FF2B5EF4-FFF2-40B4-BE49-F238E27FC236}">
                <a16:creationId xmlns:a16="http://schemas.microsoft.com/office/drawing/2014/main" id="{3B00F5AD-5A66-CE06-0B34-56CF1318F0DA}"/>
              </a:ext>
            </a:extLst>
          </p:cNvPr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>
            <a:extLst>
              <a:ext uri="{FF2B5EF4-FFF2-40B4-BE49-F238E27FC236}">
                <a16:creationId xmlns:a16="http://schemas.microsoft.com/office/drawing/2014/main" id="{F26D87A0-12C5-6E8E-1FA2-07CA6A5EA1D7}"/>
              </a:ext>
            </a:extLst>
          </p:cNvPr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>
            <a:extLst>
              <a:ext uri="{FF2B5EF4-FFF2-40B4-BE49-F238E27FC236}">
                <a16:creationId xmlns:a16="http://schemas.microsoft.com/office/drawing/2014/main" id="{5049ABE8-45D3-849D-7A79-051BEA490342}"/>
              </a:ext>
            </a:extLst>
          </p:cNvPr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>
            <a:extLst>
              <a:ext uri="{FF2B5EF4-FFF2-40B4-BE49-F238E27FC236}">
                <a16:creationId xmlns:a16="http://schemas.microsoft.com/office/drawing/2014/main" id="{D3E42F8C-4959-212B-D3E6-0F22DACFB5B4}"/>
              </a:ext>
            </a:extLst>
          </p:cNvPr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>
            <a:extLst>
              <a:ext uri="{FF2B5EF4-FFF2-40B4-BE49-F238E27FC236}">
                <a16:creationId xmlns:a16="http://schemas.microsoft.com/office/drawing/2014/main" id="{D65C09EF-A2AE-B04B-8C2A-237EA6121F48}"/>
              </a:ext>
            </a:extLst>
          </p:cNvPr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b="1" dirty="0">
                <a:solidFill>
                  <a:srgbClr val="7030A0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B1A3DC8D-676B-8E8E-7E4B-CD0BA23B1AFC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FE853FBA-44B7-EF45-1C7C-399D58252FB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ED7E7CAA-DFC9-E081-0143-C832EFE3B1EC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FA5D61E6-E598-B2A7-C0A9-AEE26BF808E8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6CFC71F8-A889-373D-63B7-C08D2000457B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269B4AFD-F8D1-43B5-5579-1770A7B377B8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663D38C4-E550-516B-C5B8-122719FDE991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5ED63853-4C24-1AC0-6F6E-3677C5CC9230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3BA824FE-8F5C-D3E7-17EF-5AE7704F3292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DA1F76DA-0923-37D4-F421-EB69867D9533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F42C24F8-5B60-6434-6DF8-2E770E0C837E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9A1B3C07-09B4-9B9E-357C-769D50BE4F15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1D390069-09B9-3606-E4E9-8DE5308DCA3B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0FC985A4-2263-7544-A4FF-75CC5B567895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17CC655C-A6AB-1267-3DAD-F742AD184C45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332ECAB5-AB03-C413-6906-1845F5A80715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02D5B3E1-6DF2-A2CC-59B9-78E314F0E182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32FE9024-A2A6-1C13-1DFF-32CFFCB6A8F7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8251CBA5-872D-952C-A825-76DF7E5F20E1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B1309830-81C3-18FA-7087-C853524EC735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3145AF63-1BBE-EDA0-2649-03E2C42946F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5E891AE-0135-9A85-C31A-D16BD590B5C6}"/>
              </a:ext>
            </a:extLst>
          </p:cNvPr>
          <p:cNvSpPr/>
          <p:nvPr/>
        </p:nvSpPr>
        <p:spPr>
          <a:xfrm>
            <a:off x="533400" y="230981"/>
            <a:ext cx="7630886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15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ím 50">
            <a:extLst>
              <a:ext uri="{FF2B5EF4-FFF2-40B4-BE49-F238E27FC236}">
                <a16:creationId xmlns:a16="http://schemas.microsoft.com/office/drawing/2014/main" id="{ED93C5AD-9935-7150-EB24-2D20C38BD18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11641" y="612171"/>
            <a:ext cx="10272000" cy="763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hu-HU" dirty="0">
                <a:solidFill>
                  <a:srgbClr val="7030A0"/>
                </a:solidFill>
              </a:rPr>
              <a:t> </a:t>
            </a:r>
            <a:r>
              <a:rPr lang="hu-HU" dirty="0"/>
              <a:t>Kategóriák, nyelvek kezelése</a:t>
            </a:r>
            <a:br>
              <a:rPr lang="hu-HU" dirty="0"/>
            </a:br>
            <a:endParaRPr lang="hu-HU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2297415" y="1511573"/>
            <a:ext cx="7696917" cy="4289078"/>
            <a:chOff x="2369844" y="1587501"/>
            <a:chExt cx="7696917" cy="4289078"/>
          </a:xfrm>
        </p:grpSpPr>
        <p:sp>
          <p:nvSpPr>
            <p:cNvPr id="10" name="Folyamatábra: Feldolgozás 9"/>
            <p:cNvSpPr/>
            <p:nvPr/>
          </p:nvSpPr>
          <p:spPr>
            <a:xfrm>
              <a:off x="2369844" y="1587501"/>
              <a:ext cx="7696917" cy="4279900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845" y="1813921"/>
              <a:ext cx="7696916" cy="4062658"/>
            </a:xfrm>
            <a:prstGeom prst="rect">
              <a:avLst/>
            </a:prstGeom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6146C8C9-AF00-F564-FA63-E09D193E311D}"/>
              </a:ext>
            </a:extLst>
          </p:cNvPr>
          <p:cNvSpPr/>
          <p:nvPr/>
        </p:nvSpPr>
        <p:spPr>
          <a:xfrm>
            <a:off x="533400" y="230981"/>
            <a:ext cx="9460932" cy="330994"/>
          </a:xfrm>
          <a:prstGeom prst="rect">
            <a:avLst/>
          </a:prstGeom>
          <a:solidFill>
            <a:srgbClr val="7030A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438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514</TotalTime>
  <Words>1304</Words>
  <Application>Microsoft Office PowerPoint</Application>
  <PresentationFormat>Szélesvásznú</PresentationFormat>
  <Paragraphs>190</Paragraphs>
  <Slides>26</Slides>
  <Notes>23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8" baseType="lpstr"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PT Sans</vt:lpstr>
      <vt:lpstr>Quantico</vt:lpstr>
      <vt:lpstr>Segoe UI Historic</vt:lpstr>
      <vt:lpstr>Source Code Pro</vt:lpstr>
      <vt:lpstr>New Operating System Design Pitch Deck by Slidesgo</vt:lpstr>
      <vt:lpstr>Webalkalmazás</vt:lpstr>
      <vt:lpstr>MVC strucktúra</vt:lpstr>
      <vt:lpstr>Felépítés, struktúra</vt:lpstr>
      <vt:lpstr>Tervezés, menedzselés</vt:lpstr>
      <vt:lpstr>&lt;/ Adatbázis </vt:lpstr>
      <vt:lpstr>&lt;/ Tervezés, menedzselés</vt:lpstr>
      <vt:lpstr>&lt;/ A Django appok </vt:lpstr>
      <vt:lpstr>PowerPoint-bemutató</vt:lpstr>
      <vt:lpstr>&lt;/ Kategóriák, nyelvek kezelése </vt:lpstr>
      <vt:lpstr>&lt;/ Kategóriák, nyelvek kezelése </vt:lpstr>
      <vt:lpstr>Backend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426</cp:revision>
  <dcterms:created xsi:type="dcterms:W3CDTF">2024-11-25T07:36:55Z</dcterms:created>
  <dcterms:modified xsi:type="dcterms:W3CDTF">2024-11-29T20:20:14Z</dcterms:modified>
</cp:coreProperties>
</file>