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5" r:id="rId6"/>
    <p:sldId id="260" r:id="rId7"/>
    <p:sldId id="259" r:id="rId8"/>
    <p:sldId id="261" r:id="rId9"/>
    <p:sldId id="263" r:id="rId10"/>
    <p:sldId id="258" r:id="rId11"/>
    <p:sldId id="274" r:id="rId12"/>
    <p:sldId id="264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5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F22"/>
    <a:srgbClr val="2D323C"/>
    <a:srgbClr val="E2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>
        <p:scale>
          <a:sx n="125" d="100"/>
          <a:sy n="125" d="100"/>
        </p:scale>
        <p:origin x="-18" y="-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f7af2584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f7af2584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2109955" y="4065079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Saturn</a:t>
            </a:r>
            <a:endParaRPr sz="17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078488" y="4065045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Earth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345684" y="4065061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8314217" y="4065028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Mars</a:t>
            </a:r>
            <a:endParaRPr sz="1733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Manager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73558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Triton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9321279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Callisto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5381128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Titan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082475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1107724" y="5267820"/>
            <a:ext cx="1794800" cy="44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The Moon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/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Employee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430245" y="280514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6646557" y="2843800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stCxn id="487" idx="2"/>
            <a:endCxn id="489" idx="0"/>
          </p:cNvCxnSpPr>
          <p:nvPr/>
        </p:nvCxnSpPr>
        <p:spPr>
          <a:xfrm rot="16200000" flipH="1">
            <a:off x="6911493" y="1551135"/>
            <a:ext cx="478005" cy="2107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stCxn id="486" idx="0"/>
            <a:endCxn id="487" idx="2"/>
          </p:cNvCxnSpPr>
          <p:nvPr/>
        </p:nvCxnSpPr>
        <p:spPr>
          <a:xfrm rot="-5400000">
            <a:off x="4822645" y="1531147"/>
            <a:ext cx="439200" cy="21088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2" name="Google Shape;492;p42"/>
          <p:cNvCxnSpPr>
            <a:stCxn id="486" idx="2"/>
            <a:endCxn id="478" idx="0"/>
          </p:cNvCxnSpPr>
          <p:nvPr/>
        </p:nvCxnSpPr>
        <p:spPr>
          <a:xfrm rot="-5400000" flipH="1">
            <a:off x="4144445" y="3233747"/>
            <a:ext cx="674800" cy="98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3" name="Google Shape;493;p42"/>
          <p:cNvCxnSpPr>
            <a:stCxn id="477" idx="0"/>
            <a:endCxn id="486" idx="2"/>
          </p:cNvCxnSpPr>
          <p:nvPr/>
        </p:nvCxnSpPr>
        <p:spPr>
          <a:xfrm rot="-5400000">
            <a:off x="3160155" y="3237479"/>
            <a:ext cx="674800" cy="98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4" name="Google Shape;494;p42"/>
          <p:cNvCxnSpPr>
            <a:stCxn id="489" idx="2"/>
            <a:endCxn id="480" idx="0"/>
          </p:cNvCxnSpPr>
          <p:nvPr/>
        </p:nvCxnSpPr>
        <p:spPr>
          <a:xfrm rot="16200000" flipH="1">
            <a:off x="8389873" y="3243284"/>
            <a:ext cx="636028" cy="1007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5" name="Google Shape;495;p42"/>
          <p:cNvCxnSpPr>
            <a:stCxn id="479" idx="0"/>
            <a:endCxn id="489" idx="2"/>
          </p:cNvCxnSpPr>
          <p:nvPr/>
        </p:nvCxnSpPr>
        <p:spPr>
          <a:xfrm rot="5400000" flipH="1" flipV="1">
            <a:off x="7405590" y="3266495"/>
            <a:ext cx="636061" cy="961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6" name="Google Shape;496;p42"/>
          <p:cNvCxnSpPr>
            <a:stCxn id="485" idx="0"/>
            <a:endCxn id="477" idx="2"/>
          </p:cNvCxnSpPr>
          <p:nvPr/>
        </p:nvCxnSpPr>
        <p:spPr>
          <a:xfrm rot="-5400000">
            <a:off x="2125724" y="4386020"/>
            <a:ext cx="761200" cy="100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7" name="Google Shape;497;p42"/>
          <p:cNvCxnSpPr>
            <a:stCxn id="484" idx="0"/>
            <a:endCxn id="477" idx="2"/>
          </p:cNvCxnSpPr>
          <p:nvPr/>
        </p:nvCxnSpPr>
        <p:spPr>
          <a:xfrm rot="5400000" flipH="1">
            <a:off x="3113075" y="4401020"/>
            <a:ext cx="761200" cy="97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8" name="Google Shape;498;p42"/>
          <p:cNvCxnSpPr>
            <a:stCxn id="483" idx="0"/>
            <a:endCxn id="479" idx="2"/>
          </p:cNvCxnSpPr>
          <p:nvPr/>
        </p:nvCxnSpPr>
        <p:spPr>
          <a:xfrm rot="-5400000">
            <a:off x="6380128" y="4405020"/>
            <a:ext cx="761200" cy="964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9" name="Google Shape;499;p42"/>
          <p:cNvCxnSpPr>
            <a:stCxn id="481" idx="0"/>
            <a:endCxn id="479" idx="2"/>
          </p:cNvCxnSpPr>
          <p:nvPr/>
        </p:nvCxnSpPr>
        <p:spPr>
          <a:xfrm rot="5400000" flipH="1">
            <a:off x="7367679" y="4382220"/>
            <a:ext cx="761200" cy="1010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0" name="Google Shape;500;p42"/>
          <p:cNvCxnSpPr>
            <a:stCxn id="482" idx="0"/>
            <a:endCxn id="479" idx="2"/>
          </p:cNvCxnSpPr>
          <p:nvPr/>
        </p:nvCxnSpPr>
        <p:spPr>
          <a:xfrm rot="5400000" flipH="1">
            <a:off x="8350279" y="3399420"/>
            <a:ext cx="761200" cy="2975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>
                <a:solidFill>
                  <a:schemeClr val="accent2"/>
                </a:solidFill>
              </a:rPr>
              <a:t>/&gt;</a:t>
            </a:r>
            <a:r>
              <a:rPr lang="en" sz="4800">
                <a:solidFill>
                  <a:schemeClr val="dk1"/>
                </a:solidFill>
              </a:rPr>
              <a:t> **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5437467" y="141399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5437467" y="180766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 the total size of the market, which represents the entire potential customer base for the product or service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5437467" y="2986283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5437467" y="3379923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437467" y="4558572"/>
            <a:ext cx="57852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lang="hu-HU"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437467" y="4952225"/>
            <a:ext cx="57852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Indicate the current market size, which represents the portion of the target market that the company has successfully captured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 err="1"/>
              <a:t>Django</a:t>
            </a:r>
            <a:r>
              <a:rPr lang="hu-HU" dirty="0"/>
              <a:t> felépítése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960000" y="1662443"/>
            <a:ext cx="3996400" cy="39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4" name="Google Shape;514;p43"/>
          <p:cNvSpPr/>
          <p:nvPr/>
        </p:nvSpPr>
        <p:spPr>
          <a:xfrm>
            <a:off x="1300800" y="2343876"/>
            <a:ext cx="3314800" cy="3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5" name="Google Shape;515;p43"/>
          <p:cNvSpPr/>
          <p:nvPr/>
        </p:nvSpPr>
        <p:spPr>
          <a:xfrm>
            <a:off x="1956000" y="3654136"/>
            <a:ext cx="2004400" cy="20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16" name="Google Shape;516;p43"/>
          <p:cNvSpPr txBox="1"/>
          <p:nvPr/>
        </p:nvSpPr>
        <p:spPr>
          <a:xfrm>
            <a:off x="2109400" y="1715467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Route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09400" y="2779173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Controller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109400" y="4315732"/>
            <a:ext cx="16976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400" dirty="0" err="1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Template</a:t>
            </a:r>
            <a:endParaRPr sz="24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graphicFrame>
        <p:nvGraphicFramePr>
          <p:cNvPr id="524" name="Google Shape;524;p44"/>
          <p:cNvGraphicFramePr/>
          <p:nvPr>
            <p:extLst>
              <p:ext uri="{D42A27DB-BD31-4B8C-83A1-F6EECF244321}">
                <p14:modId xmlns:p14="http://schemas.microsoft.com/office/powerpoint/2010/main" val="1238173671"/>
              </p:ext>
            </p:extLst>
          </p:nvPr>
        </p:nvGraphicFramePr>
        <p:xfrm>
          <a:off x="969168" y="1530918"/>
          <a:ext cx="10271629" cy="4246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4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Cél</a:t>
                      </a:r>
                      <a:endParaRPr sz="24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Leírása</a:t>
                      </a:r>
                      <a:endParaRPr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Péntek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Szombat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hu-HU" sz="16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600" dirty="0">
                          <a:solidFill>
                            <a:schemeClr val="dk1"/>
                          </a:solidFill>
                          <a:sym typeface="Quantico"/>
                        </a:rPr>
                        <a:t>Vasárnap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Understanding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and understand the needs of your target audience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Conduct research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Research existing products in the industry and analyze how successful they are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Brainstorm ideas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Generate ideas based on user feedback and research findings</a:t>
                      </a: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Develop a prototype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 a basic version of the product to show investors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for usability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 the prototype through rigorous testing processes to ensure that it meets user requirements 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60933" marB="60933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Analyze feedback</a:t>
                      </a: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60933" marR="60933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Frontend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smtClean="0"/>
              <a:t>Letisztul megjelenés</a:t>
            </a:r>
          </a:p>
          <a:p>
            <a:r>
              <a:rPr lang="hu-HU" sz="1800" dirty="0" smtClean="0"/>
              <a:t>Egyszerű kezelőfelület</a:t>
            </a:r>
          </a:p>
          <a:p>
            <a:r>
              <a:rPr lang="hu-HU" sz="1800" dirty="0" smtClean="0"/>
              <a:t>Barátságos színek</a:t>
            </a:r>
          </a:p>
          <a:p>
            <a:endParaRPr lang="hu-HU" sz="1800" dirty="0" smtClean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Koncepció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Reszponzivitás</a:t>
            </a:r>
            <a:endParaRPr lang="hu-HU" dirty="0" smtClean="0"/>
          </a:p>
          <a:p>
            <a:r>
              <a:rPr lang="hu-HU" dirty="0" smtClean="0"/>
              <a:t>Hullámok</a:t>
            </a:r>
          </a:p>
          <a:p>
            <a:r>
              <a:rPr lang="hu-HU" dirty="0" err="1" smtClean="0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SVG hullámok</a:t>
            </a:r>
          </a:p>
          <a:p>
            <a:r>
              <a:rPr lang="hu-HU" dirty="0" err="1" smtClean="0"/>
              <a:t>Django</a:t>
            </a:r>
            <a:r>
              <a:rPr lang="hu-HU" dirty="0" smtClean="0"/>
              <a:t>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módja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 smtClean="0"/>
              <a:t>Végeredmény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00B050"/>
                </a:solidFill>
              </a:rPr>
              <a:t>V</a:t>
            </a:r>
            <a:r>
              <a:rPr lang="hu-HU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r>
              <a:rPr lang="hu-HU" dirty="0"/>
              <a:t> (MCC?)</a:t>
            </a:r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Serversided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809062" y="431554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80FDA214-6DAA-5528-AD40-3C5A1A5464C4}"/>
              </a:ext>
            </a:extLst>
          </p:cNvPr>
          <p:cNvGrpSpPr/>
          <p:nvPr/>
        </p:nvGrpSpPr>
        <p:grpSpPr>
          <a:xfrm>
            <a:off x="7070666" y="1814130"/>
            <a:ext cx="4981575" cy="4804956"/>
            <a:chOff x="4562475" y="1758985"/>
            <a:chExt cx="3048000" cy="3005548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74687C14-C67D-54BB-055F-D2C72F174916}"/>
                </a:ext>
              </a:extLst>
            </p:cNvPr>
            <p:cNvGrpSpPr/>
            <p:nvPr/>
          </p:nvGrpSpPr>
          <p:grpSpPr>
            <a:xfrm>
              <a:off x="4562475" y="1758985"/>
              <a:ext cx="3048000" cy="3005548"/>
              <a:chOff x="6849419" y="1394247"/>
              <a:chExt cx="1864832" cy="1552772"/>
            </a:xfrm>
            <a:solidFill>
              <a:schemeClr val="lt1"/>
            </a:solidFill>
          </p:grpSpPr>
          <p:grpSp>
            <p:nvGrpSpPr>
              <p:cNvPr id="8" name="Google Shape;214;p27">
                <a:extLst>
                  <a:ext uri="{FF2B5EF4-FFF2-40B4-BE49-F238E27FC236}">
                    <a16:creationId xmlns:a16="http://schemas.microsoft.com/office/drawing/2014/main" id="{023144AD-45CF-F848-4E2A-0C615904ECF8}"/>
                  </a:ext>
                </a:extLst>
              </p:cNvPr>
              <p:cNvGrpSpPr/>
              <p:nvPr/>
            </p:nvGrpSpPr>
            <p:grpSpPr>
              <a:xfrm>
                <a:off x="6849419" y="1394247"/>
                <a:ext cx="1864832" cy="1552772"/>
                <a:chOff x="1054813" y="1231002"/>
                <a:chExt cx="3436212" cy="3711215"/>
              </a:xfrm>
              <a:grpFill/>
            </p:grpSpPr>
            <p:sp>
              <p:nvSpPr>
                <p:cNvPr id="10" name="Google Shape;215;p27">
                  <a:extLst>
                    <a:ext uri="{FF2B5EF4-FFF2-40B4-BE49-F238E27FC236}">
                      <a16:creationId xmlns:a16="http://schemas.microsoft.com/office/drawing/2014/main" id="{D3830CDD-D2E5-D769-3736-0AE19498EA96}"/>
                    </a:ext>
                  </a:extLst>
                </p:cNvPr>
                <p:cNvSpPr/>
                <p:nvPr/>
              </p:nvSpPr>
              <p:spPr>
                <a:xfrm>
                  <a:off x="1054813" y="1312021"/>
                  <a:ext cx="3436200" cy="3630196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6;p27">
                  <a:extLst>
                    <a:ext uri="{FF2B5EF4-FFF2-40B4-BE49-F238E27FC236}">
                      <a16:creationId xmlns:a16="http://schemas.microsoft.com/office/drawing/2014/main" id="{2CA2CD81-FE53-AB24-F3C7-63B57BD7C4FF}"/>
                    </a:ext>
                  </a:extLst>
                </p:cNvPr>
                <p:cNvSpPr/>
                <p:nvPr/>
              </p:nvSpPr>
              <p:spPr>
                <a:xfrm>
                  <a:off x="1054825" y="1231002"/>
                  <a:ext cx="3436200" cy="40878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19;p27">
                <a:extLst>
                  <a:ext uri="{FF2B5EF4-FFF2-40B4-BE49-F238E27FC236}">
                    <a16:creationId xmlns:a16="http://schemas.microsoft.com/office/drawing/2014/main" id="{94D8F230-83EE-FEF1-9CF9-0D7A66B7E0D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07B7C93-DF42-A0A7-E06B-A43B2AC0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6354" y="2153569"/>
              <a:ext cx="2839241" cy="252294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460055" y="1597880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Authenticating</a:t>
            </a:r>
            <a:r>
              <a:rPr lang="hu-HU" dirty="0"/>
              <a:t> - 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58655" y="2286001"/>
            <a:ext cx="5666863" cy="4064604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30" cy="223303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Filtering - 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6925942" y="399682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2175F-D829-7E96-5A7B-EA7E86F3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D53FD952-781A-E344-658C-5827956192D1}"/>
              </a:ext>
            </a:extLst>
          </p:cNvPr>
          <p:cNvGrpSpPr/>
          <p:nvPr/>
        </p:nvGrpSpPr>
        <p:grpSpPr>
          <a:xfrm>
            <a:off x="6973243" y="2957801"/>
            <a:ext cx="1864833" cy="1637043"/>
            <a:chOff x="6849418" y="1309976"/>
            <a:chExt cx="1864833" cy="1637043"/>
          </a:xfrm>
        </p:grpSpPr>
        <p:grpSp>
          <p:nvGrpSpPr>
            <p:cNvPr id="4" name="Google Shape;214;p27">
              <a:extLst>
                <a:ext uri="{FF2B5EF4-FFF2-40B4-BE49-F238E27FC236}">
                  <a16:creationId xmlns:a16="http://schemas.microsoft.com/office/drawing/2014/main" id="{55B67CBC-8420-7D35-13AD-6122A87DEF05}"/>
                </a:ext>
              </a:extLst>
            </p:cNvPr>
            <p:cNvGrpSpPr/>
            <p:nvPr/>
          </p:nvGrpSpPr>
          <p:grpSpPr>
            <a:xfrm>
              <a:off x="6849418" y="1309976"/>
              <a:ext cx="1864833" cy="1637043"/>
              <a:chOff x="1054812" y="1029590"/>
              <a:chExt cx="3436214" cy="3912627"/>
            </a:xfrm>
          </p:grpSpPr>
          <p:sp>
            <p:nvSpPr>
              <p:cNvPr id="6" name="Google Shape;215;p27">
                <a:extLst>
                  <a:ext uri="{FF2B5EF4-FFF2-40B4-BE49-F238E27FC236}">
                    <a16:creationId xmlns:a16="http://schemas.microsoft.com/office/drawing/2014/main" id="{43A749AB-7342-CFD7-F2A1-D99E0E63E65B}"/>
                  </a:ext>
                </a:extLst>
              </p:cNvPr>
              <p:cNvSpPr/>
              <p:nvPr/>
            </p:nvSpPr>
            <p:spPr>
              <a:xfrm>
                <a:off x="1054812" y="1029617"/>
                <a:ext cx="3436200" cy="3912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6;p27">
                <a:extLst>
                  <a:ext uri="{FF2B5EF4-FFF2-40B4-BE49-F238E27FC236}">
                    <a16:creationId xmlns:a16="http://schemas.microsoft.com/office/drawing/2014/main" id="{5FD9AF83-3950-9A9E-30CF-25AFE3B2FC62}"/>
                  </a:ext>
                </a:extLst>
              </p:cNvPr>
              <p:cNvSpPr/>
              <p:nvPr/>
            </p:nvSpPr>
            <p:spPr>
              <a:xfrm>
                <a:off x="1054825" y="1029590"/>
                <a:ext cx="3436200" cy="610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19;p27">
              <a:extLst>
                <a:ext uri="{FF2B5EF4-FFF2-40B4-BE49-F238E27FC236}">
                  <a16:creationId xmlns:a16="http://schemas.microsoft.com/office/drawing/2014/main" id="{E0A929B0-603D-59B2-88CD-143810DABDE1}"/>
                </a:ext>
              </a:extLst>
            </p:cNvPr>
            <p:cNvSpPr txBox="1"/>
            <p:nvPr/>
          </p:nvSpPr>
          <p:spPr>
            <a:xfrm>
              <a:off x="7198457" y="1873600"/>
              <a:ext cx="12168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2"/>
                  </a:solidFill>
                </a:rPr>
                <a:t>}</a:t>
              </a:r>
              <a:r>
                <a:rPr lang="en" sz="3600" dirty="0">
                  <a:solidFill>
                    <a:schemeClr val="dk1"/>
                  </a:solidFill>
                </a:rPr>
                <a:t> /&gt; </a:t>
              </a:r>
              <a:r>
                <a:rPr lang="en" sz="3600" dirty="0">
                  <a:solidFill>
                    <a:schemeClr val="accent1"/>
                  </a:solidFill>
                </a:rPr>
                <a:t>[</a:t>
              </a:r>
              <a:endParaRPr sz="3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531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275</TotalTime>
  <Words>600</Words>
  <Application>Microsoft Office PowerPoint</Application>
  <PresentationFormat>Szélesvásznú</PresentationFormat>
  <Paragraphs>132</Paragraphs>
  <Slides>20</Slides>
  <Notes>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4</vt:i4>
      </vt:variant>
      <vt:variant>
        <vt:lpstr>Diacímek</vt:lpstr>
      </vt:variant>
      <vt:variant>
        <vt:i4>20</vt:i4>
      </vt:variant>
    </vt:vector>
  </HeadingPairs>
  <TitlesOfParts>
    <vt:vector size="34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 (MCC?)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Projekt továbbfejlesztése és esetleges hibák</vt:lpstr>
      <vt:lpstr>&lt;/ Timeline of your presentation</vt:lpstr>
      <vt:lpstr>&lt;/ Jogosultságok felépítése</vt:lpstr>
      <vt:lpstr>&lt;/ Django felépítése</vt:lpstr>
      <vt:lpstr>&lt;/ Fejlesztési út</vt:lpstr>
      <vt:lpstr>Frontend</vt:lpstr>
      <vt:lpstr>Koncepció</vt:lpstr>
      <vt:lpstr>Nehézségek</vt:lpstr>
      <vt:lpstr>Megvalósítás módja</vt:lpstr>
      <vt:lpstr>Végeredmény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User</cp:lastModifiedBy>
  <cp:revision>152</cp:revision>
  <dcterms:created xsi:type="dcterms:W3CDTF">2024-11-25T07:36:55Z</dcterms:created>
  <dcterms:modified xsi:type="dcterms:W3CDTF">2024-11-26T20:24:23Z</dcterms:modified>
</cp:coreProperties>
</file>