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5" r:id="rId3"/>
    <p:sldId id="291" r:id="rId4"/>
    <p:sldId id="292" r:id="rId5"/>
    <p:sldId id="289" r:id="rId6"/>
    <p:sldId id="293" r:id="rId7"/>
    <p:sldId id="294" r:id="rId8"/>
    <p:sldId id="280" r:id="rId9"/>
    <p:sldId id="296" r:id="rId10"/>
    <p:sldId id="281" r:id="rId11"/>
    <p:sldId id="295" r:id="rId12"/>
    <p:sldId id="259" r:id="rId13"/>
    <p:sldId id="261" r:id="rId14"/>
    <p:sldId id="258" r:id="rId15"/>
    <p:sldId id="271" r:id="rId16"/>
    <p:sldId id="274" r:id="rId17"/>
    <p:sldId id="282" r:id="rId18"/>
    <p:sldId id="283" r:id="rId19"/>
    <p:sldId id="284" r:id="rId20"/>
    <p:sldId id="285" r:id="rId21"/>
    <p:sldId id="263" r:id="rId22"/>
    <p:sldId id="286" r:id="rId23"/>
    <p:sldId id="287" r:id="rId24"/>
    <p:sldId id="262" r:id="rId25"/>
    <p:sldId id="288" r:id="rId26"/>
    <p:sldId id="269" r:id="rId27"/>
    <p:sldId id="270" r:id="rId28"/>
    <p:sldId id="257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>
            <p14:sldId id="256"/>
            <p14:sldId id="275"/>
          </p14:sldIdLst>
        </p14:section>
        <p14:section name="Gálati" id="{5F56BCDF-E033-43DF-A4D1-C67168D77E7D}">
          <p14:sldIdLst>
            <p14:sldId id="291"/>
            <p14:sldId id="292"/>
            <p14:sldId id="289"/>
            <p14:sldId id="293"/>
            <p14:sldId id="294"/>
            <p14:sldId id="280"/>
            <p14:sldId id="296"/>
            <p14:sldId id="281"/>
            <p14:sldId id="295"/>
          </p14:sldIdLst>
        </p14:section>
        <p14:section name="Pápa" id="{35504621-78CD-4089-90C1-2A4EC5845F6F}">
          <p14:sldIdLst>
            <p14:sldId id="259"/>
            <p14:sldId id="261"/>
            <p14:sldId id="258"/>
            <p14:sldId id="271"/>
            <p14:sldId id="274"/>
          </p14:sldIdLst>
        </p14:section>
        <p14:section name="Zsóti" id="{C8F456B9-4A35-4B62-A085-22A3E946E47B}">
          <p14:sldIdLst>
            <p14:sldId id="282"/>
            <p14:sldId id="283"/>
            <p14:sldId id="284"/>
            <p14:sldId id="285"/>
            <p14:sldId id="263"/>
            <p14:sldId id="286"/>
            <p14:sldId id="287"/>
            <p14:sldId id="262"/>
            <p14:sldId id="288"/>
          </p14:sldIdLst>
        </p14:section>
        <p14:section name="Végszó (KÖZÖS)" id="{E6C70222-B51E-4CB7-9AD9-7BD614FE39ED}">
          <p14:sldIdLst>
            <p14:sldId id="269"/>
            <p14:sldId id="27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3C"/>
    <a:srgbClr val="3B6429"/>
    <a:srgbClr val="E2E4F6"/>
    <a:srgbClr val="171A1F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133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PÁPA:</a:t>
            </a:r>
          </a:p>
          <a:p>
            <a:r>
              <a:rPr lang="hu-HU" dirty="0"/>
              <a:t>Képen: Látható az egyedi hibaüzenetek megadása, hogy ne angolul adja vissza</a:t>
            </a:r>
          </a:p>
          <a:p>
            <a:r>
              <a:rPr lang="hu-HU" dirty="0"/>
              <a:t>Képen: A </a:t>
            </a:r>
            <a:r>
              <a:rPr lang="hu-HU" dirty="0" err="1"/>
              <a:t>form</a:t>
            </a:r>
            <a:r>
              <a:rPr lang="hu-HU" dirty="0"/>
              <a:t>-oknak az input elemeit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Field-ekkel</a:t>
            </a:r>
            <a:r>
              <a:rPr lang="hu-HU" dirty="0"/>
              <a:t> határozhatjuk meg, egyedi címkével és határokkal (</a:t>
            </a:r>
            <a:r>
              <a:rPr lang="hu-HU" dirty="0" err="1"/>
              <a:t>pl</a:t>
            </a:r>
            <a:r>
              <a:rPr lang="hu-HU" dirty="0"/>
              <a:t> maximális hosszúság)</a:t>
            </a:r>
          </a:p>
          <a:p>
            <a:r>
              <a:rPr lang="hu-HU" dirty="0"/>
              <a:t>Képen: A </a:t>
            </a:r>
            <a:r>
              <a:rPr lang="hu-HU" dirty="0" err="1"/>
              <a:t>template</a:t>
            </a:r>
            <a:r>
              <a:rPr lang="hu-HU" dirty="0"/>
              <a:t> fájlban, ami egy különleges </a:t>
            </a:r>
            <a:r>
              <a:rPr lang="hu-HU" dirty="0" err="1"/>
              <a:t>html</a:t>
            </a:r>
            <a:r>
              <a:rPr lang="hu-HU" dirty="0"/>
              <a:t>, mivel a </a:t>
            </a:r>
            <a:r>
              <a:rPr lang="hu-HU" dirty="0" err="1"/>
              <a:t>django</a:t>
            </a:r>
            <a:r>
              <a:rPr lang="hu-HU" dirty="0"/>
              <a:t> a speciális karaktereket megnézi, a „{{” és a „{%”, és annak megfelelően </a:t>
            </a:r>
            <a:r>
              <a:rPr lang="hu-HU" dirty="0" err="1"/>
              <a:t>rendereli</a:t>
            </a:r>
            <a:r>
              <a:rPr lang="hu-HU" dirty="0"/>
              <a:t> a fájlt. </a:t>
            </a:r>
            <a:r>
              <a:rPr lang="hu-HU" dirty="0" err="1"/>
              <a:t>Pl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az egy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-ot hoz létre, stb..)</a:t>
            </a:r>
          </a:p>
          <a:p>
            <a:r>
              <a:rPr lang="hu-HU" dirty="0"/>
              <a:t>ZSÓTI</a:t>
            </a:r>
          </a:p>
          <a:p>
            <a:r>
              <a:rPr lang="hu-HU" dirty="0"/>
              <a:t>Képen: alul jelenik meg a hibaüzenet, stb..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37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Képen: A hitelesítés után egy „context” (egy szótár) formájában odaadhatjuk az adatokat a </a:t>
            </a:r>
            <a:r>
              <a:rPr lang="hu-HU" dirty="0" err="1"/>
              <a:t>template-nek</a:t>
            </a:r>
            <a:r>
              <a:rPr lang="hu-HU" dirty="0"/>
              <a:t>.</a:t>
            </a:r>
          </a:p>
          <a:p>
            <a:r>
              <a:rPr lang="hu-HU" dirty="0"/>
              <a:t>Látható még az, hogy egy „paginator” (lapozó) objektumot adunk a </a:t>
            </a:r>
            <a:r>
              <a:rPr lang="hu-HU" dirty="0" err="1"/>
              <a:t>template-nek</a:t>
            </a:r>
            <a:r>
              <a:rPr lang="hu-HU" dirty="0"/>
              <a:t>, nem csak egy listát </a:t>
            </a:r>
            <a:r>
              <a:rPr lang="hu-HU" dirty="0" err="1"/>
              <a:t>modelekkel</a:t>
            </a:r>
            <a:r>
              <a:rPr lang="hu-HU" dirty="0"/>
              <a:t>, mivel ez az objektum beépített a </a:t>
            </a:r>
            <a:r>
              <a:rPr lang="hu-HU" dirty="0" err="1"/>
              <a:t>djangoba</a:t>
            </a:r>
            <a:r>
              <a:rPr lang="hu-HU" dirty="0"/>
              <a:t> és lehetővé teszi azt, hogy a </a:t>
            </a:r>
            <a:r>
              <a:rPr lang="hu-HU" dirty="0" err="1"/>
              <a:t>template</a:t>
            </a:r>
            <a:r>
              <a:rPr lang="hu-HU" dirty="0"/>
              <a:t>-ben külön gombokat lehessen létrehozni, amivel lehet váltogatni az oldalak között, hogy ne az összes </a:t>
            </a:r>
            <a:r>
              <a:rPr lang="hu-HU" dirty="0" err="1"/>
              <a:t>modelt</a:t>
            </a:r>
            <a:r>
              <a:rPr lang="hu-HU" dirty="0"/>
              <a:t> jelenítse meg egy oldalon, a limitet 15 </a:t>
            </a:r>
            <a:r>
              <a:rPr lang="hu-HU" dirty="0" err="1"/>
              <a:t>model</a:t>
            </a:r>
            <a:r>
              <a:rPr lang="hu-HU" dirty="0"/>
              <a:t>/lap-</a:t>
            </a:r>
            <a:r>
              <a:rPr lang="hu-HU" dirty="0" err="1"/>
              <a:t>ra</a:t>
            </a:r>
            <a:r>
              <a:rPr lang="hu-HU" dirty="0"/>
              <a:t> állítottuk be.</a:t>
            </a:r>
          </a:p>
          <a:p>
            <a:r>
              <a:rPr lang="hu-HU" dirty="0"/>
              <a:t>Képen: Az alapvető oldal megjelenítés, ezek mind a </a:t>
            </a:r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url-hez</a:t>
            </a:r>
            <a:r>
              <a:rPr lang="hu-HU" dirty="0"/>
              <a:t> tartoznak, a /{semmi}-</a:t>
            </a:r>
            <a:r>
              <a:rPr lang="hu-HU" dirty="0" err="1"/>
              <a:t>hez</a:t>
            </a:r>
            <a:r>
              <a:rPr lang="hu-HU" dirty="0"/>
              <a:t>, és a szerepkörünk, csoportunk dönti el, hogy melyik főoldalt érjük el.</a:t>
            </a:r>
          </a:p>
          <a:p>
            <a:r>
              <a:rPr lang="hu-HU" dirty="0"/>
              <a:t>Képen: A tageket könnyen lehet meghívni a </a:t>
            </a:r>
            <a:r>
              <a:rPr lang="hu-HU" dirty="0" err="1"/>
              <a:t>templatekben</a:t>
            </a:r>
            <a:r>
              <a:rPr lang="hu-HU" dirty="0"/>
              <a:t>, nem kell, hogy a kódban minden egyes </a:t>
            </a:r>
            <a:r>
              <a:rPr lang="hu-HU" dirty="0" err="1"/>
              <a:t>renderelésnél</a:t>
            </a:r>
            <a:r>
              <a:rPr lang="hu-HU" dirty="0"/>
              <a:t> odaadjuk az adatot, hanem magában a </a:t>
            </a:r>
            <a:r>
              <a:rPr lang="hu-HU" dirty="0" err="1"/>
              <a:t>template</a:t>
            </a:r>
            <a:r>
              <a:rPr lang="hu-HU" dirty="0"/>
              <a:t>-ben meghívható.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26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login:</a:t>
            </a:r>
          </a:p>
          <a:p>
            <a:r>
              <a:rPr lang="hu-HU" dirty="0"/>
              <a:t>Be van e jelentkezve és a csoportja a </a:t>
            </a:r>
            <a:r>
              <a:rPr lang="hu-HU" dirty="0" err="1"/>
              <a:t>megfelelőe</a:t>
            </a:r>
            <a:endParaRPr lang="hu-HU" dirty="0"/>
          </a:p>
          <a:p>
            <a:r>
              <a:rPr lang="hu-HU" dirty="0"/>
              <a:t>Itt látható, a csapat létrehozása, aminél ha már van csoportja, akkor nyilván nem tud még egyet létrehozni.</a:t>
            </a:r>
          </a:p>
          <a:p>
            <a:r>
              <a:rPr lang="hu-HU" dirty="0"/>
              <a:t>Ha nem POST a kérés, akkor csak simán odaadjuk a felhasználónak az üres csapat létrehozó </a:t>
            </a:r>
            <a:r>
              <a:rPr lang="hu-HU" dirty="0" err="1"/>
              <a:t>form</a:t>
            </a:r>
            <a:r>
              <a:rPr lang="hu-HU" dirty="0"/>
              <a:t>-ot. </a:t>
            </a:r>
          </a:p>
          <a:p>
            <a:r>
              <a:rPr lang="hu-HU" dirty="0"/>
              <a:t>Itt látható, hogy a </a:t>
            </a:r>
            <a:r>
              <a:rPr lang="hu-HU" dirty="0" err="1"/>
              <a:t>template-eket</a:t>
            </a:r>
            <a:r>
              <a:rPr lang="hu-HU" dirty="0"/>
              <a:t> (különleges </a:t>
            </a:r>
            <a:r>
              <a:rPr lang="hu-HU" dirty="0" err="1"/>
              <a:t>html</a:t>
            </a:r>
            <a:r>
              <a:rPr lang="hu-HU" dirty="0"/>
              <a:t> fájlokat) </a:t>
            </a:r>
            <a:r>
              <a:rPr lang="hu-HU" dirty="0" err="1"/>
              <a:t>rendeleljük</a:t>
            </a:r>
            <a:r>
              <a:rPr lang="hu-HU" dirty="0"/>
              <a:t>.</a:t>
            </a:r>
          </a:p>
          <a:p>
            <a:r>
              <a:rPr lang="hu-HU" dirty="0"/>
              <a:t>Ha POST, akkor az elküldött adatokat belehelyezzük a </a:t>
            </a:r>
            <a:r>
              <a:rPr lang="hu-HU" dirty="0" err="1"/>
              <a:t>formba</a:t>
            </a:r>
            <a:r>
              <a:rPr lang="hu-HU" dirty="0"/>
              <a:t>, majd </a:t>
            </a:r>
            <a:r>
              <a:rPr lang="hu-HU" dirty="0" err="1"/>
              <a:t>validáljuk</a:t>
            </a:r>
            <a:r>
              <a:rPr lang="hu-HU" dirty="0"/>
              <a:t>, hogy minden adat helyese (</a:t>
            </a:r>
            <a:r>
              <a:rPr lang="hu-HU" dirty="0" err="1"/>
              <a:t>pl</a:t>
            </a:r>
            <a:r>
              <a:rPr lang="hu-HU" dirty="0"/>
              <a:t> számot kaptunk, ahová számot várunk).</a:t>
            </a:r>
          </a:p>
          <a:p>
            <a:r>
              <a:rPr lang="hu-HU" dirty="0"/>
              <a:t>Majd lementjük a csapat modellbe, és sikeres üzenetet küldünk vissza.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085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Nos, így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kellégáim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elmagyarázták, hogyan készítették el a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poject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backend részét, rajtam a sor,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bemuatassam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én hogyan varázsoltam frontendet a webappnak.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 Ez számomra egy új kihívás volt, mivel eddig csak játékfejlesztéssel foglalkoztam, de igyekeztem legjobb tudásom szerint felnőni a feladathoz. Az első lépés egy koncepció volt: azzal kezdtem, hogy megnéztem egy tucat iskola és verseny weboldalát, majd következtetésként levontam, hogy mik a hibáik. Kissé </a:t>
            </a:r>
            <a:r>
              <a:rPr lang="hu-HU" dirty="0" err="1"/>
              <a:t>kliche</a:t>
            </a:r>
            <a:r>
              <a:rPr lang="hu-HU" dirty="0"/>
              <a:t>-s, de ezeket tűztem ki magamnak célul: egyszerű kezelőfelület, letisztult megjelenés, barátságos kinézet és kezdőfelület. Nem akartam nagyon modern weboldalt készíteni, igyekeztem megőrizni kicsit egy egyszerűbb stílust.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Miközben társaim ideges sikolyait hallgattam </a:t>
            </a:r>
            <a:r>
              <a:rPr lang="hu-HU" dirty="0" err="1"/>
              <a:t>dsicordon</a:t>
            </a:r>
            <a:r>
              <a:rPr lang="hu-HU" dirty="0"/>
              <a:t> keresztül, én a szóköz ritmikus nyomogatásával generáltam szín palettát </a:t>
            </a:r>
            <a:r>
              <a:rPr lang="hu-HU" dirty="0" err="1"/>
              <a:t>coolorson</a:t>
            </a:r>
            <a:r>
              <a:rPr lang="hu-HU" dirty="0"/>
              <a:t>. 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00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 A barátságos megjelenéshez azt találtam ki, hogy legyenek HULLÁMOK. A hullámokat </a:t>
            </a:r>
            <a:r>
              <a:rPr lang="hu-HU" dirty="0" err="1"/>
              <a:t>svg</a:t>
            </a:r>
            <a:r>
              <a:rPr lang="hu-HU" dirty="0"/>
              <a:t>-vel készítettem el, melyekbe belehelyeztem az adott tartalmat.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822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munkafolyamat úgy nézett ki, hogy mikor a srácok elkészültek egy adott funkcióval én elkezdtem annak a frontendjén dolgozni, szinte sosem volt időm pihenni (kivéve amikor nem ment valami, és az Urak kellett, hogy segítsenek). A </a:t>
            </a:r>
            <a:r>
              <a:rPr lang="hu-HU" dirty="0" err="1"/>
              <a:t>navbar-on</a:t>
            </a:r>
            <a:r>
              <a:rPr lang="hu-HU" dirty="0"/>
              <a:t> keresztül elérhető a kezdőlap, bejelentkezés, és a regisztráció, illetve a sarokban elhelyzetem egy visszaszámlálót, ami mindig az éppen futó verseny közelgő nevezési határidejét jelzi.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156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Mindenféle regisztráláshoz és bejelentkezéshez ugyan azt a  </a:t>
            </a:r>
            <a:r>
              <a:rPr lang="hu-HU" dirty="0" err="1"/>
              <a:t>form</a:t>
            </a:r>
            <a:r>
              <a:rPr lang="hu-HU" dirty="0"/>
              <a:t>-ot használtam, így ezek kinézete csak kicsit tér 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5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3851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nevezett csapatot táblázat-szerűen megjelenítve láthatjuk, melynek adatait később tudjuk módosítani. Mindegyik gombon van animáció, és mindegyik kezelőfelület hasonló stílusban és elrendezésben lett elkészítve.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491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Talán a szervező kezelőfelülete a leglátványosabb: itt lehet új versenyt létrehozni, különböző kategóriákkal és nyelvekkel, továbbá, ha lejjebb görgetünk, láthatók a statisztikák, amiket Gál Attila segítségével készítettem el. Itt kördiagrammok láthatóak, amik segítségével meg lehet állapítani, hogy milyen arányban vannak használt nyelvek és a kategóriák a nevezett csapatokban.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566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328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struktúra elmagyarázása, a Team </a:t>
            </a:r>
            <a:r>
              <a:rPr lang="hu-HU" dirty="0" err="1"/>
              <a:t>table</a:t>
            </a:r>
            <a:r>
              <a:rPr lang="hu-HU" dirty="0"/>
              <a:t>-ben a </a:t>
            </a:r>
            <a:r>
              <a:rPr lang="hu-HU" dirty="0" err="1"/>
              <a:t>contestant</a:t>
            </a:r>
            <a:r>
              <a:rPr lang="hu-HU" dirty="0"/>
              <a:t> cuccok indoklása, probléma elmondása: </a:t>
            </a:r>
            <a:r>
              <a:rPr lang="hu-HU" dirty="0" err="1"/>
              <a:t>cascade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9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sitemap elmagyarázása, az app felépítése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48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appok</a:t>
            </a:r>
            <a:r>
              <a:rPr lang="hu-HU" baseline="0" dirty="0"/>
              <a:t> feladati, felépítés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73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F06388CF-2F73-E7AE-6978-ACC8CE976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>
            <a:extLst>
              <a:ext uri="{FF2B5EF4-FFF2-40B4-BE49-F238E27FC236}">
                <a16:creationId xmlns:a16="http://schemas.microsoft.com/office/drawing/2014/main" id="{A36BBE7F-75FA-2142-DD7A-FB97B3582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>
            <a:extLst>
              <a:ext uri="{FF2B5EF4-FFF2-40B4-BE49-F238E27FC236}">
                <a16:creationId xmlns:a16="http://schemas.microsoft.com/office/drawing/2014/main" id="{7A0A4EE9-F606-174D-854B-E3CD3FB68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33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299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01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Kategóriák, nyelvek kezelése</a:t>
            </a:r>
            <a:br>
              <a:rPr lang="hu-HU" dirty="0"/>
            </a:br>
            <a:endParaRPr lang="hu-HU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2297415" y="1511573"/>
            <a:ext cx="7696917" cy="4289078"/>
            <a:chOff x="2369844" y="1587501"/>
            <a:chExt cx="7696917" cy="4289078"/>
          </a:xfrm>
        </p:grpSpPr>
        <p:sp>
          <p:nvSpPr>
            <p:cNvPr id="10" name="Folyamatábra: Feldolgozás 9"/>
            <p:cNvSpPr/>
            <p:nvPr/>
          </p:nvSpPr>
          <p:spPr>
            <a:xfrm>
              <a:off x="2369844" y="1587501"/>
              <a:ext cx="7696917" cy="42799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9845" y="1813921"/>
              <a:ext cx="7696916" cy="4062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343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Kategóriák, nyelvek kezelése</a:t>
            </a:r>
            <a:br>
              <a:rPr lang="hu-HU" dirty="0"/>
            </a:b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92" y="4903616"/>
            <a:ext cx="5944430" cy="110505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716" y="2118525"/>
            <a:ext cx="3277057" cy="165758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77" y="1269964"/>
            <a:ext cx="6782994" cy="355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4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u-HU" dirty="0">
                      <a:solidFill>
                        <a:srgbClr val="E2E4F6"/>
                      </a:solidFill>
                      <a:latin typeface="Bauhaus 93" panose="04030905020B02020C02" pitchFamily="8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Jóváhagyás</a:t>
                  </a:r>
                  <a:endParaRPr dirty="0">
                    <a:solidFill>
                      <a:srgbClr val="E2E4F6"/>
                    </a:solidFill>
                    <a:latin typeface="Quantico" panose="020B0604020202020204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711091" y="435181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022A60F-5C4E-68DB-CBBC-DD9EA0204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947" y="1682618"/>
            <a:ext cx="3946033" cy="27924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4F7345E-9134-B888-5C7E-B25EC05A1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121" y="3805337"/>
            <a:ext cx="1214607" cy="323895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F9B58ED9-2B4E-0273-5C77-005EA5C7762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6374949" y="2516295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089723" y="5500628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EAF9479-8D25-09B0-8D3B-9875B51655FD}"/>
              </a:ext>
            </a:extLst>
          </p:cNvPr>
          <p:cNvGrpSpPr/>
          <p:nvPr/>
        </p:nvGrpSpPr>
        <p:grpSpPr>
          <a:xfrm>
            <a:off x="203911" y="1486515"/>
            <a:ext cx="5064835" cy="2993170"/>
            <a:chOff x="5141215" y="3674330"/>
            <a:chExt cx="3457575" cy="204332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264AC20E-F927-4A5F-D341-D2736530A18E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37" name="Google Shape;214;p27">
                <a:extLst>
                  <a:ext uri="{FF2B5EF4-FFF2-40B4-BE49-F238E27FC236}">
                    <a16:creationId xmlns:a16="http://schemas.microsoft.com/office/drawing/2014/main" id="{CE913BF5-5418-3117-9B02-DE24DF8AF6D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39" name="Google Shape;215;p27">
                  <a:extLst>
                    <a:ext uri="{FF2B5EF4-FFF2-40B4-BE49-F238E27FC236}">
                      <a16:creationId xmlns:a16="http://schemas.microsoft.com/office/drawing/2014/main" id="{1639C803-12AA-020F-2F3A-B93297D71752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6;p27">
                  <a:extLst>
                    <a:ext uri="{FF2B5EF4-FFF2-40B4-BE49-F238E27FC236}">
                      <a16:creationId xmlns:a16="http://schemas.microsoft.com/office/drawing/2014/main" id="{5BA2FFA6-604D-2D98-FF23-0ED1E2D37B4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219;p27">
                <a:extLst>
                  <a:ext uri="{FF2B5EF4-FFF2-40B4-BE49-F238E27FC236}">
                    <a16:creationId xmlns:a16="http://schemas.microsoft.com/office/drawing/2014/main" id="{EB49EAE6-8FBD-185F-277A-94F73534D205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6D8E9484-8A89-0764-BC35-95E1E17B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3"/>
            <a:stretch/>
          </p:blipFill>
          <p:spPr>
            <a:xfrm>
              <a:off x="5425960" y="4114177"/>
              <a:ext cx="2909636" cy="1503012"/>
            </a:xfrm>
            <a:prstGeom prst="rect">
              <a:avLst/>
            </a:prstGeom>
            <a:solidFill>
              <a:schemeClr val="lt1"/>
            </a:solidFill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39C85598-5F05-2145-33C9-5D00DA0280AD}"/>
              </a:ext>
            </a:extLst>
          </p:cNvPr>
          <p:cNvSpPr/>
          <p:nvPr/>
        </p:nvSpPr>
        <p:spPr>
          <a:xfrm>
            <a:off x="533400" y="230981"/>
            <a:ext cx="3473357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96000" y="2371823"/>
            <a:ext cx="5666860" cy="3846892"/>
            <a:chOff x="4611958" y="972986"/>
            <a:chExt cx="4417742" cy="2998940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8" y="972986"/>
              <a:ext cx="4417742" cy="2998940"/>
              <a:chOff x="6849418" y="1397661"/>
              <a:chExt cx="1864832" cy="1549358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97661"/>
                <a:ext cx="1864832" cy="1549358"/>
                <a:chOff x="1054812" y="1239162"/>
                <a:chExt cx="3436213" cy="3703055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239162"/>
                  <a:ext cx="3436200" cy="3703055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239162"/>
                  <a:ext cx="3436200" cy="40062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29" cy="2233032"/>
            </a:xfrm>
            <a:prstGeom prst="rect">
              <a:avLst/>
            </a:prstGeom>
            <a:grpFill/>
          </p:spPr>
        </p:pic>
      </p:grpSp>
      <p:sp>
        <p:nvSpPr>
          <p:cNvPr id="4" name="Google Shape;257;p30">
            <a:extLst>
              <a:ext uri="{FF2B5EF4-FFF2-40B4-BE49-F238E27FC236}">
                <a16:creationId xmlns:a16="http://schemas.microsoft.com/office/drawing/2014/main" id="{5EB05CCD-CAE7-B571-81A5-0A7A858A9908}"/>
              </a:ext>
            </a:extLst>
          </p:cNvPr>
          <p:cNvSpPr txBox="1">
            <a:spLocks/>
          </p:cNvSpPr>
          <p:nvPr/>
        </p:nvSpPr>
        <p:spPr>
          <a:xfrm>
            <a:off x="976511" y="2301067"/>
            <a:ext cx="4792918" cy="345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Be van jelentkezve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Csoportja megfelelő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Nincs még </a:t>
            </a:r>
            <a:r>
              <a:rPr lang="hu-HU" sz="1800" dirty="0" err="1"/>
              <a:t>csapatja</a:t>
            </a:r>
            <a:endParaRPr lang="hu-HU" sz="1800" dirty="0"/>
          </a:p>
          <a:p>
            <a:r>
              <a:rPr lang="hu-HU" sz="1800" dirty="0"/>
              <a:t>GET: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Template</a:t>
            </a:r>
            <a:r>
              <a:rPr lang="hu-HU" sz="1800" dirty="0"/>
              <a:t> </a:t>
            </a:r>
            <a:r>
              <a:rPr lang="hu-HU" sz="1800" dirty="0" err="1"/>
              <a:t>renderelés</a:t>
            </a:r>
            <a:endParaRPr lang="hu-HU" sz="1800" dirty="0"/>
          </a:p>
          <a:p>
            <a:r>
              <a:rPr lang="hu-HU" sz="1800" dirty="0"/>
              <a:t>POST: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Form</a:t>
            </a:r>
            <a:r>
              <a:rPr lang="hu-HU" sz="1800" dirty="0"/>
              <a:t> </a:t>
            </a:r>
            <a:r>
              <a:rPr lang="hu-HU" sz="1800" dirty="0" err="1"/>
              <a:t>validálás</a:t>
            </a:r>
            <a:endParaRPr lang="hu-HU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Model</a:t>
            </a:r>
            <a:r>
              <a:rPr lang="hu-HU" sz="1800" dirty="0"/>
              <a:t> mentése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Üzenet visszaküldése</a:t>
            </a:r>
          </a:p>
          <a:p>
            <a:endParaRPr lang="hu-HU" sz="1800" dirty="0"/>
          </a:p>
          <a:p>
            <a:r>
              <a:rPr lang="hu-HU" sz="1800" dirty="0"/>
              <a:t> </a:t>
            </a:r>
            <a:endParaRPr lang="en-US" sz="18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698BEC-C92E-C6A1-07BF-37B9B22D7BCF}"/>
              </a:ext>
            </a:extLst>
          </p:cNvPr>
          <p:cNvSpPr/>
          <p:nvPr/>
        </p:nvSpPr>
        <p:spPr>
          <a:xfrm>
            <a:off x="533400" y="230981"/>
            <a:ext cx="55626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4539233" y="5396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cxnSpLocks/>
            <a:stCxn id="487" idx="2"/>
            <a:endCxn id="489" idx="0"/>
          </p:cNvCxnSpPr>
          <p:nvPr/>
        </p:nvCxnSpPr>
        <p:spPr>
          <a:xfrm rot="5400000">
            <a:off x="4581587" y="3881041"/>
            <a:ext cx="30304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dirty="0">
                <a:solidFill>
                  <a:schemeClr val="accent2"/>
                </a:solidFill>
              </a:rPr>
              <a:t>/&gt;</a:t>
            </a:r>
            <a:r>
              <a:rPr lang="en" sz="4800" dirty="0">
                <a:solidFill>
                  <a:schemeClr val="dk1"/>
                </a:solidFill>
              </a:rPr>
              <a:t> **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FEE74F9F-9642-EB6F-D480-37640460E113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E4B4E061-CAA7-9A59-1FB8-DA3FA4A09C57}"/>
              </a:ext>
            </a:extLst>
          </p:cNvPr>
          <p:cNvSpPr/>
          <p:nvPr/>
        </p:nvSpPr>
        <p:spPr>
          <a:xfrm>
            <a:off x="94051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DBD55236-03AF-11A4-4112-7C133B76F8C7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7A2FE61F-59CC-58C2-0988-773E98D3566C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40D58F8D-D2D6-3643-6727-B4A17A1C516A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2131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874DD759-8FA3-B2E7-A5C9-6EDB65877E76}"/>
              </a:ext>
            </a:extLst>
          </p:cNvPr>
          <p:cNvSpPr/>
          <p:nvPr/>
        </p:nvSpPr>
        <p:spPr>
          <a:xfrm>
            <a:off x="10186246" y="3356822"/>
            <a:ext cx="1551252" cy="8514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EA453045-7BD4-CEAB-FDF7-BE216D123656}"/>
              </a:ext>
            </a:extLst>
          </p:cNvPr>
          <p:cNvSpPr/>
          <p:nvPr/>
        </p:nvSpPr>
        <p:spPr>
          <a:xfrm>
            <a:off x="410850" y="5398901"/>
            <a:ext cx="215818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276EE74E-8506-D1E9-E4B7-A6720A1BAB65}"/>
              </a:ext>
            </a:extLst>
          </p:cNvPr>
          <p:cNvSpPr/>
          <p:nvPr/>
        </p:nvSpPr>
        <p:spPr>
          <a:xfrm>
            <a:off x="8382312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585911A2-F6C4-6101-1C24-3A6D7DEDA0C4}"/>
              </a:ext>
            </a:extLst>
          </p:cNvPr>
          <p:cNvSpPr/>
          <p:nvPr/>
        </p:nvSpPr>
        <p:spPr>
          <a:xfrm>
            <a:off x="8781934" y="5402638"/>
            <a:ext cx="2808624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 / határidő módosítása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2C3C74E7-5A32-38E2-594F-083F2C225164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5400000">
            <a:off x="10487928" y="2882015"/>
            <a:ext cx="948751" cy="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527DB407-92F6-85F2-BD93-3117553F6130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10087629" y="1930042"/>
            <a:ext cx="397076" cy="1353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E28DABD4-5CF2-8D9E-5904-9902890C0377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4" y="2365795"/>
            <a:ext cx="2285479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DE45A4DE-7A45-8068-554C-5818FB74CCC1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6623119" y="1839510"/>
            <a:ext cx="3036843" cy="408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53327C5F-152E-8F3B-3300-D9C350B40AEB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2276833" y="1578902"/>
            <a:ext cx="3033106" cy="460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" name="Google Shape;486;p42">
            <a:extLst>
              <a:ext uri="{FF2B5EF4-FFF2-40B4-BE49-F238E27FC236}">
                <a16:creationId xmlns:a16="http://schemas.microsoft.com/office/drawing/2014/main" id="{BD1AEE8F-A454-3127-6DAE-DE08FD936861}"/>
              </a:ext>
            </a:extLst>
          </p:cNvPr>
          <p:cNvSpPr/>
          <p:nvPr/>
        </p:nvSpPr>
        <p:spPr>
          <a:xfrm>
            <a:off x="496703" y="2297246"/>
            <a:ext cx="1383626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létrehozása</a:t>
            </a:r>
          </a:p>
        </p:txBody>
      </p:sp>
      <p:cxnSp>
        <p:nvCxnSpPr>
          <p:cNvPr id="17" name="Google Shape;491;p42">
            <a:extLst>
              <a:ext uri="{FF2B5EF4-FFF2-40B4-BE49-F238E27FC236}">
                <a16:creationId xmlns:a16="http://schemas.microsoft.com/office/drawing/2014/main" id="{477479F4-AC23-2586-2AD1-5B94ECBEFDA2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5400000">
            <a:off x="2243505" y="2046484"/>
            <a:ext cx="180187" cy="90653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" name="Google Shape;489;p42">
            <a:extLst>
              <a:ext uri="{FF2B5EF4-FFF2-40B4-BE49-F238E27FC236}">
                <a16:creationId xmlns:a16="http://schemas.microsoft.com/office/drawing/2014/main" id="{CC8A9354-CC92-FC97-3238-E44DEE4B43EE}"/>
              </a:ext>
            </a:extLst>
          </p:cNvPr>
          <p:cNvSpPr/>
          <p:nvPr/>
        </p:nvSpPr>
        <p:spPr>
          <a:xfrm>
            <a:off x="2033590" y="4496676"/>
            <a:ext cx="3697030" cy="8996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adatainak / </a:t>
            </a:r>
          </a:p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iskolai jóváhagyási dokumentumának letöltése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3" name="Google Shape;490;p42">
            <a:extLst>
              <a:ext uri="{FF2B5EF4-FFF2-40B4-BE49-F238E27FC236}">
                <a16:creationId xmlns:a16="http://schemas.microsoft.com/office/drawing/2014/main" id="{8A776A5A-5EAD-1658-AA23-204400B25345}"/>
              </a:ext>
            </a:extLst>
          </p:cNvPr>
          <p:cNvCxnSpPr>
            <a:cxnSpLocks/>
            <a:stCxn id="487" idx="2"/>
            <a:endCxn id="37" idx="0"/>
          </p:cNvCxnSpPr>
          <p:nvPr/>
        </p:nvCxnSpPr>
        <p:spPr>
          <a:xfrm rot="5400000">
            <a:off x="3924029" y="2323871"/>
            <a:ext cx="2130881" cy="2214728"/>
          </a:xfrm>
          <a:prstGeom prst="bentConnector3">
            <a:avLst>
              <a:gd name="adj1" fmla="val 709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8" name="Google Shape;489;p42">
            <a:extLst>
              <a:ext uri="{FF2B5EF4-FFF2-40B4-BE49-F238E27FC236}">
                <a16:creationId xmlns:a16="http://schemas.microsoft.com/office/drawing/2014/main" id="{12B771F0-0251-40FC-ADD3-9658424AE0AC}"/>
              </a:ext>
            </a:extLst>
          </p:cNvPr>
          <p:cNvSpPr/>
          <p:nvPr/>
        </p:nvSpPr>
        <p:spPr>
          <a:xfrm>
            <a:off x="6753961" y="481743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Az összes iskola és csapat megtekintése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" name="Google Shape;490;p42">
            <a:extLst>
              <a:ext uri="{FF2B5EF4-FFF2-40B4-BE49-F238E27FC236}">
                <a16:creationId xmlns:a16="http://schemas.microsoft.com/office/drawing/2014/main" id="{590A17F0-8305-CF3E-FB82-AB02659FAF01}"/>
              </a:ext>
            </a:extLst>
          </p:cNvPr>
          <p:cNvCxnSpPr>
            <a:cxnSpLocks/>
            <a:stCxn id="487" idx="2"/>
            <a:endCxn id="48" idx="0"/>
          </p:cNvCxnSpPr>
          <p:nvPr/>
        </p:nvCxnSpPr>
        <p:spPr>
          <a:xfrm rot="16200000" flipH="1">
            <a:off x="5978376" y="2484252"/>
            <a:ext cx="2451642" cy="2214728"/>
          </a:xfrm>
          <a:prstGeom prst="bentConnector3">
            <a:avLst>
              <a:gd name="adj1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2" name="Google Shape;257;p30">
            <a:extLst>
              <a:ext uri="{FF2B5EF4-FFF2-40B4-BE49-F238E27FC236}">
                <a16:creationId xmlns:a16="http://schemas.microsoft.com/office/drawing/2014/main" id="{5B3ACF7A-35B7-9778-76CC-9CCC0CE108D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50944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rgbClr val="00B0F0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hu-HU" dirty="0"/>
              <a:t>Jogosultságok felépítése</a:t>
            </a:r>
            <a:endParaRPr lang="en-US" dirty="0"/>
          </a:p>
        </p:txBody>
      </p:sp>
      <p:sp>
        <p:nvSpPr>
          <p:cNvPr id="453" name="Téglalap 452">
            <a:extLst>
              <a:ext uri="{FF2B5EF4-FFF2-40B4-BE49-F238E27FC236}">
                <a16:creationId xmlns:a16="http://schemas.microsoft.com/office/drawing/2014/main" id="{3A1F818D-2730-905B-2DDD-F6DFD14197EC}"/>
              </a:ext>
            </a:extLst>
          </p:cNvPr>
          <p:cNvSpPr/>
          <p:nvPr/>
        </p:nvSpPr>
        <p:spPr>
          <a:xfrm>
            <a:off x="533400" y="230981"/>
            <a:ext cx="90762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A79790AE-5C5D-B9D0-4B3C-D59E0CDE6C3B}"/>
              </a:ext>
            </a:extLst>
          </p:cNvPr>
          <p:cNvSpPr/>
          <p:nvPr/>
        </p:nvSpPr>
        <p:spPr>
          <a:xfrm>
            <a:off x="533399" y="230981"/>
            <a:ext cx="11146971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4488150" y="3198767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7025072" y="707426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SigMazsola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43978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lors.co - bookmarks.design">
            <a:extLst>
              <a:ext uri="{FF2B5EF4-FFF2-40B4-BE49-F238E27FC236}">
                <a16:creationId xmlns:a16="http://schemas.microsoft.com/office/drawing/2014/main" id="{B5D7592E-4A95-42B5-A5D3-386D0AA3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10" y="2578131"/>
            <a:ext cx="3322392" cy="33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68A78438-81B5-4F98-85F6-00CBC7862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Egyszerű kezelőfelület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Barátságos kinézet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Letisztult megjelenés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FD459D2-04CE-47B0-9B28-9C2E2C46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067" y="2560158"/>
            <a:ext cx="8102321" cy="3321108"/>
          </a:xfrm>
          <a:prstGeom prst="rect">
            <a:avLst/>
          </a:prstGeom>
        </p:spPr>
      </p:pic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C88F5CBE-EC47-A3CD-52B8-DF4067E1A0D4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Koncepció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B9E5279D-F881-0B54-C2BF-9F756D1C2C9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5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9C38D3C9-D481-49D2-A3B8-55002AE61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SVG Hullámok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A6FF47-4F2D-45C1-8812-A937076D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64" y="1969477"/>
            <a:ext cx="9591336" cy="4858736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FF5EE960-1190-1BF6-C552-E440CE47234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Téma</a:t>
            </a:r>
            <a:endParaRPr lang="en-US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C0FDF2C-E943-EBBD-999A-292C3730C698}"/>
              </a:ext>
            </a:extLst>
          </p:cNvPr>
          <p:cNvSpPr/>
          <p:nvPr/>
        </p:nvSpPr>
        <p:spPr>
          <a:xfrm>
            <a:off x="533401" y="230981"/>
            <a:ext cx="15748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040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őcím">
            <a:extLst>
              <a:ext uri="{FF2B5EF4-FFF2-40B4-BE49-F238E27FC236}">
                <a16:creationId xmlns:a16="http://schemas.microsoft.com/office/drawing/2014/main" id="{26CA8D78-148A-F015-909D-1BF3E05B8E2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M</a:t>
            </a:r>
            <a:r>
              <a:rPr lang="hu-HU" b="1" dirty="0">
                <a:solidFill>
                  <a:srgbClr val="00B050"/>
                </a:solidFill>
              </a:rPr>
              <a:t>V</a:t>
            </a:r>
            <a:r>
              <a:rPr lang="hu-HU" b="1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marL="152400" indent="0"/>
            <a:r>
              <a:rPr lang="hu-HU" dirty="0" err="1"/>
              <a:t>Zsolti</a:t>
            </a:r>
            <a:endParaRPr lang="hu-HU" dirty="0"/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frontend dizájn</a:t>
            </a:r>
          </a:p>
          <a:p>
            <a:pPr marL="152400" indent="0"/>
            <a:r>
              <a:rPr lang="hu-HU" dirty="0"/>
              <a:t>Gál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adatbázis, Joker</a:t>
            </a:r>
          </a:p>
          <a:p>
            <a:pPr marL="152400" indent="0"/>
            <a:r>
              <a:rPr lang="hu-HU" dirty="0"/>
              <a:t>Pápa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backend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F25695E7-89AB-4B78-9935-B2FE21EC5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Munkafolyamat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Navbar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CEB897-5487-4DD8-AFCB-AE4A4934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54" y="2221202"/>
            <a:ext cx="9167446" cy="46367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3E7007A-24BA-4AFE-9624-F8E307397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4" y="2221202"/>
            <a:ext cx="9167446" cy="4658707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98A6B6BD-AF9C-218B-8307-614113056BB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Megvalósítás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31B1068-FEFC-68C5-679F-811AA0314358}"/>
              </a:ext>
            </a:extLst>
          </p:cNvPr>
          <p:cNvSpPr/>
          <p:nvPr/>
        </p:nvSpPr>
        <p:spPr>
          <a:xfrm>
            <a:off x="533401" y="230981"/>
            <a:ext cx="33147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32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7D3406F9-B9D5-A1A1-F4CE-318068A38AE8}"/>
              </a:ext>
            </a:extLst>
          </p:cNvPr>
          <p:cNvSpPr/>
          <p:nvPr/>
        </p:nvSpPr>
        <p:spPr>
          <a:xfrm>
            <a:off x="533400" y="230981"/>
            <a:ext cx="47752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3A5C6F9D-AFF6-4752-A934-E0F37312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3A91785-0EB9-4546-A4BA-73D51AB8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45" y="1493661"/>
            <a:ext cx="9081309" cy="460749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49CF720-2B52-4F1A-97D7-A036D88C0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345" y="1492265"/>
            <a:ext cx="9155248" cy="460889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393F426-265A-4E6D-B7A0-570246A10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45" y="1511614"/>
            <a:ext cx="9129749" cy="4594573"/>
          </a:xfrm>
          <a:prstGeom prst="rect">
            <a:avLst/>
          </a:prstGeom>
        </p:spPr>
      </p:pic>
      <p:sp>
        <p:nvSpPr>
          <p:cNvPr id="7" name="Google Shape;257;p30">
            <a:extLst>
              <a:ext uri="{FF2B5EF4-FFF2-40B4-BE49-F238E27FC236}">
                <a16:creationId xmlns:a16="http://schemas.microsoft.com/office/drawing/2014/main" id="{E30AB075-AAE1-67B6-0A4F-A718F6E0CD77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-ok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B1B5CDFF-A116-E6B6-DA8B-DEBC11022F10}"/>
              </a:ext>
            </a:extLst>
          </p:cNvPr>
          <p:cNvSpPr/>
          <p:nvPr/>
        </p:nvSpPr>
        <p:spPr>
          <a:xfrm>
            <a:off x="533401" y="230981"/>
            <a:ext cx="58674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20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CCAF255-D969-47AF-BC41-B312BE02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BC68B97-44FA-4C08-BA80-466A8905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65" y="603855"/>
            <a:ext cx="10272000" cy="7436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7060BD-3AB3-4378-924E-0E6875878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E0FBB28-22CE-4BFA-8893-65EC5B0A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DABA0E07-E581-DDD3-2D22-AC2A3890F66B}"/>
              </a:ext>
            </a:extLst>
          </p:cNvPr>
          <p:cNvSpPr/>
          <p:nvPr/>
        </p:nvSpPr>
        <p:spPr>
          <a:xfrm>
            <a:off x="533400" y="230981"/>
            <a:ext cx="83566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38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63E28D8E-19AB-40B8-A06E-43049D0C2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20F583-F6C4-47FC-A232-8242CCA3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17" y="1526411"/>
            <a:ext cx="9026768" cy="45585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403DBCF-1438-4460-9DD8-85343CB11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17" y="1526411"/>
            <a:ext cx="9026768" cy="4697589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101DA210-F363-CC4B-FFAF-A34AE211AE12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A3B00EB-9F35-4D01-4AB7-83CFBA1E3B13}"/>
              </a:ext>
            </a:extLst>
          </p:cNvPr>
          <p:cNvSpPr/>
          <p:nvPr/>
        </p:nvSpPr>
        <p:spPr>
          <a:xfrm>
            <a:off x="533400" y="230981"/>
            <a:ext cx="96266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6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0E164DCD-1664-4E17-9423-8A6E7F735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JavaScript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2933A0B-1B3C-4C7E-9002-53B14900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2" y="634000"/>
            <a:ext cx="5461418" cy="5455302"/>
          </a:xfrm>
          <a:prstGeom prst="rect">
            <a:avLst/>
          </a:prstGeom>
        </p:spPr>
      </p:pic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A736AC04-5C8A-4BB3-4B30-624AB22AFC3E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4FC20B1-BCA6-D3DD-7851-0962D3339F33}"/>
              </a:ext>
            </a:extLst>
          </p:cNvPr>
          <p:cNvSpPr/>
          <p:nvPr/>
        </p:nvSpPr>
        <p:spPr>
          <a:xfrm>
            <a:off x="533400" y="230981"/>
            <a:ext cx="11137106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88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Könnyű kezelés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Hibák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199" y="2113630"/>
            <a:ext cx="3148581" cy="10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Csapatok és egyéb adatok megjelenítésének átdolgozása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0"/>
            <a:ext cx="3167694" cy="117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Igazgató tudjon törölni csapatot, jelszó megváltoztatása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Tabulátoros navigáció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Statisztika, javított hiányjelzésrendszer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Javított főoldal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029947" y="5157696"/>
            <a:ext cx="3196556" cy="86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CASCADE-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elt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adatbázis kapcsolatok kijavítása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3E63C221-9B58-847E-C298-E6D15D177D7C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9084793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hu-HU" dirty="0"/>
              <a:t>Projekt továbbfejlesztése és esetleges hibák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B3B52FA-98F4-D1C7-7ECD-E03920FEB4EF}"/>
              </a:ext>
            </a:extLst>
          </p:cNvPr>
          <p:cNvSpPr/>
          <p:nvPr/>
        </p:nvSpPr>
        <p:spPr>
          <a:xfrm>
            <a:off x="5201520" y="2393431"/>
            <a:ext cx="1787155" cy="2100943"/>
          </a:xfrm>
          <a:prstGeom prst="rect">
            <a:avLst/>
          </a:prstGeom>
          <a:solidFill>
            <a:srgbClr val="2D32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Struktúra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Munkaelosztás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Adatbázis, controller-ek és template-ek felépítése</a:t>
            </a:r>
            <a:endParaRPr lang="hu-HU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Funkciók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hu-HU" dirty="0"/>
              <a:t>Fejlesztési út</a:t>
            </a:r>
            <a:endParaRPr dirty="0"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Oldalakhoz tartozó frontend megírása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Tesztelés</a:t>
            </a:r>
            <a:endParaRPr lang="hu-HU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Hibajavítás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Dokumentáció és 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demo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adatok létrehozása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cxnSpLocks/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860130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13650" y="3841750"/>
            <a:ext cx="4578350" cy="2205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875284" y="2554645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488972" y="2034988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Felépítés, struktúra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Gál Attila Prometheus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71203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őcím">
            <a:extLst>
              <a:ext uri="{FF2B5EF4-FFF2-40B4-BE49-F238E27FC236}">
                <a16:creationId xmlns:a16="http://schemas.microsoft.com/office/drawing/2014/main" id="{4B7947F4-4DE2-1D9D-E4A2-5EDCE8EEF147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Munkamenet</a:t>
            </a:r>
          </a:p>
          <a:p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1A147ECC-B110-429B-ABFE-86ADD4C7B75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502334" y="2162614"/>
            <a:ext cx="7372307" cy="2845072"/>
          </a:xfrm>
        </p:spPr>
        <p:txBody>
          <a:bodyPr/>
          <a:lstStyle/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/>
              <a:t>Adatbázis felépítése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/>
              <a:t>Oldalak felépítése, sitemap</a:t>
            </a:r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64F13632-5ADD-4836-9A23-D337AB2A8BC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73188" y="1651357"/>
            <a:ext cx="4971200" cy="541200"/>
          </a:xfrm>
        </p:spPr>
        <p:txBody>
          <a:bodyPr/>
          <a:lstStyle/>
          <a:p>
            <a:r>
              <a:rPr lang="hu-HU" dirty="0"/>
              <a:t>Tervezés, menedzselés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AE098FA6-5009-40AE-9837-0857D1AE890F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8995567" y="5223586"/>
            <a:ext cx="2358233" cy="541200"/>
          </a:xfrm>
        </p:spPr>
        <p:txBody>
          <a:bodyPr/>
          <a:lstStyle/>
          <a:p>
            <a:r>
              <a:rPr lang="hu-HU" dirty="0"/>
              <a:t>+ Tesztelés</a:t>
            </a:r>
          </a:p>
        </p:txBody>
      </p:sp>
    </p:spTree>
    <p:extLst>
      <p:ext uri="{BB962C8B-B14F-4D97-AF65-F5344CB8AC3E}">
        <p14:creationId xmlns:p14="http://schemas.microsoft.com/office/powerpoint/2010/main" val="52465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Konkrétabb részek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classok</a:t>
            </a:r>
            <a:r>
              <a:rPr lang="hu-HU" dirty="0"/>
              <a:t> megírása</a:t>
            </a:r>
          </a:p>
          <a:p>
            <a:pPr>
              <a:buFontTx/>
              <a:buChar char="-"/>
            </a:pPr>
            <a:r>
              <a:rPr lang="hu-HU" dirty="0"/>
              <a:t>Szervezői panel felépítése + statisztika</a:t>
            </a:r>
          </a:p>
          <a:p>
            <a:pPr>
              <a:buFontTx/>
              <a:buChar char="-"/>
            </a:pPr>
            <a:r>
              <a:rPr lang="hu-HU" dirty="0" err="1"/>
              <a:t>Template</a:t>
            </a:r>
            <a:r>
              <a:rPr lang="hu-HU" dirty="0"/>
              <a:t> felépítésének kisebb bővítése</a:t>
            </a:r>
          </a:p>
          <a:p>
            <a:pPr>
              <a:buFontTx/>
              <a:buChar char="-"/>
            </a:pPr>
            <a:r>
              <a:rPr lang="hu-HU" dirty="0"/>
              <a:t>Filter kijavítása (</a:t>
            </a:r>
            <a:r>
              <a:rPr lang="hu-HU" dirty="0" err="1"/>
              <a:t>Khmm</a:t>
            </a:r>
            <a:r>
              <a:rPr lang="hu-HU" dirty="0"/>
              <a:t>.. </a:t>
            </a:r>
            <a:r>
              <a:rPr lang="hu-HU" dirty="0" err="1"/>
              <a:t>Zsolti</a:t>
            </a:r>
            <a:r>
              <a:rPr lang="hu-HU" dirty="0"/>
              <a:t>)</a:t>
            </a:r>
          </a:p>
          <a:p>
            <a:pPr>
              <a:buFontTx/>
              <a:buChar char="-"/>
            </a:pPr>
            <a:r>
              <a:rPr lang="hu-HU" dirty="0"/>
              <a:t>2 óra eltöltése egy .</a:t>
            </a:r>
            <a:r>
              <a:rPr lang="hu-HU" dirty="0" err="1"/>
              <a:t>lower</a:t>
            </a:r>
            <a:r>
              <a:rPr lang="hu-HU" dirty="0"/>
              <a:t>() miatt</a:t>
            </a:r>
          </a:p>
          <a:p>
            <a:pPr>
              <a:buFontTx/>
              <a:buChar char="-"/>
            </a:pPr>
            <a:r>
              <a:rPr lang="hu-HU" dirty="0" err="1"/>
              <a:t>Controllerek</a:t>
            </a:r>
            <a:r>
              <a:rPr lang="hu-HU" dirty="0"/>
              <a:t> írása </a:t>
            </a:r>
            <a:r>
              <a:rPr lang="hu-HU" dirty="0" err="1"/>
              <a:t>route</a:t>
            </a:r>
            <a:r>
              <a:rPr lang="hu-HU" dirty="0"/>
              <a:t>-ok lekezelésére</a:t>
            </a:r>
          </a:p>
          <a:p>
            <a:pPr>
              <a:buFontTx/>
              <a:buChar char="-"/>
            </a:pPr>
            <a:r>
              <a:rPr lang="hu-HU" dirty="0"/>
              <a:t>Helyenként frontend, </a:t>
            </a:r>
            <a:r>
              <a:rPr lang="hu-HU" dirty="0" err="1"/>
              <a:t>reszponzivitás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2D371E4E-2992-41E5-B173-D6D97930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Szerepkör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95625148-F2FA-4BBB-8E42-0097E17D7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Csapat segítése</a:t>
            </a:r>
          </a:p>
          <a:p>
            <a:pPr>
              <a:buFontTx/>
              <a:buChar char="-"/>
            </a:pPr>
            <a:r>
              <a:rPr lang="hu-HU" dirty="0"/>
              <a:t>Egyéb feladatok ellátása</a:t>
            </a:r>
          </a:p>
          <a:p>
            <a:pPr>
              <a:buFontTx/>
              <a:buChar char="-"/>
            </a:pPr>
            <a:r>
              <a:rPr lang="hu-HU" dirty="0"/>
              <a:t>Projekt bővítése</a:t>
            </a: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1A147ECC-B110-429B-ABFE-86ADD4C7B75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Adatbázis felépítése</a:t>
            </a:r>
          </a:p>
          <a:p>
            <a:pPr>
              <a:buFontTx/>
              <a:buChar char="-"/>
            </a:pPr>
            <a:r>
              <a:rPr lang="hu-HU" dirty="0"/>
              <a:t>Oldalak felépítése, sitemap</a:t>
            </a:r>
          </a:p>
          <a:p>
            <a:pPr>
              <a:buFontTx/>
              <a:buChar char="-"/>
            </a:pPr>
            <a:r>
              <a:rPr lang="hu-HU" dirty="0"/>
              <a:t>Csapattagokkal való kupaktanács</a:t>
            </a:r>
          </a:p>
          <a:p>
            <a:pPr>
              <a:buFontTx/>
              <a:buChar char="-"/>
            </a:pPr>
            <a:r>
              <a:rPr lang="hu-HU" dirty="0"/>
              <a:t>Ha valami alapvetően rossz, az az én hibám</a:t>
            </a:r>
          </a:p>
          <a:p>
            <a:pPr>
              <a:buFontTx/>
              <a:buChar char="-"/>
            </a:pPr>
            <a:r>
              <a:rPr lang="hu-HU" dirty="0"/>
              <a:t>Előző évi próbálkozásokból való okulás (spagetti)</a:t>
            </a:r>
          </a:p>
          <a:p>
            <a:pPr>
              <a:buFontTx/>
              <a:buChar char="-"/>
            </a:pPr>
            <a:r>
              <a:rPr lang="hu-HU" dirty="0"/>
              <a:t>Jogosultságok és felhasználói típusok felépítése</a:t>
            </a:r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64F13632-5ADD-4836-9A23-D337AB2A8BC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Tervezés, menedzselés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AE098FA6-5009-40AE-9837-0857D1AE890F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13" name="Alcím 12">
            <a:extLst>
              <a:ext uri="{FF2B5EF4-FFF2-40B4-BE49-F238E27FC236}">
                <a16:creationId xmlns:a16="http://schemas.microsoft.com/office/drawing/2014/main" id="{3EC898CD-C100-4D9D-BACD-368F2621E1A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Professzionális hibakereső</a:t>
            </a:r>
          </a:p>
          <a:p>
            <a:pPr>
              <a:buFontTx/>
              <a:buChar char="-"/>
            </a:pPr>
            <a:r>
              <a:rPr lang="hu-HU" dirty="0"/>
              <a:t>Emiatt órákig elakadtam ( .</a:t>
            </a:r>
            <a:r>
              <a:rPr lang="hu-HU" dirty="0" err="1"/>
              <a:t>lower</a:t>
            </a:r>
            <a:r>
              <a:rPr lang="hu-HU" dirty="0"/>
              <a:t>() )</a:t>
            </a:r>
          </a:p>
          <a:p>
            <a:pPr>
              <a:buFontTx/>
              <a:buChar char="-"/>
            </a:pPr>
            <a:r>
              <a:rPr lang="hu-HU" dirty="0"/>
              <a:t>+ adatbázis alapadatok létrehozása</a:t>
            </a:r>
          </a:p>
        </p:txBody>
      </p:sp>
      <p:sp>
        <p:nvSpPr>
          <p:cNvPr id="2" name="Főcím">
            <a:extLst>
              <a:ext uri="{FF2B5EF4-FFF2-40B4-BE49-F238E27FC236}">
                <a16:creationId xmlns:a16="http://schemas.microsoft.com/office/drawing/2014/main" id="{87BE4C03-0BDB-7BB4-2BFA-4E373999AE21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Munkamenet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033E65E-9416-8D19-70B4-801338FD5C15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85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02953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Adatbázis</a:t>
            </a:r>
            <a:br>
              <a:rPr lang="hu-HU" dirty="0"/>
            </a:br>
            <a:endParaRPr lang="hu-HU" dirty="0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3849632" y="470115"/>
            <a:ext cx="7473066" cy="5784932"/>
            <a:chOff x="3490628" y="370516"/>
            <a:chExt cx="8256003" cy="6487484"/>
          </a:xfrm>
        </p:grpSpPr>
        <p:sp>
          <p:nvSpPr>
            <p:cNvPr id="2" name="Téglalap 1"/>
            <p:cNvSpPr/>
            <p:nvPr/>
          </p:nvSpPr>
          <p:spPr>
            <a:xfrm>
              <a:off x="3490628" y="370516"/>
              <a:ext cx="8256003" cy="6487484"/>
            </a:xfrm>
            <a:prstGeom prst="rect">
              <a:avLst/>
            </a:prstGeom>
            <a:solidFill>
              <a:srgbClr val="2D323C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FCFDC12C-224F-4A10-81CA-314A2748F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762" y="710255"/>
              <a:ext cx="8221417" cy="614774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9" name="Szövegdoboz 8">
            <a:extLst>
              <a:ext uri="{FF2B5EF4-FFF2-40B4-BE49-F238E27FC236}">
                <a16:creationId xmlns:a16="http://schemas.microsoft.com/office/drawing/2014/main" id="{A879E03A-7DD1-4478-BCD9-FA4AFC60D009}"/>
              </a:ext>
            </a:extLst>
          </p:cNvPr>
          <p:cNvSpPr txBox="1"/>
          <p:nvPr/>
        </p:nvSpPr>
        <p:spPr>
          <a:xfrm>
            <a:off x="611641" y="1375771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Probléma: CASCADE</a:t>
            </a:r>
          </a:p>
        </p:txBody>
      </p:sp>
    </p:spTree>
    <p:extLst>
      <p:ext uri="{BB962C8B-B14F-4D97-AF65-F5344CB8AC3E}">
        <p14:creationId xmlns:p14="http://schemas.microsoft.com/office/powerpoint/2010/main" val="292497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Tervezés, menedzselés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611641" y="1943165"/>
            <a:ext cx="10963483" cy="3919761"/>
            <a:chOff x="611641" y="1787703"/>
            <a:chExt cx="10963483" cy="3919761"/>
          </a:xfrm>
        </p:grpSpPr>
        <p:sp>
          <p:nvSpPr>
            <p:cNvPr id="3" name="Téglalap 2"/>
            <p:cNvSpPr/>
            <p:nvPr/>
          </p:nvSpPr>
          <p:spPr>
            <a:xfrm>
              <a:off x="611641" y="1787703"/>
              <a:ext cx="10963483" cy="3919761"/>
            </a:xfrm>
            <a:prstGeom prst="rect">
              <a:avLst/>
            </a:prstGeom>
            <a:solidFill>
              <a:srgbClr val="2D323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D6BC423F-EC43-469D-9DD9-D2BBCFBF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875" y="2059718"/>
              <a:ext cx="10958249" cy="3647746"/>
            </a:xfrm>
            <a:prstGeom prst="rect">
              <a:avLst/>
            </a:prstGeom>
          </p:spPr>
        </p:pic>
      </p:grpSp>
      <p:sp>
        <p:nvSpPr>
          <p:cNvPr id="8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799165" y="995074"/>
            <a:ext cx="1950130" cy="763600"/>
          </a:xfrm>
        </p:spPr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Sitemap</a:t>
            </a:r>
          </a:p>
        </p:txBody>
      </p:sp>
    </p:spTree>
    <p:extLst>
      <p:ext uri="{BB962C8B-B14F-4D97-AF65-F5344CB8AC3E}">
        <p14:creationId xmlns:p14="http://schemas.microsoft.com/office/powerpoint/2010/main" val="78447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Hatszög 62"/>
          <p:cNvSpPr/>
          <p:nvPr/>
        </p:nvSpPr>
        <p:spPr>
          <a:xfrm rot="5400000">
            <a:off x="3729206" y="1654176"/>
            <a:ext cx="4036868" cy="3480059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>
                <a:solidFill>
                  <a:schemeClr val="accent6"/>
                </a:solidFill>
              </a:rPr>
              <a:t>A </a:t>
            </a:r>
            <a:r>
              <a:rPr lang="hu-HU" dirty="0" err="1">
                <a:solidFill>
                  <a:schemeClr val="accent6"/>
                </a:solidFill>
              </a:rPr>
              <a:t>Django</a:t>
            </a:r>
            <a:r>
              <a:rPr lang="hu-HU" dirty="0">
                <a:solidFill>
                  <a:schemeClr val="accent6"/>
                </a:solidFill>
              </a:rPr>
              <a:t> </a:t>
            </a:r>
            <a:r>
              <a:rPr lang="hu-HU" dirty="0" err="1">
                <a:solidFill>
                  <a:schemeClr val="accent6"/>
                </a:solidFill>
              </a:rPr>
              <a:t>appok</a:t>
            </a:r>
            <a:br>
              <a:rPr lang="hu-HU" dirty="0"/>
            </a:b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212874" y="9746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category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916817" y="19420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language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7549012" y="445621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chemeClr val="accent6"/>
                </a:solidFill>
              </a:rPr>
              <a:t>contest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426902" y="19420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school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3258784" y="44562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chemeClr val="accent6"/>
                </a:solidFill>
              </a:rPr>
              <a:t>team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5411649" y="54126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User</a:t>
            </a:r>
            <a:endParaRPr lang="en-US" sz="1800" dirty="0">
              <a:solidFill>
                <a:schemeClr val="accent6"/>
              </a:solidFill>
            </a:endParaRPr>
          </a:p>
        </p:txBody>
      </p:sp>
      <p:cxnSp>
        <p:nvCxnSpPr>
          <p:cNvPr id="67" name="Egyenes összekötő 66"/>
          <p:cNvCxnSpPr>
            <a:stCxn id="63" idx="4"/>
            <a:endCxn id="63" idx="1"/>
          </p:cNvCxnSpPr>
          <p:nvPr/>
        </p:nvCxnSpPr>
        <p:spPr>
          <a:xfrm flipH="1">
            <a:off x="4007612" y="2245787"/>
            <a:ext cx="3480057" cy="229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/>
          <p:cNvCxnSpPr>
            <a:stCxn id="63" idx="3"/>
            <a:endCxn id="63" idx="1"/>
          </p:cNvCxnSpPr>
          <p:nvPr/>
        </p:nvCxnSpPr>
        <p:spPr>
          <a:xfrm flipH="1">
            <a:off x="4007612" y="1375772"/>
            <a:ext cx="1740028" cy="316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76"/>
          <p:cNvCxnSpPr>
            <a:stCxn id="63" idx="4"/>
            <a:endCxn id="63" idx="2"/>
          </p:cNvCxnSpPr>
          <p:nvPr/>
        </p:nvCxnSpPr>
        <p:spPr>
          <a:xfrm flipH="1">
            <a:off x="4007612" y="2245787"/>
            <a:ext cx="348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78"/>
          <p:cNvCxnSpPr>
            <a:stCxn id="63" idx="4"/>
            <a:endCxn id="63" idx="0"/>
          </p:cNvCxnSpPr>
          <p:nvPr/>
        </p:nvCxnSpPr>
        <p:spPr>
          <a:xfrm flipH="1">
            <a:off x="5747640" y="2245787"/>
            <a:ext cx="1740029" cy="316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82"/>
          <p:cNvCxnSpPr>
            <a:stCxn id="63" idx="1"/>
            <a:endCxn id="63" idx="5"/>
          </p:cNvCxnSpPr>
          <p:nvPr/>
        </p:nvCxnSpPr>
        <p:spPr>
          <a:xfrm>
            <a:off x="4007612" y="4542625"/>
            <a:ext cx="348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yamatábra: Feldolgozás 83"/>
          <p:cNvSpPr/>
          <p:nvPr/>
        </p:nvSpPr>
        <p:spPr>
          <a:xfrm>
            <a:off x="5006088" y="3161126"/>
            <a:ext cx="1483098" cy="4001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5006088" y="3142523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dusza_web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6" name="Egyenes összekötő 85"/>
          <p:cNvCxnSpPr>
            <a:stCxn id="63" idx="3"/>
          </p:cNvCxnSpPr>
          <p:nvPr/>
        </p:nvCxnSpPr>
        <p:spPr>
          <a:xfrm flipH="1">
            <a:off x="5747637" y="1375772"/>
            <a:ext cx="3" cy="176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87"/>
          <p:cNvCxnSpPr>
            <a:stCxn id="63" idx="5"/>
            <a:endCxn id="84" idx="2"/>
          </p:cNvCxnSpPr>
          <p:nvPr/>
        </p:nvCxnSpPr>
        <p:spPr>
          <a:xfrm flipH="1" flipV="1">
            <a:off x="5747637" y="3561236"/>
            <a:ext cx="1740032" cy="98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89"/>
          <p:cNvCxnSpPr>
            <a:stCxn id="63" idx="2"/>
          </p:cNvCxnSpPr>
          <p:nvPr/>
        </p:nvCxnSpPr>
        <p:spPr>
          <a:xfrm>
            <a:off x="4007610" y="225914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91"/>
          <p:cNvCxnSpPr>
            <a:stCxn id="63" idx="2"/>
          </p:cNvCxnSpPr>
          <p:nvPr/>
        </p:nvCxnSpPr>
        <p:spPr>
          <a:xfrm>
            <a:off x="4007610" y="225914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93"/>
          <p:cNvCxnSpPr>
            <a:stCxn id="63" idx="2"/>
            <a:endCxn id="63" idx="1"/>
          </p:cNvCxnSpPr>
          <p:nvPr/>
        </p:nvCxnSpPr>
        <p:spPr>
          <a:xfrm>
            <a:off x="4007612" y="2245787"/>
            <a:ext cx="0" cy="2296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gyenes összekötő 95"/>
          <p:cNvCxnSpPr>
            <a:stCxn id="63" idx="1"/>
            <a:endCxn id="63" idx="0"/>
          </p:cNvCxnSpPr>
          <p:nvPr/>
        </p:nvCxnSpPr>
        <p:spPr>
          <a:xfrm>
            <a:off x="4007612" y="4542625"/>
            <a:ext cx="1740028" cy="870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96"/>
          <p:cNvCxnSpPr>
            <a:stCxn id="84" idx="2"/>
            <a:endCxn id="63" idx="0"/>
          </p:cNvCxnSpPr>
          <p:nvPr/>
        </p:nvCxnSpPr>
        <p:spPr>
          <a:xfrm>
            <a:off x="5747637" y="3561236"/>
            <a:ext cx="3" cy="1851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7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73B4A221-CC83-535B-FDCC-DA390680F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>
            <a:extLst>
              <a:ext uri="{FF2B5EF4-FFF2-40B4-BE49-F238E27FC236}">
                <a16:creationId xmlns:a16="http://schemas.microsoft.com/office/drawing/2014/main" id="{B723543D-1F85-E059-EDF1-9E289D067F71}"/>
              </a:ext>
            </a:extLst>
          </p:cNvPr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>
            <a:extLst>
              <a:ext uri="{FF2B5EF4-FFF2-40B4-BE49-F238E27FC236}">
                <a16:creationId xmlns:a16="http://schemas.microsoft.com/office/drawing/2014/main" id="{3B00F5AD-5A66-CE06-0B34-56CF1318F0DA}"/>
              </a:ext>
            </a:extLst>
          </p:cNvPr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9" name="Google Shape;489;p42">
            <a:extLst>
              <a:ext uri="{FF2B5EF4-FFF2-40B4-BE49-F238E27FC236}">
                <a16:creationId xmlns:a16="http://schemas.microsoft.com/office/drawing/2014/main" id="{F26D87A0-12C5-6E8E-1FA2-07CA6A5EA1D7}"/>
              </a:ext>
            </a:extLst>
          </p:cNvPr>
          <p:cNvSpPr/>
          <p:nvPr/>
        </p:nvSpPr>
        <p:spPr>
          <a:xfrm>
            <a:off x="4539233" y="5396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>
            <a:extLst>
              <a:ext uri="{FF2B5EF4-FFF2-40B4-BE49-F238E27FC236}">
                <a16:creationId xmlns:a16="http://schemas.microsoft.com/office/drawing/2014/main" id="{5049ABE8-45D3-849D-7A79-051BEA490342}"/>
              </a:ext>
            </a:extLst>
          </p:cNvPr>
          <p:cNvCxnSpPr>
            <a:cxnSpLocks/>
            <a:stCxn id="487" idx="2"/>
            <a:endCxn id="489" idx="0"/>
          </p:cNvCxnSpPr>
          <p:nvPr/>
        </p:nvCxnSpPr>
        <p:spPr>
          <a:xfrm rot="5400000">
            <a:off x="4581587" y="3881041"/>
            <a:ext cx="30304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>
            <a:extLst>
              <a:ext uri="{FF2B5EF4-FFF2-40B4-BE49-F238E27FC236}">
                <a16:creationId xmlns:a16="http://schemas.microsoft.com/office/drawing/2014/main" id="{D3E42F8C-4959-212B-D3E6-0F22DACFB5B4}"/>
              </a:ext>
            </a:extLst>
          </p:cNvPr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>
            <a:extLst>
              <a:ext uri="{FF2B5EF4-FFF2-40B4-BE49-F238E27FC236}">
                <a16:creationId xmlns:a16="http://schemas.microsoft.com/office/drawing/2014/main" id="{D65C09EF-A2AE-B04B-8C2A-237EA6121F48}"/>
              </a:ext>
            </a:extLst>
          </p:cNvPr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dirty="0">
                <a:solidFill>
                  <a:schemeClr val="accent2"/>
                </a:solidFill>
              </a:rPr>
              <a:t>/&gt;</a:t>
            </a:r>
            <a:r>
              <a:rPr lang="en" sz="4800" dirty="0">
                <a:solidFill>
                  <a:schemeClr val="dk1"/>
                </a:solidFill>
              </a:rPr>
              <a:t> **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B1A3DC8D-676B-8E8E-7E4B-CD0BA23B1AFC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FE853FBA-44B7-EF45-1C7C-399D58252FB7}"/>
              </a:ext>
            </a:extLst>
          </p:cNvPr>
          <p:cNvSpPr/>
          <p:nvPr/>
        </p:nvSpPr>
        <p:spPr>
          <a:xfrm>
            <a:off x="94051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ED7E7CAA-DFC9-E081-0143-C832EFE3B1EC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FA5D61E6-E598-B2A7-C0A9-AEE26BF808E8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6CFC71F8-A889-373D-63B7-C08D2000457B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2131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269B4AFD-F8D1-43B5-5579-1770A7B377B8}"/>
              </a:ext>
            </a:extLst>
          </p:cNvPr>
          <p:cNvSpPr/>
          <p:nvPr/>
        </p:nvSpPr>
        <p:spPr>
          <a:xfrm>
            <a:off x="10186246" y="3356822"/>
            <a:ext cx="1551252" cy="8514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663D38C4-E550-516B-C5B8-122719FDE991}"/>
              </a:ext>
            </a:extLst>
          </p:cNvPr>
          <p:cNvSpPr/>
          <p:nvPr/>
        </p:nvSpPr>
        <p:spPr>
          <a:xfrm>
            <a:off x="410850" y="5398901"/>
            <a:ext cx="215818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5ED63853-4C24-1AC0-6F6E-3677C5CC9230}"/>
              </a:ext>
            </a:extLst>
          </p:cNvPr>
          <p:cNvSpPr/>
          <p:nvPr/>
        </p:nvSpPr>
        <p:spPr>
          <a:xfrm>
            <a:off x="8382312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3BA824FE-8F5C-D3E7-17EF-5AE7704F3292}"/>
              </a:ext>
            </a:extLst>
          </p:cNvPr>
          <p:cNvSpPr/>
          <p:nvPr/>
        </p:nvSpPr>
        <p:spPr>
          <a:xfrm>
            <a:off x="8781934" y="5402638"/>
            <a:ext cx="2808624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 / határidő módosítása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DA1F76DA-0923-37D4-F421-EB69867D9533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5400000">
            <a:off x="10487928" y="2882015"/>
            <a:ext cx="948751" cy="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F42C24F8-5B60-6434-6DF8-2E770E0C837E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10087629" y="1930042"/>
            <a:ext cx="397076" cy="1353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9A1B3C07-09B4-9B9E-357C-769D50BE4F15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4" y="2365795"/>
            <a:ext cx="2285479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1D390069-09B9-3606-E4E9-8DE5308DCA3B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6623119" y="1839510"/>
            <a:ext cx="3036843" cy="408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0FC985A4-2263-7544-A4FF-75CC5B567895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2276833" y="1578902"/>
            <a:ext cx="3033106" cy="460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" name="Google Shape;486;p42">
            <a:extLst>
              <a:ext uri="{FF2B5EF4-FFF2-40B4-BE49-F238E27FC236}">
                <a16:creationId xmlns:a16="http://schemas.microsoft.com/office/drawing/2014/main" id="{17CC655C-A6AB-1267-3DAD-F742AD184C45}"/>
              </a:ext>
            </a:extLst>
          </p:cNvPr>
          <p:cNvSpPr/>
          <p:nvPr/>
        </p:nvSpPr>
        <p:spPr>
          <a:xfrm>
            <a:off x="496703" y="2297246"/>
            <a:ext cx="1383626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létrehozása</a:t>
            </a:r>
          </a:p>
        </p:txBody>
      </p:sp>
      <p:cxnSp>
        <p:nvCxnSpPr>
          <p:cNvPr id="17" name="Google Shape;491;p42">
            <a:extLst>
              <a:ext uri="{FF2B5EF4-FFF2-40B4-BE49-F238E27FC236}">
                <a16:creationId xmlns:a16="http://schemas.microsoft.com/office/drawing/2014/main" id="{332ECAB5-AB03-C413-6906-1845F5A80715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5400000">
            <a:off x="2243505" y="2046484"/>
            <a:ext cx="180187" cy="90653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" name="Google Shape;489;p42">
            <a:extLst>
              <a:ext uri="{FF2B5EF4-FFF2-40B4-BE49-F238E27FC236}">
                <a16:creationId xmlns:a16="http://schemas.microsoft.com/office/drawing/2014/main" id="{02D5B3E1-6DF2-A2CC-59B9-78E314F0E182}"/>
              </a:ext>
            </a:extLst>
          </p:cNvPr>
          <p:cNvSpPr/>
          <p:nvPr/>
        </p:nvSpPr>
        <p:spPr>
          <a:xfrm>
            <a:off x="2033590" y="4496676"/>
            <a:ext cx="3697030" cy="8996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adatainak / </a:t>
            </a:r>
          </a:p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iskolai jóváhagyási dokumentumának letöltése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3" name="Google Shape;490;p42">
            <a:extLst>
              <a:ext uri="{FF2B5EF4-FFF2-40B4-BE49-F238E27FC236}">
                <a16:creationId xmlns:a16="http://schemas.microsoft.com/office/drawing/2014/main" id="{32FE9024-A2A6-1C13-1DFF-32CFFCB6A8F7}"/>
              </a:ext>
            </a:extLst>
          </p:cNvPr>
          <p:cNvCxnSpPr>
            <a:cxnSpLocks/>
            <a:stCxn id="487" idx="2"/>
            <a:endCxn id="37" idx="0"/>
          </p:cNvCxnSpPr>
          <p:nvPr/>
        </p:nvCxnSpPr>
        <p:spPr>
          <a:xfrm rot="5400000">
            <a:off x="3924029" y="2323871"/>
            <a:ext cx="2130881" cy="2214728"/>
          </a:xfrm>
          <a:prstGeom prst="bentConnector3">
            <a:avLst>
              <a:gd name="adj1" fmla="val 709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8" name="Google Shape;489;p42">
            <a:extLst>
              <a:ext uri="{FF2B5EF4-FFF2-40B4-BE49-F238E27FC236}">
                <a16:creationId xmlns:a16="http://schemas.microsoft.com/office/drawing/2014/main" id="{8251CBA5-872D-952C-A825-76DF7E5F20E1}"/>
              </a:ext>
            </a:extLst>
          </p:cNvPr>
          <p:cNvSpPr/>
          <p:nvPr/>
        </p:nvSpPr>
        <p:spPr>
          <a:xfrm>
            <a:off x="6753961" y="481743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Az összes iskola és csapat megtekintése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" name="Google Shape;490;p42">
            <a:extLst>
              <a:ext uri="{FF2B5EF4-FFF2-40B4-BE49-F238E27FC236}">
                <a16:creationId xmlns:a16="http://schemas.microsoft.com/office/drawing/2014/main" id="{B1309830-81C3-18FA-7087-C853524EC735}"/>
              </a:ext>
            </a:extLst>
          </p:cNvPr>
          <p:cNvCxnSpPr>
            <a:cxnSpLocks/>
            <a:stCxn id="487" idx="2"/>
            <a:endCxn id="48" idx="0"/>
          </p:cNvCxnSpPr>
          <p:nvPr/>
        </p:nvCxnSpPr>
        <p:spPr>
          <a:xfrm rot="16200000" flipH="1">
            <a:off x="5978376" y="2484252"/>
            <a:ext cx="2451642" cy="2214728"/>
          </a:xfrm>
          <a:prstGeom prst="bentConnector3">
            <a:avLst>
              <a:gd name="adj1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2" name="Google Shape;257;p30">
            <a:extLst>
              <a:ext uri="{FF2B5EF4-FFF2-40B4-BE49-F238E27FC236}">
                <a16:creationId xmlns:a16="http://schemas.microsoft.com/office/drawing/2014/main" id="{3145AF63-1BBE-EDA0-2649-03E2C42946F2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50944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hu-HU" dirty="0"/>
              <a:t>Jogosultságok felépítése</a:t>
            </a:r>
            <a:endParaRPr lang="en-US" dirty="0"/>
          </a:p>
        </p:txBody>
      </p:sp>
      <p:sp>
        <p:nvSpPr>
          <p:cNvPr id="453" name="Téglalap 452">
            <a:extLst>
              <a:ext uri="{FF2B5EF4-FFF2-40B4-BE49-F238E27FC236}">
                <a16:creationId xmlns:a16="http://schemas.microsoft.com/office/drawing/2014/main" id="{4EB5919E-E761-ED31-9DB3-A4FDF3F67635}"/>
              </a:ext>
            </a:extLst>
          </p:cNvPr>
          <p:cNvSpPr/>
          <p:nvPr/>
        </p:nvSpPr>
        <p:spPr>
          <a:xfrm>
            <a:off x="533400" y="230981"/>
            <a:ext cx="90762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15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472</TotalTime>
  <Words>1410</Words>
  <Application>Microsoft Office PowerPoint</Application>
  <PresentationFormat>Szélesvásznú</PresentationFormat>
  <Paragraphs>225</Paragraphs>
  <Slides>28</Slides>
  <Notes>23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40" baseType="lpstr">
      <vt:lpstr>Aptos</vt:lpstr>
      <vt:lpstr>Arial</vt:lpstr>
      <vt:lpstr>Bauhaus 93</vt:lpstr>
      <vt:lpstr>Courier New</vt:lpstr>
      <vt:lpstr>Denk One</vt:lpstr>
      <vt:lpstr>Fira Sans Extra Condensed</vt:lpstr>
      <vt:lpstr>Nunito Light</vt:lpstr>
      <vt:lpstr>PT Sans</vt:lpstr>
      <vt:lpstr>Quantico</vt:lpstr>
      <vt:lpstr>Segoe UI Historic</vt:lpstr>
      <vt:lpstr>Source Code Pro</vt:lpstr>
      <vt:lpstr>New Operating System Design Pitch Deck by Slidesgo</vt:lpstr>
      <vt:lpstr>Webalkalmazás</vt:lpstr>
      <vt:lpstr>MVC strucktúra</vt:lpstr>
      <vt:lpstr>Felépítés, struktúra</vt:lpstr>
      <vt:lpstr>Tervezés, menedzselés</vt:lpstr>
      <vt:lpstr>Konkrétabb részek</vt:lpstr>
      <vt:lpstr>&lt;/ Adatbázis </vt:lpstr>
      <vt:lpstr>&lt;/ Tervezés, menedzselés</vt:lpstr>
      <vt:lpstr>&lt;/ A Django appok </vt:lpstr>
      <vt:lpstr>PowerPoint-bemutató</vt:lpstr>
      <vt:lpstr>&lt;/ Kategóriák, nyelvek kezelése </vt:lpstr>
      <vt:lpstr>&lt;/ Kategóriák, nyelvek kezelése </vt:lpstr>
      <vt:lpstr>PowerPoint-bemutató</vt:lpstr>
      <vt:lpstr>PowerPoint-bemutató</vt:lpstr>
      <vt:lpstr>PowerPoint-bemutató</vt:lpstr>
      <vt:lpstr>PowerPoint-bemutató</vt:lpstr>
      <vt:lpstr>PowerPoint-bemutató</vt:lpstr>
      <vt:lpstr>Frontend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&lt;/ Fejlesztési út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O365 felhasználó</cp:lastModifiedBy>
  <cp:revision>368</cp:revision>
  <dcterms:created xsi:type="dcterms:W3CDTF">2024-11-25T07:36:55Z</dcterms:created>
  <dcterms:modified xsi:type="dcterms:W3CDTF">2024-11-29T14:58:00Z</dcterms:modified>
</cp:coreProperties>
</file>