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7" r:id="rId6"/>
    <p:sldId id="314" r:id="rId7"/>
    <p:sldId id="315" r:id="rId8"/>
    <p:sldId id="316" r:id="rId9"/>
    <p:sldId id="317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858" y="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6122E-CE95-4B3A-B090-36E90DBF2D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C7DC74-9F06-4A7E-807D-11BB6B6C428C}">
      <dgm:prSet/>
      <dgm:spPr>
        <a:solidFill>
          <a:srgbClr val="FF0000"/>
        </a:solidFill>
      </dgm:spPr>
      <dgm:t>
        <a:bodyPr/>
        <a:lstStyle/>
        <a:p>
          <a:r>
            <a:rPr lang="en-US"/>
            <a:t>Issued by the U.S. Department of Labor</a:t>
          </a:r>
        </a:p>
      </dgm:t>
    </dgm:pt>
    <dgm:pt modelId="{955E55BE-7CB8-4742-BEAE-E61DD7759549}" type="parTrans" cxnId="{1EF698DC-0D8A-4BDF-9ACC-D61DD0893F7E}">
      <dgm:prSet/>
      <dgm:spPr/>
      <dgm:t>
        <a:bodyPr/>
        <a:lstStyle/>
        <a:p>
          <a:endParaRPr lang="en-US"/>
        </a:p>
      </dgm:t>
    </dgm:pt>
    <dgm:pt modelId="{DA1E5958-E48C-4566-87AA-693D7CD26172}" type="sibTrans" cxnId="{1EF698DC-0D8A-4BDF-9ACC-D61DD0893F7E}">
      <dgm:prSet/>
      <dgm:spPr/>
      <dgm:t>
        <a:bodyPr/>
        <a:lstStyle/>
        <a:p>
          <a:endParaRPr lang="en-US"/>
        </a:p>
      </dgm:t>
    </dgm:pt>
    <dgm:pt modelId="{51DA1387-42F8-47BC-AC2D-02BE22F62D89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Required by U.S. Citizenship and Immigrant Services (USCIS) for employment-based green card petitions.</a:t>
          </a:r>
        </a:p>
      </dgm:t>
    </dgm:pt>
    <dgm:pt modelId="{15B8FAF5-0CE4-47BE-8DBF-7B9878A70917}" type="parTrans" cxnId="{D30E90BC-92E1-4044-81F9-8CEA6AF9F736}">
      <dgm:prSet/>
      <dgm:spPr/>
      <dgm:t>
        <a:bodyPr/>
        <a:lstStyle/>
        <a:p>
          <a:endParaRPr lang="en-US"/>
        </a:p>
      </dgm:t>
    </dgm:pt>
    <dgm:pt modelId="{43100B18-4756-47A5-97C2-4FAD441030C4}" type="sibTrans" cxnId="{D30E90BC-92E1-4044-81F9-8CEA6AF9F736}">
      <dgm:prSet/>
      <dgm:spPr/>
      <dgm:t>
        <a:bodyPr/>
        <a:lstStyle/>
        <a:p>
          <a:endParaRPr lang="en-US"/>
        </a:p>
      </dgm:t>
    </dgm:pt>
    <dgm:pt modelId="{5897FC98-1533-4E6D-B375-0C58CDEEE573}" type="pres">
      <dgm:prSet presAssocID="{8CB6122E-CE95-4B3A-B090-36E90DBF2DE6}" presName="linear" presStyleCnt="0">
        <dgm:presLayoutVars>
          <dgm:animLvl val="lvl"/>
          <dgm:resizeHandles val="exact"/>
        </dgm:presLayoutVars>
      </dgm:prSet>
      <dgm:spPr/>
    </dgm:pt>
    <dgm:pt modelId="{7CB4556D-FAA5-45C2-BA64-2C943F984AEA}" type="pres">
      <dgm:prSet presAssocID="{E5C7DC74-9F06-4A7E-807D-11BB6B6C42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A6A819-DD0B-4770-B618-A1A28FDE3E25}" type="pres">
      <dgm:prSet presAssocID="{DA1E5958-E48C-4566-87AA-693D7CD26172}" presName="spacer" presStyleCnt="0"/>
      <dgm:spPr/>
    </dgm:pt>
    <dgm:pt modelId="{A2B24D9B-9947-4851-A9D3-9DE84C38C220}" type="pres">
      <dgm:prSet presAssocID="{51DA1387-42F8-47BC-AC2D-02BE22F62D8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C26203-185E-48E7-B00B-E01648AFC696}" type="presOf" srcId="{8CB6122E-CE95-4B3A-B090-36E90DBF2DE6}" destId="{5897FC98-1533-4E6D-B375-0C58CDEEE573}" srcOrd="0" destOrd="0" presId="urn:microsoft.com/office/officeart/2005/8/layout/vList2"/>
    <dgm:cxn modelId="{3E75519C-5649-40F8-BBF6-BCA6C5B902B6}" type="presOf" srcId="{51DA1387-42F8-47BC-AC2D-02BE22F62D89}" destId="{A2B24D9B-9947-4851-A9D3-9DE84C38C220}" srcOrd="0" destOrd="0" presId="urn:microsoft.com/office/officeart/2005/8/layout/vList2"/>
    <dgm:cxn modelId="{D30E90BC-92E1-4044-81F9-8CEA6AF9F736}" srcId="{8CB6122E-CE95-4B3A-B090-36E90DBF2DE6}" destId="{51DA1387-42F8-47BC-AC2D-02BE22F62D89}" srcOrd="1" destOrd="0" parTransId="{15B8FAF5-0CE4-47BE-8DBF-7B9878A70917}" sibTransId="{43100B18-4756-47A5-97C2-4FAD441030C4}"/>
    <dgm:cxn modelId="{064078C3-E8ED-406F-9CF0-D3CA7376FC51}" type="presOf" srcId="{E5C7DC74-9F06-4A7E-807D-11BB6B6C428C}" destId="{7CB4556D-FAA5-45C2-BA64-2C943F984AEA}" srcOrd="0" destOrd="0" presId="urn:microsoft.com/office/officeart/2005/8/layout/vList2"/>
    <dgm:cxn modelId="{1EF698DC-0D8A-4BDF-9ACC-D61DD0893F7E}" srcId="{8CB6122E-CE95-4B3A-B090-36E90DBF2DE6}" destId="{E5C7DC74-9F06-4A7E-807D-11BB6B6C428C}" srcOrd="0" destOrd="0" parTransId="{955E55BE-7CB8-4742-BEAE-E61DD7759549}" sibTransId="{DA1E5958-E48C-4566-87AA-693D7CD26172}"/>
    <dgm:cxn modelId="{60017BF1-AA13-4B7D-9239-D31BDF05BCF9}" type="presParOf" srcId="{5897FC98-1533-4E6D-B375-0C58CDEEE573}" destId="{7CB4556D-FAA5-45C2-BA64-2C943F984AEA}" srcOrd="0" destOrd="0" presId="urn:microsoft.com/office/officeart/2005/8/layout/vList2"/>
    <dgm:cxn modelId="{C08DDD43-95B3-4ACE-A0FE-C39B714364A2}" type="presParOf" srcId="{5897FC98-1533-4E6D-B375-0C58CDEEE573}" destId="{97A6A819-DD0B-4770-B618-A1A28FDE3E25}" srcOrd="1" destOrd="0" presId="urn:microsoft.com/office/officeart/2005/8/layout/vList2"/>
    <dgm:cxn modelId="{3832A63F-349D-4E61-8078-DAF5A282E398}" type="presParOf" srcId="{5897FC98-1533-4E6D-B375-0C58CDEEE573}" destId="{A2B24D9B-9947-4851-A9D3-9DE84C38C22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56D-FAA5-45C2-BA64-2C943F984AEA}">
      <dsp:nvSpPr>
        <dsp:cNvPr id="0" name=""/>
        <dsp:cNvSpPr/>
      </dsp:nvSpPr>
      <dsp:spPr>
        <a:xfrm>
          <a:off x="0" y="277373"/>
          <a:ext cx="5833872" cy="1249998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Issued by the U.S. Department of Labor</a:t>
          </a:r>
        </a:p>
      </dsp:txBody>
      <dsp:txXfrm>
        <a:off x="61020" y="338393"/>
        <a:ext cx="5711832" cy="1127958"/>
      </dsp:txXfrm>
    </dsp:sp>
    <dsp:sp modelId="{A2B24D9B-9947-4851-A9D3-9DE84C38C220}">
      <dsp:nvSpPr>
        <dsp:cNvPr id="0" name=""/>
        <dsp:cNvSpPr/>
      </dsp:nvSpPr>
      <dsp:spPr>
        <a:xfrm>
          <a:off x="0" y="1590732"/>
          <a:ext cx="5833872" cy="1249998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Required by U.S. Citizenship and Immigrant Services (USCIS) for employment-based green card petitions.</a:t>
          </a:r>
        </a:p>
      </dsp:txBody>
      <dsp:txXfrm>
        <a:off x="61020" y="1651752"/>
        <a:ext cx="5711832" cy="1127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002060">
                <a:alpha val="36000"/>
                <a:lumMod val="77000"/>
                <a:lumOff val="23000"/>
              </a:srgbClr>
            </a:gs>
            <a:gs pos="6195">
              <a:srgbClr val="C00000"/>
            </a:gs>
            <a:gs pos="5000">
              <a:srgbClr val="C0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perm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600" y="5557266"/>
            <a:ext cx="5667756" cy="1197864"/>
          </a:xfrm>
        </p:spPr>
        <p:txBody>
          <a:bodyPr>
            <a:noAutofit/>
          </a:bodyPr>
          <a:lstStyle/>
          <a:p>
            <a:r>
              <a:rPr lang="en-US" sz="2400" dirty="0"/>
              <a:t>Capstone Project – Adriana Silveira</a:t>
            </a:r>
          </a:p>
          <a:p>
            <a:r>
              <a:rPr lang="en-US" sz="2400" dirty="0"/>
              <a:t>Business Intelligence – Winter  2021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algn="r"/>
            <a:r>
              <a:rPr lang="en-US" sz="2400" dirty="0"/>
              <a:t>What is PERM and why it matters</a:t>
            </a:r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/>
              <a:t>Building the Database</a:t>
            </a:r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/>
              <a:t>Analysis and Results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Placeholder 10" descr="A flag on a pole&#10;&#10;Description automatically generated with low confidence">
            <a:extLst>
              <a:ext uri="{FF2B5EF4-FFF2-40B4-BE49-F238E27FC236}">
                <a16:creationId xmlns:a16="http://schemas.microsoft.com/office/drawing/2014/main" id="{4C807BFA-EDE9-4C9A-9C1A-C08991270E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4775" r="24775"/>
          <a:stretch>
            <a:fillRect/>
          </a:stretch>
        </p:blipFill>
        <p:spPr>
          <a:blipFill>
            <a:blip r:embed="rId3">
              <a:alphaModFix amt="27000"/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042" y="898126"/>
            <a:ext cx="6826758" cy="1300099"/>
          </a:xfrm>
        </p:spPr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INTRODUCTION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2400" dirty="0"/>
              <a:t>What is the</a:t>
            </a:r>
            <a:r>
              <a:rPr lang="en-US" sz="2400" dirty="0">
                <a:solidFill>
                  <a:schemeClr val="bg1"/>
                </a:solidFill>
              </a:rPr>
              <a:t> “Business”</a:t>
            </a:r>
          </a:p>
          <a:p>
            <a:pPr algn="r"/>
            <a:r>
              <a:rPr lang="en-US" sz="2400" dirty="0"/>
              <a:t>What are the questions</a:t>
            </a:r>
          </a:p>
          <a:p>
            <a:pPr algn="r"/>
            <a:r>
              <a:rPr lang="en-US" sz="2400" dirty="0"/>
              <a:t>What is the value of the information</a:t>
            </a:r>
          </a:p>
          <a:p>
            <a:pPr algn="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 descr="A group of people posing for a photo in front of a flag&#10;&#10;Description automatically generated">
            <a:extLst>
              <a:ext uri="{FF2B5EF4-FFF2-40B4-BE49-F238E27FC236}">
                <a16:creationId xmlns:a16="http://schemas.microsoft.com/office/drawing/2014/main" id="{BB7235F2-A236-40AD-AAC3-E8D9D101F4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2753" r="22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83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85" y="566294"/>
            <a:ext cx="6826758" cy="2432032"/>
          </a:xfrm>
        </p:spPr>
        <p:txBody>
          <a:bodyPr>
            <a:normAutofit fontScale="90000"/>
          </a:bodyPr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WHAT IS PERM AND WHY IT MATTERS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340E465B-46F8-4903-A6D7-5BA6EC6B2C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/>
      </p:pic>
      <p:graphicFrame>
        <p:nvGraphicFramePr>
          <p:cNvPr id="11" name="Text Placeholder 3">
            <a:extLst>
              <a:ext uri="{FF2B5EF4-FFF2-40B4-BE49-F238E27FC236}">
                <a16:creationId xmlns:a16="http://schemas.microsoft.com/office/drawing/2014/main" id="{22D2FD83-E361-49D1-B988-EC66D54FE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013672"/>
              </p:ext>
            </p:extLst>
          </p:nvPr>
        </p:nvGraphicFramePr>
        <p:xfrm>
          <a:off x="5746607" y="3119925"/>
          <a:ext cx="5833872" cy="311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465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85" y="566294"/>
            <a:ext cx="6826758" cy="2432032"/>
          </a:xfrm>
        </p:spPr>
        <p:txBody>
          <a:bodyPr>
            <a:normAutofit/>
          </a:bodyPr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Building the database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890906" y="799211"/>
            <a:ext cx="2743200" cy="365125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3D72E05-6CD7-4A96-9F36-BA4B4229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663"/>
            <a:ext cx="6616399" cy="34370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5B10F7-0E60-4911-9381-0104EBABC83D}"/>
              </a:ext>
            </a:extLst>
          </p:cNvPr>
          <p:cNvSpPr txBox="1"/>
          <p:nvPr/>
        </p:nvSpPr>
        <p:spPr>
          <a:xfrm>
            <a:off x="7029450" y="4091226"/>
            <a:ext cx="4781550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Selecting Dataset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Extract, Transform, Load (ETL)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Table Script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Getting additional table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Creating Views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Connecting to Tableau 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25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BC1F5-11BA-43DF-83BD-1D9142C1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201168"/>
            <a:ext cx="10357168" cy="1343025"/>
          </a:xfrm>
        </p:spPr>
        <p:txBody>
          <a:bodyPr>
            <a:normAutofit/>
          </a:bodyPr>
          <a:lstStyle/>
          <a:p>
            <a:r>
              <a:rPr lang="pt-BR" sz="5800" dirty="0"/>
              <a:t>Analysis and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AF7C3-5AE7-4FA2-8EE1-2FA73686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8D8F-0D41-434E-85FB-02990CDE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CE4832B1-4319-4531-AF5C-50C98A14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20" y="2535561"/>
            <a:ext cx="5046980" cy="2843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F6F84E-F79C-40EF-A916-0E463927AB63}"/>
              </a:ext>
            </a:extLst>
          </p:cNvPr>
          <p:cNvSpPr txBox="1"/>
          <p:nvPr/>
        </p:nvSpPr>
        <p:spPr>
          <a:xfrm>
            <a:off x="1758270" y="2775243"/>
            <a:ext cx="4781550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General Overview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Employers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Attorney Firms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Jobs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Applicants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Conclusions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88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655" y="808167"/>
            <a:ext cx="5276088" cy="12896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2655" y="2319711"/>
            <a:ext cx="5276088" cy="1124712"/>
          </a:xfrm>
        </p:spPr>
        <p:txBody>
          <a:bodyPr/>
          <a:lstStyle/>
          <a:p>
            <a:r>
              <a:rPr lang="en-US" sz="2200" dirty="0"/>
              <a:t>Adriana Silveira</a:t>
            </a:r>
          </a:p>
          <a:p>
            <a:endParaRPr lang="en-US" dirty="0"/>
          </a:p>
        </p:txBody>
      </p:sp>
      <p:pic>
        <p:nvPicPr>
          <p:cNvPr id="5" name="Picture Placeholder 4" descr="Logo&#10;&#10;Description automatically generated">
            <a:extLst>
              <a:ext uri="{FF2B5EF4-FFF2-40B4-BE49-F238E27FC236}">
                <a16:creationId xmlns:a16="http://schemas.microsoft.com/office/drawing/2014/main" id="{7AA3F9CA-95A1-456F-8A06-EB175724378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6007" t="381" r="1047" b="-1188"/>
          <a:stretch/>
        </p:blipFill>
        <p:spPr>
          <a:xfrm>
            <a:off x="1500188" y="414336"/>
            <a:ext cx="2844000" cy="1796956"/>
          </a:xfrm>
        </p:spPr>
      </p:pic>
      <p:pic>
        <p:nvPicPr>
          <p:cNvPr id="14" name="Picture Placeholder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FEAA5D7F-DE0C-4E7E-AEC8-DC3EC61F93F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3433" r="1096" b="11004"/>
          <a:stretch/>
        </p:blipFill>
        <p:spPr>
          <a:xfrm>
            <a:off x="3019986" y="2121090"/>
            <a:ext cx="3854160" cy="2023348"/>
          </a:xfrm>
        </p:spPr>
      </p:pic>
      <p:pic>
        <p:nvPicPr>
          <p:cNvPr id="19" name="Picture Placeholder 18" descr="A group of people posing for a photo in front of a flag&#10;&#10;Description automatically generated">
            <a:extLst>
              <a:ext uri="{FF2B5EF4-FFF2-40B4-BE49-F238E27FC236}">
                <a16:creationId xmlns:a16="http://schemas.microsoft.com/office/drawing/2014/main" id="{781AB25E-E37A-4B88-BF45-2D857957996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15480" r="15480"/>
          <a:stretch>
            <a:fillRect/>
          </a:stretch>
        </p:blipFill>
        <p:spPr/>
      </p:pic>
      <p:pic>
        <p:nvPicPr>
          <p:cNvPr id="26" name="Picture Placeholder 25" descr="Diagram&#10;&#10;Description automatically generated">
            <a:extLst>
              <a:ext uri="{FF2B5EF4-FFF2-40B4-BE49-F238E27FC236}">
                <a16:creationId xmlns:a16="http://schemas.microsoft.com/office/drawing/2014/main" id="{D4867DD4-8EE7-481D-A8CE-059A87444DB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7499" b="74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140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perm DATA Analysis</vt:lpstr>
      <vt:lpstr>Agenda</vt:lpstr>
      <vt:lpstr>INTRODUCTION</vt:lpstr>
      <vt:lpstr>WHAT IS PERM AND WHY IT MATTERS</vt:lpstr>
      <vt:lpstr>Building the database</vt:lpstr>
      <vt:lpstr>Analysis and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 Analisys</dc:title>
  <dc:creator>Adriana Silveira</dc:creator>
  <cp:lastModifiedBy>Adriana Silveira</cp:lastModifiedBy>
  <cp:revision>12</cp:revision>
  <dcterms:created xsi:type="dcterms:W3CDTF">2021-03-19T20:50:56Z</dcterms:created>
  <dcterms:modified xsi:type="dcterms:W3CDTF">2021-03-28T21:51:58Z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