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0" r:id="rId4"/>
    <p:sldId id="261" r:id="rId5"/>
    <p:sldId id="264" r:id="rId6"/>
    <p:sldId id="265" r:id="rId7"/>
    <p:sldId id="263" r:id="rId8"/>
    <p:sldId id="266" r:id="rId9"/>
    <p:sldId id="267" r:id="rId10"/>
    <p:sldId id="27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7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8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17595B-B924-4247-99A1-F7BEE863CE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FBCBEF-F21A-4360-94AB-E2A4CA33F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FF7-1E08-2ACE-6591-06F5BA745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Physical Layer Security over Fading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7A9FB-507E-59F1-315D-548224F4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Aristos KARAMPELAS TIMOTIEVITS</a:t>
            </a:r>
          </a:p>
          <a:p>
            <a:pPr algn="ctr"/>
            <a:r>
              <a:rPr lang="en-US" dirty="0"/>
              <a:t>SUPERVISOR: THEODOROS TSIFTSIS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1C037-D2A7-05E5-780D-0422FF04CB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98" y="145258"/>
            <a:ext cx="2692563" cy="1810001"/>
          </a:xfrm>
          <a:prstGeom prst="rect">
            <a:avLst/>
          </a:prstGeom>
          <a:effectLst>
            <a:outerShdw blurRad="76200" sx="102000" sy="102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6053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78A7-5B29-0BBE-2F6F-59F11E69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Rayleigh Fading SOP and Simulations (3/5)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845C6-9EE2-F866-E3CE-1B4FC98C0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57600" y="1846052"/>
            <a:ext cx="4937760" cy="736282"/>
          </a:xfrm>
        </p:spPr>
        <p:txBody>
          <a:bodyPr/>
          <a:lstStyle/>
          <a:p>
            <a:r>
              <a:rPr lang="en-US" sz="2000" b="0" cap="none" dirty="0">
                <a:effectLst/>
                <a:ea typeface="Calibri" panose="020F0502020204030204" pitchFamily="34" charset="0"/>
              </a:rPr>
              <a:t>Logarithmic scale plot of the SOP during varying destination SNR + simulation</a:t>
            </a:r>
            <a:endParaRPr lang="en-US" cap="non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2708E1-478D-3C06-C5E2-8713368558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69063" y="2498103"/>
            <a:ext cx="4960861" cy="3720646"/>
          </a:xfrm>
        </p:spPr>
      </p:pic>
    </p:spTree>
    <p:extLst>
      <p:ext uri="{BB962C8B-B14F-4D97-AF65-F5344CB8AC3E}">
        <p14:creationId xmlns:p14="http://schemas.microsoft.com/office/powerpoint/2010/main" val="361245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3E6D-55E0-782A-4E11-A76D6268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(4/5)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17E2-303F-32E3-019E-6274E7C60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0" cap="none" dirty="0">
                <a:effectLst/>
                <a:ea typeface="Calibri" panose="020F0502020204030204" pitchFamily="34" charset="0"/>
              </a:rPr>
              <a:t>Simulation plot of the analytical SOP expression FOR RATIO</a:t>
            </a:r>
            <a:endParaRPr lang="en-US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16609A-1041-48FF-1F3A-59F48D805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69" y="2582863"/>
            <a:ext cx="4381499" cy="32861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E92BC-FD66-4AC9-0BDE-50F9FE56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b="0" cap="none" dirty="0">
                <a:effectLst/>
                <a:ea typeface="Calibri" panose="020F0502020204030204" pitchFamily="34" charset="0"/>
              </a:rPr>
              <a:t>Simulation plot of the analytical SOP expression in respect to varying K ratio and threshold capacity</a:t>
            </a:r>
            <a:endParaRPr lang="en-US" cap="none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C7873D7B-5691-AE4C-27AC-D104E95F78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1" y="2582863"/>
            <a:ext cx="4381499" cy="3286125"/>
          </a:xfrm>
        </p:spPr>
      </p:pic>
    </p:spTree>
    <p:extLst>
      <p:ext uri="{BB962C8B-B14F-4D97-AF65-F5344CB8AC3E}">
        <p14:creationId xmlns:p14="http://schemas.microsoft.com/office/powerpoint/2010/main" val="426506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480-6EB3-F1E6-321E-E0BD481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(5/5)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B7863-6B0D-995F-29D3-5CB0EA72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model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8A076449-0C0C-25DF-91F7-18156052D3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09167"/>
            <a:ext cx="4938712" cy="26335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5EC5D-5C82-67F9-3A90-0D88090A8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b="0" cap="none" dirty="0">
                <a:effectLst/>
                <a:ea typeface="Calibri" panose="020F0502020204030204" pitchFamily="34" charset="0"/>
              </a:rPr>
              <a:t>Demonstration of a realistic Rayleigh simulation (Monte-</a:t>
            </a:r>
            <a:r>
              <a:rPr lang="en-US" sz="1800" cap="none" dirty="0">
                <a:ea typeface="Calibri" panose="020F0502020204030204" pitchFamily="34" charset="0"/>
              </a:rPr>
              <a:t>C</a:t>
            </a:r>
            <a:r>
              <a:rPr lang="en-US" sz="1800" b="0" cap="none" dirty="0">
                <a:effectLst/>
                <a:ea typeface="Calibri" panose="020F0502020204030204" pitchFamily="34" charset="0"/>
              </a:rPr>
              <a:t>arlo simulation)</a:t>
            </a:r>
            <a:endParaRPr lang="en-US" cap="none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C5B837A6-A789-CBAC-BD04-DD7938A3AB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1" y="2582863"/>
            <a:ext cx="4381499" cy="3286125"/>
          </a:xfrm>
        </p:spPr>
      </p:pic>
    </p:spTree>
    <p:extLst>
      <p:ext uri="{BB962C8B-B14F-4D97-AF65-F5344CB8AC3E}">
        <p14:creationId xmlns:p14="http://schemas.microsoft.com/office/powerpoint/2010/main" val="253594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875815-13C7-C1C1-5746-C0416088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 Fading Wiretap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C57882F-283C-9078-76CB-6E97CAA2A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272234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Weibull fading: Statistical model to model effects of signal attenuation in wireless communications.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As a distribution </a:t>
                </a:r>
                <a:r>
                  <a:rPr lang="en-US" dirty="0">
                    <a:sym typeface="Wingdings" panose="05000000000000000000" pitchFamily="2" charset="2"/>
                  </a:rPr>
                  <a:t> w</a:t>
                </a:r>
                <a:r>
                  <a:rPr lang="en-US" dirty="0"/>
                  <a:t>idely used in reliability and survival analysis to model the failure of mechanical and electrical systems.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Model the attenuation of radio waves while travelling through a medium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Generalization of Rayleigh fading </a:t>
                </a:r>
                <a:r>
                  <a:rPr lang="en-US" dirty="0">
                    <a:sym typeface="Wingdings" panose="05000000000000000000" pitchFamily="2" charset="2"/>
                  </a:rPr>
                  <a:t> non-uniform attenuation, while Rayleigh has uniform attenuation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Non-uniform attenuation  Obstacles in environment are not uniformly distributed (hilly areas)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Shape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dirty="0"/>
                  <a:t> of the Weibull distribution is the fading parameter.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C57882F-283C-9078-76CB-6E97CAA2A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2722345"/>
              </a:xfrm>
              <a:blipFill>
                <a:blip r:embed="rId2"/>
                <a:stretch>
                  <a:fillRect l="-1455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B6EFD42C-7B37-B490-730C-CE26D6CF2E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19968"/>
                  </p:ext>
                </p:extLst>
              </p:nvPr>
            </p:nvGraphicFramePr>
            <p:xfrm>
              <a:off x="1097280" y="4459705"/>
              <a:ext cx="5994400" cy="14359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94400">
                      <a:extLst>
                        <a:ext uri="{9D8B030D-6E8A-4147-A177-3AD203B41FA5}">
                          <a16:colId xmlns:a16="http://schemas.microsoft.com/office/drawing/2014/main" val="412557604"/>
                        </a:ext>
                      </a:extLst>
                    </a:gridCol>
                  </a:tblGrid>
                  <a:tr h="336884"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PDF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13667063"/>
                      </a:ext>
                    </a:extLst>
                  </a:tr>
                  <a:tr h="858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l-GR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l-GR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l-GR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𝛤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l-GR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l-GR" sz="1600" b="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l-GR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num>
                                          <m:den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l-GR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</m:acc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l-GR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>
                                          <a:rPr lang="el-GR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l-GR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>
                                          <a:rPr lang="el-GR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l-GR" sz="1600" b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l-GR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l-GR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sz="1600" b="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l-GR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𝛾</m:t>
                                                    </m:r>
                                                  </m:num>
                                                  <m:den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l-GR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𝛾</m:t>
                                                        </m:r>
                                                      </m:e>
                                                    </m:acc>
                                                  </m:den>
                                                </m:f>
                                                <m:r>
                                                  <a:rPr lang="el-GR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𝛤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l-GR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l-GR" sz="1600" b="0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l-GR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l-GR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l-GR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l-GR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l-GR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l-GR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l-GR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9722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B6EFD42C-7B37-B490-730C-CE26D6CF2E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19968"/>
                  </p:ext>
                </p:extLst>
              </p:nvPr>
            </p:nvGraphicFramePr>
            <p:xfrm>
              <a:off x="1097280" y="4459705"/>
              <a:ext cx="5994400" cy="14339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94400">
                      <a:extLst>
                        <a:ext uri="{9D8B030D-6E8A-4147-A177-3AD203B41FA5}">
                          <a16:colId xmlns:a16="http://schemas.microsoft.com/office/drawing/2014/main" val="4125576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PDF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13667063"/>
                      </a:ext>
                    </a:extLst>
                  </a:tr>
                  <a:tr h="10377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" t="-40936" r="-203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722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DF33643-5720-2B65-D46D-910F5EA0E3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656987"/>
                  </p:ext>
                </p:extLst>
              </p:nvPr>
            </p:nvGraphicFramePr>
            <p:xfrm>
              <a:off x="7091680" y="4601107"/>
              <a:ext cx="4701252" cy="12544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1252">
                      <a:extLst>
                        <a:ext uri="{9D8B030D-6E8A-4147-A177-3AD203B41FA5}">
                          <a16:colId xmlns:a16="http://schemas.microsoft.com/office/drawing/2014/main" val="412557604"/>
                        </a:ext>
                      </a:extLst>
                    </a:gridCol>
                  </a:tblGrid>
                  <a:tr h="336884"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CDF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13667063"/>
                      </a:ext>
                    </a:extLst>
                  </a:tr>
                  <a:tr h="858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l-GR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l-GR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𝛾</m:t>
                                                    </m:r>
                                                  </m:num>
                                                  <m:den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l-GR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𝛾</m:t>
                                                        </m:r>
                                                      </m:e>
                                                    </m:acc>
                                                  </m:den>
                                                </m:f>
                                                <m:r>
                                                  <a:rPr lang="el-GR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𝛤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l-GR" sz="1600" b="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l-GR" sz="1600" b="0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l-GR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l-GR" sz="1600" b="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  <m:r>
                                                  <a:rPr lang="el-GR" sz="1600" b="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600" b="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l-GR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sz="1600" b="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l-GR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9722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DF33643-5720-2B65-D46D-910F5EA0E3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656987"/>
                  </p:ext>
                </p:extLst>
              </p:nvPr>
            </p:nvGraphicFramePr>
            <p:xfrm>
              <a:off x="7091680" y="4601107"/>
              <a:ext cx="4701252" cy="12544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1252">
                      <a:extLst>
                        <a:ext uri="{9D8B030D-6E8A-4147-A177-3AD203B41FA5}">
                          <a16:colId xmlns:a16="http://schemas.microsoft.com/office/drawing/2014/main" val="4125576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CDF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13667063"/>
                      </a:ext>
                    </a:extLst>
                  </a:tr>
                  <a:tr h="858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" t="-49296" r="-259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722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633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5D70-FF3F-F757-C089-534C7CCC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(1/4)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BF23F-014D-C49B-05B2-05ACBB2B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Closed-forms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are provided.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SOP is given by the following expression: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𝑆𝑂𝑃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l-GR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l-GR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𝛦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l-GR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l-GR" sz="1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l-GR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sup>
                              </m:sSup>
                            </m:e>
                          </m:d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l-GR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l-GR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sub>
                            <m:sup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nary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l-GR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l-GR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sz="1800" b="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b="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𝛦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𝛦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/>
                  <a:t>, the Weibull fading becomes Rayleigh fading, 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𝑆𝑂𝑃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l-GR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l-G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BF23F-014D-C49B-05B2-05ACBB2B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9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9D0A-0C4D-8928-0B79-396ECD47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A4828-4E7E-218C-CE6C-817A965C1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expressions become complicated. The SOP is given from the closed expression: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𝑆𝑂𝑃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l-GR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−1+</m:t>
                                          </m:r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ⅇ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−1+</m:t>
                                                  </m:r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Erfc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−1+</m:t>
                                              </m:r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800" b="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 b="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All the Weibull closed forms assume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A4828-4E7E-218C-CE6C-817A965C1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02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F81-1E98-88D5-8C6C-798468B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(3/4)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C6FD-25B6-8C74-ADAB-DD6A9C58C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effectLst/>
                <a:ea typeface="Calibri" panose="020F0502020204030204" pitchFamily="34" charset="0"/>
              </a:rPr>
              <a:t>Simulation of Weibull fading channel in respect to the destination average SNR</a:t>
            </a:r>
            <a:endParaRPr lang="en-US" cap="non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379DEC-2371-CF97-E6CF-4C65C4830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75569" y="2582863"/>
            <a:ext cx="4381500" cy="3286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8CDD9-1778-1457-24EF-6CCC2DB3D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b="0" cap="none" dirty="0">
                <a:effectLst/>
                <a:ea typeface="Calibri" panose="020F0502020204030204" pitchFamily="34" charset="0"/>
              </a:rPr>
              <a:t>Simulation plot of the destination to eavesdropper ratio for the Weibull fading channel</a:t>
            </a:r>
            <a:endParaRPr lang="en-US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7F5174-6F53-FD6C-934B-8F3C4EA3FC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6050" y="2582863"/>
            <a:ext cx="4381500" cy="3286125"/>
          </a:xfrm>
        </p:spPr>
      </p:pic>
    </p:spTree>
    <p:extLst>
      <p:ext uri="{BB962C8B-B14F-4D97-AF65-F5344CB8AC3E}">
        <p14:creationId xmlns:p14="http://schemas.microsoft.com/office/powerpoint/2010/main" val="141663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F96B-7C67-5A2C-F037-8CCC8F9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9098D5-D055-CCC6-3976-9139A7B84D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800" b="0" cap="none" dirty="0">
                    <a:effectLst/>
                    <a:ea typeface="Calibri" panose="020F0502020204030204" pitchFamily="34" charset="0"/>
                  </a:rPr>
                  <a:t>Demonstration of a realistic Weibull (</a:t>
                </a:r>
                <a14:m>
                  <m:oMath xmlns:m="http://schemas.openxmlformats.org/officeDocument/2006/math">
                    <m:r>
                      <a:rPr lang="en-US" sz="1800" b="0" i="1" cap="none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en-US" sz="1800" b="0" i="1" cap="none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= 4</m:t>
                    </m:r>
                  </m:oMath>
                </a14:m>
                <a:r>
                  <a:rPr lang="en-US" sz="1800" b="0" cap="none" dirty="0">
                    <a:effectLst/>
                    <a:ea typeface="Calibri" panose="020F0502020204030204" pitchFamily="34" charset="0"/>
                  </a:rPr>
                  <a:t>) simulation (Monte-</a:t>
                </a:r>
                <a:r>
                  <a:rPr lang="en-US" sz="1800" cap="none" dirty="0">
                    <a:ea typeface="Calibri" panose="020F0502020204030204" pitchFamily="34" charset="0"/>
                  </a:rPr>
                  <a:t>C</a:t>
                </a:r>
                <a:r>
                  <a:rPr lang="en-US" sz="1800" b="0" cap="none" dirty="0">
                    <a:effectLst/>
                    <a:ea typeface="Calibri" panose="020F0502020204030204" pitchFamily="34" charset="0"/>
                  </a:rPr>
                  <a:t>arlo simulation).</a:t>
                </a:r>
                <a:endParaRPr lang="en-US" cap="non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9098D5-D055-CCC6-3976-9139A7B84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C0D774A-F40E-22E4-3735-F0C127BAE7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69" y="2582863"/>
            <a:ext cx="4381500" cy="3286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303432D-0D18-11A0-8E76-AAD9934F44A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800" b="0" cap="none" dirty="0">
                    <a:effectLst/>
                    <a:ea typeface="Calibri" panose="020F0502020204030204" pitchFamily="34" charset="0"/>
                  </a:rPr>
                  <a:t>Demonstration of a realistic Weibull (</a:t>
                </a:r>
                <a14:m>
                  <m:oMath xmlns:m="http://schemas.openxmlformats.org/officeDocument/2006/math">
                    <m:r>
                      <a:rPr lang="en-US" sz="1800" b="0" i="1" cap="none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en-US" sz="1800" b="0" i="1" cap="none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sz="1800" b="0" cap="none" dirty="0">
                    <a:effectLst/>
                    <a:ea typeface="Calibri" panose="020F0502020204030204" pitchFamily="34" charset="0"/>
                  </a:rPr>
                  <a:t>) simulation (Monte-</a:t>
                </a:r>
                <a:r>
                  <a:rPr lang="en-US" sz="1800" cap="none" dirty="0">
                    <a:ea typeface="Calibri" panose="020F0502020204030204" pitchFamily="34" charset="0"/>
                  </a:rPr>
                  <a:t>C</a:t>
                </a:r>
                <a:r>
                  <a:rPr lang="en-US" sz="1800" b="0" cap="none" dirty="0">
                    <a:effectLst/>
                    <a:ea typeface="Calibri" panose="020F0502020204030204" pitchFamily="34" charset="0"/>
                  </a:rPr>
                  <a:t>arlo simulation) along with the best fitting curve</a:t>
                </a:r>
                <a:endParaRPr lang="en-US" cap="non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303432D-0D18-11A0-8E76-AAD9934F4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741" t="-7438" b="-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983585F-48F7-4EF4-4EF3-D185EA7A76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2582863"/>
            <a:ext cx="4381500" cy="3286125"/>
          </a:xfrm>
        </p:spPr>
      </p:pic>
    </p:spTree>
    <p:extLst>
      <p:ext uri="{BB962C8B-B14F-4D97-AF65-F5344CB8AC3E}">
        <p14:creationId xmlns:p14="http://schemas.microsoft.com/office/powerpoint/2010/main" val="359014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0A1F-3ABE-5CBC-1CD5-D3953337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Ευχαριστώ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9BF7-5055-D1C9-DB4A-FC59D0A7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Wiretap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5296-E1EA-C382-8B5B-6C24CFBA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44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Abraham Wyner (1975)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System model: Transmission of a message to a legitimate receiver over a noisy channel, in the presence of an eavesdropper.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Network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the ultimate reference for wireless communications!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Wireless Security is complex and multifaced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Information-theoretic considerations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Practical issues (authentication, protocols and physical layer security)</a:t>
            </a:r>
          </a:p>
        </p:txBody>
      </p:sp>
    </p:spTree>
    <p:extLst>
      <p:ext uri="{BB962C8B-B14F-4D97-AF65-F5344CB8AC3E}">
        <p14:creationId xmlns:p14="http://schemas.microsoft.com/office/powerpoint/2010/main" val="398448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78F8-DC8A-DDFD-7058-D2BC6D15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Secrecy as a 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0969-1033-36D3-4352-881E0102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ability to keep content of a communication 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Secrecy insurance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Secure communication protocols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Sender/Receiver Authentication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Unauthorized access detection and 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 </a:t>
            </a:r>
            <a:r>
              <a:rPr lang="en-US" dirty="0">
                <a:sym typeface="Wingdings" panose="05000000000000000000" pitchFamily="2" charset="2"/>
              </a:rPr>
              <a:t> Military communications, healthcare applications, IoT (Internet of Things)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Connection of secrecy and information theory  </a:t>
            </a:r>
            <a:r>
              <a:rPr lang="en-US" b="1" u="sng" dirty="0">
                <a:sym typeface="Wingdings" panose="05000000000000000000" pitchFamily="2" charset="2"/>
              </a:rPr>
              <a:t>Secrecy capacity</a:t>
            </a:r>
            <a:r>
              <a:rPr lang="en-US" dirty="0">
                <a:sym typeface="Wingdings" panose="05000000000000000000" pitchFamily="2" charset="2"/>
              </a:rPr>
              <a:t> (Wyner, 1975)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Secure communication  Legitimate receiver’s channel quality is better than the eavesdropper’s.</a:t>
            </a:r>
          </a:p>
        </p:txBody>
      </p:sp>
    </p:spTree>
    <p:extLst>
      <p:ext uri="{BB962C8B-B14F-4D97-AF65-F5344CB8AC3E}">
        <p14:creationId xmlns:p14="http://schemas.microsoft.com/office/powerpoint/2010/main" val="262070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A45B-5F03-1A38-AF71-053ECCBF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Secrecy Outage Probability (SOP)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6486-FCBC-87C0-1D53-7A8E7DCA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Secrecy capacity (SC): Maximum transmission rate at which security is guaranteed.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Well-defined quantity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Based on both transmitter and receiver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Secrecy Outage Probability (SOP): Probability of mutual information between transmitter and receiver to be less than the mutual information between the transmitter and an eavesdropper.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Given certain level of transmit power and channel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poor channel conditions or insufficient transmit power, messages cannot be kept secret from the eavesdropper.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Determines the probability that the message is successfully intercepted by the eavesdropper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Secrecy and Security can be ensured by minimizing this quantity</a:t>
            </a:r>
          </a:p>
        </p:txBody>
      </p:sp>
    </p:spTree>
    <p:extLst>
      <p:ext uri="{BB962C8B-B14F-4D97-AF65-F5344CB8AC3E}">
        <p14:creationId xmlns:p14="http://schemas.microsoft.com/office/powerpoint/2010/main" val="31206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66E7-1EAC-11B5-0434-4BA6D58D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 of SOP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18209-A12A-EF69-5929-700E987A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As shown, SOP is determined as the relative secrecy capacity between legitimate receiver, aka destination and the illegitimate, aka eavesdropper.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𝑆𝑂𝑃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Considering the Shannon-Hartley theorem and normalizing the capacity by the channel bandwidth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𝑆𝑂𝑃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Finally,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𝑆𝑂𝑃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18209-A12A-EF69-5929-700E987A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57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3F57-E2B5-23B0-5251-3C1F4537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 of SOP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278A6-E49E-C784-3EAE-3C9B9B7AD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Probability calculation through CDF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SOP: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𝑆𝑂𝑃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limLoc m:val="subSup"/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𝛦</m:t>
                                  </m:r>
                                </m:sub>
                              </m:s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l-GR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the threshold capacity.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Finally,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𝑆𝑂𝑃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limLoc m:val="subSup"/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𝛦</m:t>
                                  </m:r>
                                </m:sub>
                              </m:s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278A6-E49E-C784-3EAE-3C9B9B7AD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9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C15B-6D65-6BA9-2210-C9943444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Wiretap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ADF69-3760-9FC9-25A3-54821F4DE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7860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Rayleigh fading: Statistical model for the effect of a propagation environment on a radio signal.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Tropospheric and ionospheric signal propagation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effect of built-up urban environments on radio signals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No dominant propagation along a Line Of Sight (LOS) path between transmitter and receiver.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SNR distribution under Rayleigh fading is: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𝛾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𝜅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𝛾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corresponding CDF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determines the legitimate receiver (D, Destination) and the illegitimate (E, eavesdropper)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ADF69-3760-9FC9-25A3-54821F4DE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78603"/>
              </a:xfrm>
              <a:blipFill>
                <a:blip r:embed="rId2"/>
                <a:stretch>
                  <a:fillRect l="-1455" t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6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4314-A15B-A873-F774-3DAC07D8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(1/5)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AE735-4C29-0AF3-1335-4240EB94D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closed-form SOP expression is found: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𝑆𝑂𝑃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l-GR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sup>
                      </m:sSup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l-GR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Simulations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Theoretical expression plot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Realistic approach. SOP evaluation through realistic experimental values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Theoretical simulation assumptions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Threshold capacity = 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K is the ratio of destination to eavesdropper SNR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AE735-4C29-0AF3-1335-4240EB94D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4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5DF2A-2544-2BE7-AEF3-A8D29134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 SOP and Simulations (2/5)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1C6DB-1FD2-D522-0D37-D4D2BAF56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cap="none" dirty="0">
                <a:effectLst/>
                <a:ea typeface="Calibri" panose="020F0502020204030204" pitchFamily="34" charset="0"/>
              </a:rPr>
              <a:t>Logarithmic scale plot of the SOP during varying eavesdropper SNR</a:t>
            </a:r>
            <a:endParaRPr lang="en-US" cap="non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2352F9-ED84-3695-E7ED-98676365F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75569" y="2582863"/>
            <a:ext cx="4381500" cy="3286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A0C40A-5741-D062-7F77-17FD24AC8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0" cap="none" dirty="0">
                <a:effectLst/>
                <a:ea typeface="Calibri" panose="020F0502020204030204" pitchFamily="34" charset="0"/>
              </a:rPr>
              <a:t>Logarithmic scale plot of the SOP during varying destination SNR</a:t>
            </a:r>
            <a:endParaRPr lang="en-US" cap="non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10AA0A-2255-2C4E-F648-D933798590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96050" y="258286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959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Retrospect</vt:lpstr>
      <vt:lpstr>Physical Layer Security over Fading Channels</vt:lpstr>
      <vt:lpstr>Wiretap Channel</vt:lpstr>
      <vt:lpstr>Secrecy as a performance metric</vt:lpstr>
      <vt:lpstr>Secrecy Outage Probability (SOP)</vt:lpstr>
      <vt:lpstr>Mathematical expressions of SOP (1/2)</vt:lpstr>
      <vt:lpstr>Mathematical expressions of SOP (2/2)</vt:lpstr>
      <vt:lpstr>Rayleigh Fading Wiretap Channel</vt:lpstr>
      <vt:lpstr>Rayleigh Fading SOP and Simulations (1/5)</vt:lpstr>
      <vt:lpstr>Rayleigh Fading SOP and Simulations (2/5)</vt:lpstr>
      <vt:lpstr>Rayleigh Fading SOP and Simulations (3/5)</vt:lpstr>
      <vt:lpstr>Rayleigh Fading SOP and Simulations (4/5)</vt:lpstr>
      <vt:lpstr>Rayleigh Fading SOP and Simulations (5/5)</vt:lpstr>
      <vt:lpstr>Weibull Fading Wiretap Channel</vt:lpstr>
      <vt:lpstr>Rayleigh Fading SOP and Simulations (1/4)</vt:lpstr>
      <vt:lpstr>Rayleigh Fading SOP and Simulations (2/4)</vt:lpstr>
      <vt:lpstr>Rayleigh Fading SOP and Simulations (3/4)</vt:lpstr>
      <vt:lpstr>Rayleigh Fading SOP and Simulations (4/4)</vt:lpstr>
      <vt:lpstr>Ευχαριστώ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 Security over Fading Channels</dc:title>
  <dc:creator>KARAMPELAS-TIMOTIEVITS ARISTOS</dc:creator>
  <cp:lastModifiedBy>KARAMPELAS-TIMOTIEVITS ARISTOS</cp:lastModifiedBy>
  <cp:revision>95</cp:revision>
  <dcterms:created xsi:type="dcterms:W3CDTF">2023-03-07T17:34:11Z</dcterms:created>
  <dcterms:modified xsi:type="dcterms:W3CDTF">2023-03-08T09:54:48Z</dcterms:modified>
</cp:coreProperties>
</file>