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EB8-998D-4796-9A8C-9DD3B9A3D7DF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528B7D-33F7-46BD-9D98-D3C09CDC0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46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EB8-998D-4796-9A8C-9DD3B9A3D7DF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528B7D-33F7-46BD-9D98-D3C09CDC0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84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EB8-998D-4796-9A8C-9DD3B9A3D7DF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528B7D-33F7-46BD-9D98-D3C09CDC0D45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9000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EB8-998D-4796-9A8C-9DD3B9A3D7DF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528B7D-33F7-46BD-9D98-D3C09CDC0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097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EB8-998D-4796-9A8C-9DD3B9A3D7DF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528B7D-33F7-46BD-9D98-D3C09CDC0D45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838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EB8-998D-4796-9A8C-9DD3B9A3D7DF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528B7D-33F7-46BD-9D98-D3C09CDC0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546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EB8-998D-4796-9A8C-9DD3B9A3D7DF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8B7D-33F7-46BD-9D98-D3C09CDC0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75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EB8-998D-4796-9A8C-9DD3B9A3D7DF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8B7D-33F7-46BD-9D98-D3C09CDC0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39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EB8-998D-4796-9A8C-9DD3B9A3D7DF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8B7D-33F7-46BD-9D98-D3C09CDC0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86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EB8-998D-4796-9A8C-9DD3B9A3D7DF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528B7D-33F7-46BD-9D98-D3C09CDC0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5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EB8-998D-4796-9A8C-9DD3B9A3D7DF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528B7D-33F7-46BD-9D98-D3C09CDC0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0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EB8-998D-4796-9A8C-9DD3B9A3D7DF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528B7D-33F7-46BD-9D98-D3C09CDC0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3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EB8-998D-4796-9A8C-9DD3B9A3D7DF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8B7D-33F7-46BD-9D98-D3C09CDC0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90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EB8-998D-4796-9A8C-9DD3B9A3D7DF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8B7D-33F7-46BD-9D98-D3C09CDC0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53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EB8-998D-4796-9A8C-9DD3B9A3D7DF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8B7D-33F7-46BD-9D98-D3C09CDC0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77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EB8-998D-4796-9A8C-9DD3B9A3D7DF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528B7D-33F7-46BD-9D98-D3C09CDC0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34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74EB8-998D-4796-9A8C-9DD3B9A3D7DF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528B7D-33F7-46BD-9D98-D3C09CDC0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11F6-8C0B-B7E8-D759-1B3A04CDC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LEO Constellation Diversity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6C286-4B82-879F-13B6-C7BBE0050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88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3E53-F4AF-C34A-49A3-B3D5A61D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Budget Calculation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479A4-E897-CAC1-940D-7E7AB7E74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𝑑𝐵𝑚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EIRP</a:t>
                </a:r>
                <a:r>
                  <a:rPr lang="en-US" b="0" dirty="0"/>
                  <a:t> : Equivalent Isotropic Radiation Power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𝐸𝐼𝑅𝑃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GB" dirty="0"/>
                  <a:t>The Pathloss is the Friis Free-Space Pathloss (FSPL)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𝐹𝑆𝑃𝐿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𝑚𝑒𝑡𝑒𝑟𝑠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𝐻𝑧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−147.55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Parabolic Antenna Gain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479A4-E897-CAC1-940D-7E7AB7E74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28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D71D-2E44-038C-3DF5-0DBCAE8D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Energy To Noise Density Ratio (EBNR)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A6AF62-4C27-73DC-EB57-3AA1BB3AD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4512" y="1598613"/>
            <a:ext cx="5573812" cy="418035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6BE700C-2690-AD95-62C8-F40CDE6B9A6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589212" y="1598612"/>
                <a:ext cx="3505199" cy="5140515"/>
              </a:xfrm>
            </p:spPr>
            <p:txBody>
              <a:bodyPr>
                <a:normAutofit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EBNR is calculated while assuming a stable bitrate of 20 bps.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assume the following satellite configuration: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Base Station: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𝐺𝐻𝑧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=60%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Satellite: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=55%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=290 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=290 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6BE700C-2690-AD95-62C8-F40CDE6B9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589212" y="1598612"/>
                <a:ext cx="3505199" cy="5140515"/>
              </a:xfrm>
              <a:blipFill>
                <a:blip r:embed="rId4"/>
                <a:stretch>
                  <a:fillRect l="-348" t="-712" r="-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9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E5E9-C6D6-35B2-C41E-A49B743C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MRC, SC and GAC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FD789C-0FDC-4FB4-CCD5-0985904BD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859" y="1598613"/>
            <a:ext cx="5518361" cy="413877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0308485-C373-6CA1-2F30-164B9DAB849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MRC is done with simple power pooling assumed (no phase information used):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𝑀𝑅𝐶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𝑆𝑁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SC is a simple max calculation: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𝑆𝑁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GAC outperforms in received SNR but operates in “Oracle Mode”.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“Oracle Mode” is the post simulation where all the ephemeris data are owned. It is assumed that the receiver has clairvoyance, being able to see into the future with 100% accuracy!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0308485-C373-6CA1-2F30-164B9DAB8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4"/>
                <a:stretch>
                  <a:fillRect l="-348" t="-1717" r="-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031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A3D332-498D-585E-8425-EF55C66E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287CC-6D82-76E8-CDB1-854AE1E5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 and Outage need to be extended.</a:t>
            </a:r>
          </a:p>
          <a:p>
            <a:r>
              <a:rPr lang="en-US" dirty="0"/>
              <a:t>Phased MRC must be compared</a:t>
            </a:r>
          </a:p>
          <a:p>
            <a:pPr lvl="1"/>
            <a:r>
              <a:rPr lang="en-US" dirty="0"/>
              <a:t>Power pool is too simplistic and does not include phase information</a:t>
            </a:r>
          </a:p>
          <a:p>
            <a:pPr lvl="1"/>
            <a:r>
              <a:rPr lang="en-US" dirty="0"/>
              <a:t>Must construct the channel coefficient, while the Satellite toolbox does not provide any channel characteristics, besides E</a:t>
            </a:r>
            <a:r>
              <a:rPr lang="en-US" baseline="-25000" dirty="0"/>
              <a:t>b</a:t>
            </a:r>
            <a:r>
              <a:rPr lang="en-US" dirty="0"/>
              <a:t>/N</a:t>
            </a:r>
            <a:r>
              <a:rPr lang="en-US" baseline="-25000" dirty="0"/>
              <a:t>0</a:t>
            </a:r>
            <a:r>
              <a:rPr lang="en-US" dirty="0"/>
              <a:t>, delay and latency calculations. </a:t>
            </a:r>
          </a:p>
          <a:p>
            <a:r>
              <a:rPr lang="en-US" dirty="0"/>
              <a:t>Combination of simulation6 and simulation7</a:t>
            </a:r>
          </a:p>
          <a:p>
            <a:r>
              <a:rPr lang="en-US" dirty="0"/>
              <a:t>This is the “Oracle Mode” where the whole future ephemeris data is known, post simulation. But the real-time system needs a prediction model.</a:t>
            </a:r>
          </a:p>
          <a:p>
            <a:r>
              <a:rPr lang="en-US" dirty="0"/>
              <a:t>The prediction model calculates the slant ranges and applies GAC using predicted values.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88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070A-B54D-79D1-4686-56C463D4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Prediction Methods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90C49-B3C4-57B7-B9BB-CE656C7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Kalman Filter 1D</a:t>
            </a:r>
          </a:p>
          <a:p>
            <a:r>
              <a:rPr lang="en-US" dirty="0"/>
              <a:t>Linear Regression with historical shift buffer</a:t>
            </a:r>
          </a:p>
          <a:p>
            <a:r>
              <a:rPr lang="en-US" dirty="0"/>
              <a:t>Reinforcement Learning (harder)</a:t>
            </a:r>
          </a:p>
          <a:p>
            <a:r>
              <a:rPr lang="en-US" dirty="0"/>
              <a:t>Pre-trained Neural Network on Ephemeris Data (TLE, SGP4)</a:t>
            </a:r>
          </a:p>
          <a:p>
            <a:endParaRPr lang="en-US" dirty="0"/>
          </a:p>
          <a:p>
            <a:r>
              <a:rPr lang="en-US" dirty="0"/>
              <a:t>We will choose the simpler one for this thesis, while attempting all of them. Future work will contain each of the methods that were not selected.</a:t>
            </a:r>
          </a:p>
        </p:txBody>
      </p:sp>
    </p:spTree>
    <p:extLst>
      <p:ext uri="{BB962C8B-B14F-4D97-AF65-F5344CB8AC3E}">
        <p14:creationId xmlns:p14="http://schemas.microsoft.com/office/powerpoint/2010/main" val="389240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A93B-E771-53CE-5158-16C6AAB7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E94A0-4A64-A220-B271-5C00680787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379621"/>
                <a:ext cx="8915400" cy="4531601"/>
              </a:xfrm>
            </p:spPr>
            <p:txBody>
              <a:bodyPr/>
              <a:lstStyle/>
              <a:p>
                <a:r>
                  <a:rPr lang="en-GB" dirty="0"/>
                  <a:t>This example shows how to model a LEO satellite constellation, analyse access between the satellites and a ground station, and calculate the latency and the doppler shift between the satellites and the ground station.</a:t>
                </a:r>
              </a:p>
              <a:p>
                <a:r>
                  <a:rPr lang="en-GB" dirty="0"/>
                  <a:t>From inspecting the access intervals, the first satellites that are concurrently visible from the base station are id1, id20 and id23.</a:t>
                </a:r>
              </a:p>
              <a:p>
                <a:r>
                  <a:rPr lang="en-GB" dirty="0"/>
                  <a:t>We acquire the AER data and calculate the LB for these three satellites.</a:t>
                </a:r>
              </a:p>
              <a:p>
                <a:r>
                  <a:rPr lang="en-GB" dirty="0"/>
                  <a:t>We know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𝑆𝑁𝑅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And we know that during MRC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𝑀𝑅𝐶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̅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𝑀𝑅𝐶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̅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E94A0-4A64-A220-B271-5C0068078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379621"/>
                <a:ext cx="8915400" cy="4531601"/>
              </a:xfrm>
              <a:blipFill>
                <a:blip r:embed="rId2"/>
                <a:stretch>
                  <a:fillRect l="-479" t="-672" r="-2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36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D8C4-6B8C-AA2B-6D58-0E26B084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Diversity in Satellites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53BF-E5C6-5050-2FCE-64C8FD2EE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r>
              <a:rPr lang="en-US" dirty="0"/>
              <a:t>Multiple Satellites or Antennas</a:t>
            </a:r>
          </a:p>
          <a:p>
            <a:pPr lvl="1"/>
            <a:r>
              <a:rPr lang="en-US" dirty="0"/>
              <a:t>Combat fading or blockage</a:t>
            </a:r>
          </a:p>
          <a:p>
            <a:pPr lvl="1"/>
            <a:r>
              <a:rPr lang="en-US" dirty="0"/>
              <a:t>Improve signal reliability</a:t>
            </a:r>
          </a:p>
          <a:p>
            <a:pPr lvl="1"/>
            <a:r>
              <a:rPr lang="en-US" dirty="0"/>
              <a:t>Reduce outages</a:t>
            </a:r>
          </a:p>
          <a:p>
            <a:r>
              <a:rPr lang="en-US" dirty="0"/>
              <a:t>Image a city with skyscrapers and trees blocking satellite signals. A user may temporarily lose signal from one satellite, but others may still be visible.</a:t>
            </a:r>
          </a:p>
          <a:p>
            <a:r>
              <a:rPr lang="en-US" dirty="0"/>
              <a:t>Setup:</a:t>
            </a:r>
          </a:p>
          <a:p>
            <a:pPr lvl="1"/>
            <a:r>
              <a:rPr lang="en-US" dirty="0"/>
              <a:t>Receiver on the Ground</a:t>
            </a:r>
          </a:p>
          <a:p>
            <a:pPr lvl="1"/>
            <a:r>
              <a:rPr lang="en-US" dirty="0"/>
              <a:t>3 LEO satellites with different trajectories</a:t>
            </a:r>
          </a:p>
          <a:p>
            <a:pPr lvl="1"/>
            <a:r>
              <a:rPr lang="en-US" dirty="0"/>
              <a:t>Each has different elevation angle and signal strength </a:t>
            </a:r>
            <a:r>
              <a:rPr lang="en-US" dirty="0">
                <a:sym typeface="Wingdings" panose="05000000000000000000" pitchFamily="2" charset="2"/>
              </a:rPr>
              <a:t> Randomly affected paths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53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AC19-ECE5-994A-1874-F8489932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Geometry-Assisted Combining (GAC)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E256D-4B69-9B02-FAAC-6F2DD24A93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proposed method leverages geometric information (AER) to weight the received SNR.</a:t>
                </a:r>
              </a:p>
              <a:p>
                <a:r>
                  <a:rPr lang="en-US" dirty="0"/>
                  <a:t>The combining is based on the following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𝐺𝐴𝐶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GB" dirty="0"/>
                  <a:t>Here, the sum of SNRs is weighted by their slant range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).</a:t>
                </a:r>
              </a:p>
              <a:p>
                <a:r>
                  <a:rPr lang="en-GB" dirty="0"/>
                  <a:t>This is expected to yield better results that MRC with optimal precoding.</a:t>
                </a:r>
              </a:p>
              <a:p>
                <a:r>
                  <a:rPr lang="en-GB" dirty="0"/>
                  <a:t>Geometry can assist both combining, beamforming and handover.</a:t>
                </a:r>
              </a:p>
              <a:p>
                <a:r>
                  <a:rPr lang="en-GB" dirty="0"/>
                  <a:t>Issue: knowledge of ephemeris data, which is time consuming</a:t>
                </a:r>
              </a:p>
              <a:p>
                <a:r>
                  <a:rPr lang="en-GB" dirty="0"/>
                  <a:t>Possible solution: local prediction models for orbital mechanics!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E256D-4B69-9B02-FAAC-6F2DD24A9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1026" b="-9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65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CF00B8-3D89-C1F6-048C-50BFBA1B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Viewer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43E8FD-71AE-9C84-A7E1-7FDB8308C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6971" y="1578560"/>
            <a:ext cx="5181600" cy="407403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1F1145-08E8-9ACA-633B-ED5503635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there exists a link to all three satellites.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examples inspects the single link, uplink or downlink, if the system model stops at the satellite.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Satellite 1 is the closest to the 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Satellite 23 is the second closest.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Satellite 20 is the first to go out of sight.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satellites remain in view for about 2 minutes. Then we have two satellites.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0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F015-845D-4099-E612-06A592B8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0B65E0-282F-C537-E166-506A827C8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4240" y="1516317"/>
            <a:ext cx="5683248" cy="426243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845295B-0EEC-F861-071B-DE95F4CF0ACE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113645" y="1690053"/>
                <a:ext cx="5170867" cy="4262436"/>
              </a:xfrm>
              <a:solidFill>
                <a:schemeClr val="bg1"/>
              </a:solidFill>
            </p:spPr>
            <p:txBody>
              <a:bodyPr>
                <a:normAutofit fontScale="85000"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Satellite 20 goes out of sight, and the latency increases, as the slant range also increases.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Satellite 1 moves closer, passes the zenith and then moves away, increasing the slant range.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Satellite 23 only moves away!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latency is calculated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the slant range.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Slant range is calculated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den>
                                          </m:f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845295B-0EEC-F861-071B-DE95F4CF0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113645" y="1690053"/>
                <a:ext cx="5170867" cy="4262436"/>
              </a:xfrm>
              <a:blipFill>
                <a:blip r:embed="rId4"/>
                <a:stretch>
                  <a:fillRect l="-118" t="-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1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96EA-1C0A-1692-E115-9DB95742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Rate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11EAB4-22A7-5732-6AEE-CBE16F8C2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762" y="1598613"/>
            <a:ext cx="5660440" cy="42453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E2011-1889-F728-28B0-236FD5608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Latency rate displays the behavior of the satellite.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rates are increasing, meaning the latency becomes bigger.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Satellite 1 displays negative latency rates, due to the initial decrease in latency.</a:t>
            </a:r>
          </a:p>
        </p:txBody>
      </p:sp>
    </p:spTree>
    <p:extLst>
      <p:ext uri="{BB962C8B-B14F-4D97-AF65-F5344CB8AC3E}">
        <p14:creationId xmlns:p14="http://schemas.microsoft.com/office/powerpoint/2010/main" val="148175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DB7D-DA0B-A9F1-0CB1-7C9ECC00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Doppler Shift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966B0B-4DB1-2B5B-CB23-4F4AC90AE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5636" y="1598613"/>
            <a:ext cx="5679690" cy="42597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360F6-D1ED-319C-4927-FA17D83E8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LEO satellites move with speed approximately 7 km/sec.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LEO satellites display huge doppler shifts, due to high-speed motion.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Sat1 displays positive doppler because it moves towards the BS, then 0 at the zenith and then negative due to moving away.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Other satellites display negative doppler since moving away.</a:t>
            </a:r>
          </a:p>
        </p:txBody>
      </p:sp>
    </p:spTree>
    <p:extLst>
      <p:ext uri="{BB962C8B-B14F-4D97-AF65-F5344CB8AC3E}">
        <p14:creationId xmlns:p14="http://schemas.microsoft.com/office/powerpoint/2010/main" val="328899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A048-954B-AE2A-6A52-A4B9B212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Doppler Shift Rate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17A0E8-0CCE-D221-E303-6CAB03F33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1515" y="1598613"/>
            <a:ext cx="5525686" cy="41442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3C24C-4E93-E346-D842-FE300BD3A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quickly the observed frequency of a wave changes due to the relative motion between the source and the observer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DSR helps take decisions, since we know the time frame where the frequency shift may be relatively stable.</a:t>
            </a:r>
          </a:p>
        </p:txBody>
      </p:sp>
    </p:spTree>
    <p:extLst>
      <p:ext uri="{BB962C8B-B14F-4D97-AF65-F5344CB8AC3E}">
        <p14:creationId xmlns:p14="http://schemas.microsoft.com/office/powerpoint/2010/main" val="29073680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358</TotalTime>
  <Words>945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Century Gothic</vt:lpstr>
      <vt:lpstr>Wingdings</vt:lpstr>
      <vt:lpstr>Wingdings 3</vt:lpstr>
      <vt:lpstr>Wisp</vt:lpstr>
      <vt:lpstr>LEO Constellation Diversity</vt:lpstr>
      <vt:lpstr>Scenario</vt:lpstr>
      <vt:lpstr>Spatial Diversity in Satellites</vt:lpstr>
      <vt:lpstr>Geometry-Assisted Combining (GAC)</vt:lpstr>
      <vt:lpstr>Scenario Viewer</vt:lpstr>
      <vt:lpstr>Latency</vt:lpstr>
      <vt:lpstr>Latency Rate</vt:lpstr>
      <vt:lpstr>Doppler Shift</vt:lpstr>
      <vt:lpstr>Doppler Shift Rate</vt:lpstr>
      <vt:lpstr>Link Budget Calculation</vt:lpstr>
      <vt:lpstr>Bit Energy To Noise Density Ratio (EBNR)</vt:lpstr>
      <vt:lpstr>Comparison of MRC, SC and GAC</vt:lpstr>
      <vt:lpstr>Open issues</vt:lpstr>
      <vt:lpstr>Possible Prediction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KARAMPELAS-TIMOTIEVITS ARISTOS</dc:creator>
  <cp:lastModifiedBy>KARAMPELAS-TIMOTIEVITS ARISTOS</cp:lastModifiedBy>
  <cp:revision>41</cp:revision>
  <dcterms:created xsi:type="dcterms:W3CDTF">2025-07-09T11:23:45Z</dcterms:created>
  <dcterms:modified xsi:type="dcterms:W3CDTF">2025-08-11T05:53:53Z</dcterms:modified>
</cp:coreProperties>
</file>