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4" r:id="rId3"/>
    <p:sldId id="308" r:id="rId4"/>
    <p:sldId id="309" r:id="rId5"/>
    <p:sldId id="310" r:id="rId6"/>
    <p:sldId id="286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93" r:id="rId23"/>
    <p:sldId id="271" r:id="rId24"/>
    <p:sldId id="272" r:id="rId25"/>
    <p:sldId id="275" r:id="rId26"/>
    <p:sldId id="276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301" r:id="rId35"/>
    <p:sldId id="307" r:id="rId36"/>
    <p:sldId id="320" r:id="rId37"/>
    <p:sldId id="314" r:id="rId38"/>
    <p:sldId id="311" r:id="rId39"/>
    <p:sldId id="312" r:id="rId40"/>
    <p:sldId id="322" r:id="rId41"/>
    <p:sldId id="313" r:id="rId42"/>
    <p:sldId id="316" r:id="rId43"/>
    <p:sldId id="317" r:id="rId44"/>
    <p:sldId id="315" r:id="rId45"/>
    <p:sldId id="319" r:id="rId46"/>
    <p:sldId id="318" r:id="rId47"/>
    <p:sldId id="325" r:id="rId48"/>
    <p:sldId id="326" r:id="rId49"/>
    <p:sldId id="327" r:id="rId50"/>
    <p:sldId id="321" r:id="rId51"/>
    <p:sldId id="323" r:id="rId52"/>
    <p:sldId id="324" r:id="rId53"/>
    <p:sldId id="285" r:id="rId54"/>
    <p:sldId id="287" r:id="rId55"/>
    <p:sldId id="298" r:id="rId56"/>
    <p:sldId id="299" r:id="rId57"/>
    <p:sldId id="300" r:id="rId58"/>
    <p:sldId id="302" r:id="rId59"/>
    <p:sldId id="303" r:id="rId60"/>
    <p:sldId id="304" r:id="rId61"/>
    <p:sldId id="305" r:id="rId62"/>
    <p:sldId id="306" r:id="rId63"/>
    <p:sldId id="288" r:id="rId64"/>
    <p:sldId id="273" r:id="rId65"/>
    <p:sldId id="289" r:id="rId66"/>
    <p:sldId id="294" r:id="rId67"/>
    <p:sldId id="295" r:id="rId68"/>
    <p:sldId id="290" r:id="rId69"/>
    <p:sldId id="291" r:id="rId70"/>
    <p:sldId id="292" r:id="rId71"/>
    <p:sldId id="296" r:id="rId72"/>
    <p:sldId id="29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" id="{771AA03D-04E5-4D6A-B702-7F0D9396663A}">
          <p14:sldIdLst>
            <p14:sldId id="256"/>
            <p14:sldId id="284"/>
          </p14:sldIdLst>
        </p14:section>
        <p14:section name="Git &amp; GitHub" id="{75FC3ECF-3AF6-4B63-8E18-546ED2CE0B3D}">
          <p14:sldIdLst>
            <p14:sldId id="308"/>
            <p14:sldId id="309"/>
            <p14:sldId id="310"/>
          </p14:sldIdLst>
        </p14:section>
        <p14:section name="Εισαγωγικά GitHub" id="{E6A7806C-3242-49ED-9F54-B1D15A11EA6F}">
          <p14:sldIdLst>
            <p14:sldId id="286"/>
            <p14:sldId id="27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3"/>
            <p14:sldId id="271"/>
            <p14:sldId id="272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Git Clients και λειτουργίες" id="{9D139318-005C-4215-B0B0-5213D37725DB}">
          <p14:sldIdLst>
            <p14:sldId id="301"/>
            <p14:sldId id="307"/>
            <p14:sldId id="320"/>
            <p14:sldId id="314"/>
            <p14:sldId id="311"/>
            <p14:sldId id="312"/>
            <p14:sldId id="322"/>
            <p14:sldId id="313"/>
            <p14:sldId id="316"/>
            <p14:sldId id="317"/>
            <p14:sldId id="315"/>
            <p14:sldId id="319"/>
            <p14:sldId id="318"/>
            <p14:sldId id="325"/>
            <p14:sldId id="326"/>
            <p14:sldId id="327"/>
            <p14:sldId id="321"/>
            <p14:sldId id="323"/>
            <p14:sldId id="324"/>
          </p14:sldIdLst>
        </p14:section>
        <p14:section name="GitHub flow" id="{D664D5DD-AB66-44CB-BA4C-86D3242447CD}">
          <p14:sldIdLst>
            <p14:sldId id="285"/>
            <p14:sldId id="28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</p14:sldIdLst>
        </p14:section>
        <p14:section name="Δικαιώματα" id="{019F30D3-EAD0-4997-9D5E-D2BC4E100AF2}">
          <p14:sldIdLst>
            <p14:sldId id="288"/>
            <p14:sldId id="273"/>
            <p14:sldId id="289"/>
            <p14:sldId id="294"/>
            <p14:sldId id="295"/>
            <p14:sldId id="290"/>
            <p14:sldId id="291"/>
            <p14:sldId id="292"/>
            <p14:sldId id="296"/>
            <p14:sldId id="297"/>
          </p14:sldIdLst>
        </p14:section>
        <p14:section name="Πηγές" id="{E5CBB77B-3ED5-450D-893F-7002EE51C427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02A5F0A-0ECD-4C02-9B01-CBD3785B2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1BB978B-451F-4E09-BA96-3B28B775D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B080-6DA5-4363-9404-314FEA13FA5E}" type="datetimeFigureOut">
              <a:rPr lang="el-GR" smtClean="0"/>
              <a:t>20/11/2018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47AB8E0-CC65-44D6-8524-0D4B027D83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FC12DDD-4D52-4500-84E2-0A9A3DA52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01694-1EF7-4FA9-90E5-D61A9CEECC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3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8A02-CD8E-4FA2-9856-4D53AC8D5D14}" type="datetimeFigureOut">
              <a:rPr lang="el-GR" smtClean="0"/>
              <a:t>20/11/2018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F19A-64BA-4197-AC65-3FF1030821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594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3140-F349-4186-9F76-16ADD61A453D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90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0269-7DB0-47E8-82F0-CF3F25EDDB68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5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32E-BEF5-44F6-84CA-8B10E755762B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19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180-EE53-4E67-BD07-DF1AD3C0272E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433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4764-A585-4CA9-8FE8-DBB79BC06D9C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4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5BA4-4CC2-4ABA-8FE9-82D2589FDFBD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35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65D7-7B5C-4C11-8CA8-EB700DAB2997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26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416-A185-4FCB-B162-9A1497C88561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33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9E2E-EE37-44B8-92F6-46FD8FE34206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20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A59-B27E-4E9C-9E48-2D491A3518BA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00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0F61-951B-4685-865E-5F32218630C8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1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96-ADA2-4E07-AEA6-3C27A24153F9}" type="datetime1">
              <a:rPr lang="el-GR" smtClean="0"/>
              <a:t>20/11/2018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82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1FF4-0808-408A-985D-F3C2D8D82956}" type="datetime1">
              <a:rPr lang="el-GR" smtClean="0"/>
              <a:t>20/11/2018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7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8063-A584-43E9-9571-179C4B2B0952}" type="datetime1">
              <a:rPr lang="el-GR" smtClean="0"/>
              <a:t>20/11/2018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96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6095-77D9-411D-96B1-E08429AF4383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0394-6557-4366-97B9-665E4A50F2DA}" type="datetime1">
              <a:rPr lang="el-GR" smtClean="0"/>
              <a:t>20/11/2018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9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8BFF-B272-4F4D-AAEE-093F121C06E7}" type="datetime1">
              <a:rPr lang="el-GR" smtClean="0"/>
              <a:t>20/11/2018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23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7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53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limiting-interactions-in-your-repository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about-archiving-repositorie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about-codeowners/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removing-a-collaborator-from-a-personal-repository" TargetMode="External"/><Relationship Id="rId2" Type="http://schemas.openxmlformats.org/officeDocument/2006/relationships/hyperlink" Target="https://help.github.com/articles/permission-levels-for-a-user-account-reposito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https://help.github.com/articles/organizing-members-into-teams" TargetMode="External"/><Relationship Id="rId4" Type="http://schemas.openxmlformats.org/officeDocument/2006/relationships/hyperlink" Target="https://help.github.com/articles/removing-yourself-from-a-collaborator-s-repository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help.github.com/articles/github-flow/" TargetMode="External"/><Relationship Id="rId7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activities/hello-world/" TargetMode="External"/><Relationship Id="rId5" Type="http://schemas.openxmlformats.org/officeDocument/2006/relationships/hyperlink" Target="https://git.eclipse.org/r/Documentation/error-non-fast-forward.html" TargetMode="External"/><Relationship Id="rId4" Type="http://schemas.openxmlformats.org/officeDocument/2006/relationships/hyperlink" Target="https://help.github.com/articles/fork-a-rep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B211A3-4483-412E-B593-8900AFCDA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950460-656F-49EC-9ADF-38D3D8E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Οδηγός χρήσης </a:t>
            </a:r>
            <a:r>
              <a:rPr lang="en-US" dirty="0"/>
              <a:t>GitHub </a:t>
            </a:r>
            <a:r>
              <a:rPr lang="el-GR" dirty="0"/>
              <a:t>σε συστήματα </a:t>
            </a:r>
            <a:r>
              <a:rPr lang="en-US" dirty="0"/>
              <a:t>Windows</a:t>
            </a:r>
            <a:endParaRPr lang="el-GR" dirty="0"/>
          </a:p>
          <a:p>
            <a:endParaRPr lang="el-GR" dirty="0"/>
          </a:p>
          <a:p>
            <a:r>
              <a:rPr lang="el-GR" dirty="0"/>
              <a:t>Δημιουργός: Άρης </a:t>
            </a:r>
            <a:r>
              <a:rPr lang="el-GR" dirty="0" err="1"/>
              <a:t>Καράμπελας-Τιμοτίεβιτς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286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87BD2CEE-110C-475B-83EF-C9B9198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Repository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528FAA9F-EA0F-49AF-A061-C93AB69B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Συνήθως για την οργάνωση ενός </a:t>
            </a:r>
            <a:r>
              <a:rPr lang="en-US" dirty="0"/>
              <a:t>project </a:t>
            </a:r>
            <a:r>
              <a:rPr lang="el-GR" dirty="0"/>
              <a:t>χρειαζόμαστε ένα και μόνον </a:t>
            </a:r>
            <a:r>
              <a:rPr lang="en-US" dirty="0"/>
              <a:t>repository.</a:t>
            </a:r>
          </a:p>
          <a:p>
            <a:pPr algn="just"/>
            <a:r>
              <a:rPr lang="en-US" dirty="0"/>
              <a:t>Ta</a:t>
            </a:r>
            <a:r>
              <a:rPr lang="el-GR" dirty="0"/>
              <a:t> </a:t>
            </a:r>
            <a:r>
              <a:rPr lang="en-US" dirty="0"/>
              <a:t>repositories </a:t>
            </a:r>
            <a:r>
              <a:rPr lang="el-GR" dirty="0"/>
              <a:t>μπορούν να περιέχουν φακέλους, αρχεία, εικόνες, βίντεο, λογιστικά φύλλα (</a:t>
            </a:r>
            <a:r>
              <a:rPr lang="en-US" dirty="0"/>
              <a:t>spreadsheets) </a:t>
            </a:r>
            <a:r>
              <a:rPr lang="el-GR" dirty="0"/>
              <a:t>και συλλογές δεδομένων.</a:t>
            </a:r>
          </a:p>
          <a:p>
            <a:pPr algn="just"/>
            <a:r>
              <a:rPr lang="el-GR" dirty="0"/>
              <a:t>Συνιστάται τα </a:t>
            </a:r>
            <a:r>
              <a:rPr lang="en-US" dirty="0"/>
              <a:t>repositories </a:t>
            </a:r>
            <a:r>
              <a:rPr lang="el-GR" dirty="0"/>
              <a:t>να περιέχουν ένα αρχείο </a:t>
            </a:r>
            <a:r>
              <a:rPr lang="en-US" dirty="0"/>
              <a:t>README</a:t>
            </a:r>
            <a:r>
              <a:rPr lang="el-GR" dirty="0"/>
              <a:t>, ή γενικά κάποιο αρχείο με πληροφορίες για το </a:t>
            </a:r>
            <a:r>
              <a:rPr lang="en-US" dirty="0"/>
              <a:t>project.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διευκολύνει την εισαγωγή ενός</a:t>
            </a:r>
            <a:r>
              <a:rPr lang="en-US" dirty="0"/>
              <a:t> README</a:t>
            </a:r>
            <a:r>
              <a:rPr lang="el-GR" dirty="0"/>
              <a:t>, καθώς το τοποθετεί κατά την δημιουργία του </a:t>
            </a:r>
            <a:r>
              <a:rPr lang="en-US" dirty="0"/>
              <a:t>repository.</a:t>
            </a:r>
          </a:p>
          <a:p>
            <a:pPr algn="just"/>
            <a:r>
              <a:rPr lang="el-GR" dirty="0"/>
              <a:t>Επίσης το </a:t>
            </a:r>
            <a:r>
              <a:rPr lang="en-US" dirty="0"/>
              <a:t>GitHub </a:t>
            </a:r>
            <a:r>
              <a:rPr lang="el-GR" dirty="0"/>
              <a:t>μπορεί να προσθέσει και άλλα αρχεία, όπως ένα </a:t>
            </a:r>
            <a:r>
              <a:rPr lang="en-US" dirty="0"/>
              <a:t>license file.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8CBED302-0B3B-45D7-93E5-B0171C5A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10</a:t>
            </a:fld>
            <a:endParaRPr lang="el-GR"/>
          </a:p>
        </p:txBody>
      </p:sp>
      <p:sp>
        <p:nvSpPr>
          <p:cNvPr id="6" name="Ορθογώνιο 5">
            <a:hlinkClick r:id="rId2" action="ppaction://hlinksldjump"/>
            <a:extLst>
              <a:ext uri="{FF2B5EF4-FFF2-40B4-BE49-F238E27FC236}">
                <a16:creationId xmlns:a16="http://schemas.microsoft.com/office/drawing/2014/main" id="{48085993-C4E9-4C15-98EC-C61577D09F8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00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F1B74A-6BEA-4AA6-9F54-73848D8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dirty="0"/>
            </a:br>
            <a:r>
              <a:rPr lang="el-GR" sz="2400" dirty="0"/>
              <a:t>Δημιουργώντας ένα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FA35C1-12CD-477A-B9CD-24A65ED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l-GR" dirty="0"/>
              <a:t>Στην πάνω δεξιά γωνία της σελίδας, δίπλα στο εικονίδιο χρήστη, υπάρχει ένα </a:t>
            </a:r>
            <a:r>
              <a:rPr lang="el-GR" b="1" dirty="0"/>
              <a:t>+</a:t>
            </a:r>
            <a:r>
              <a:rPr lang="el-GR" dirty="0"/>
              <a:t>. Πατώντας το εμφανίζεται μια λίστα με επιλογές. Πατώντας </a:t>
            </a:r>
            <a:r>
              <a:rPr lang="en-US" b="1" dirty="0"/>
              <a:t>New repository</a:t>
            </a:r>
            <a:r>
              <a:rPr lang="en-US" dirty="0"/>
              <a:t>, </a:t>
            </a:r>
            <a:r>
              <a:rPr lang="el-GR" dirty="0"/>
              <a:t>η διαδικασία ξεκινά.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Μεταγόμαστε στην σελίδα δημιουργίας, όπου καλούμαστε να συμπληρώσουμε τον ιδιοκτήτη του </a:t>
            </a:r>
            <a:r>
              <a:rPr lang="en-US" dirty="0"/>
              <a:t>repository, </a:t>
            </a:r>
            <a:r>
              <a:rPr lang="el-GR" dirty="0"/>
              <a:t>το όνομα και μια προαιρετική περιγραφή.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Στην συνέχεια επιλέγουμε εάν το </a:t>
            </a:r>
            <a:r>
              <a:rPr lang="en-US" dirty="0"/>
              <a:t>repository </a:t>
            </a:r>
            <a:r>
              <a:rPr lang="el-GR" dirty="0"/>
              <a:t>μας θα είναι ιδιωτικό (</a:t>
            </a:r>
            <a:r>
              <a:rPr lang="en-US" dirty="0"/>
              <a:t>private)</a:t>
            </a:r>
            <a:r>
              <a:rPr lang="el-GR" dirty="0"/>
              <a:t> ή δημόσιο</a:t>
            </a:r>
            <a:r>
              <a:rPr lang="en-US" dirty="0"/>
              <a:t> (public)</a:t>
            </a:r>
            <a:r>
              <a:rPr lang="el-GR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Τέλος, επιλέγουμε εάν θέλουμε να προσθέσουμε το προαναφερθέν </a:t>
            </a:r>
            <a:r>
              <a:rPr lang="en-US" dirty="0"/>
              <a:t>README</a:t>
            </a:r>
            <a:r>
              <a:rPr lang="el-GR" dirty="0"/>
              <a:t>. Στο πλαίσιο παρατηρούμε και άλλες δύο επιλογές, οι οποίες θα σχολιαστούν αργότερα.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Για την ολοκλήρωση της διαδικασίας, πατάμε το κουμπί</a:t>
            </a:r>
            <a:r>
              <a:rPr lang="en-US" dirty="0"/>
              <a:t> </a:t>
            </a:r>
            <a:r>
              <a:rPr lang="en-US" b="1" dirty="0"/>
              <a:t>Create repository</a:t>
            </a:r>
            <a:r>
              <a:rPr lang="en-US" dirty="0"/>
              <a:t>.</a:t>
            </a: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F7301E9-9509-4236-8414-0186867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11</a:t>
            </a:fld>
            <a:endParaRPr lang="el-GR" dirty="0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832A6453-CDCA-46E0-A1D0-9224D68C238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81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86B80E-B4F1-45C6-8419-1E2F78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</a:t>
            </a:r>
            <a:r>
              <a:rPr lang="en-US" baseline="30000" dirty="0"/>
              <a:t> - 1</a:t>
            </a:r>
            <a:r>
              <a:rPr lang="el-GR" baseline="30000" dirty="0"/>
              <a:t> 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63B80C5C-6AF1-416F-9A8E-D50956F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12</a:t>
            </a:fld>
            <a:endParaRPr lang="el-GR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57DD3C-61C4-41C8-B910-455D09E2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64" y="2130061"/>
            <a:ext cx="2935532" cy="952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B121E8EC-989F-45B1-BD5D-5926C97DAC52}"/>
              </a:ext>
            </a:extLst>
          </p:cNvPr>
          <p:cNvCxnSpPr>
            <a:cxnSpLocks/>
          </p:cNvCxnSpPr>
          <p:nvPr/>
        </p:nvCxnSpPr>
        <p:spPr>
          <a:xfrm>
            <a:off x="2318458" y="1905000"/>
            <a:ext cx="673967" cy="62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E0BEAC5-D4D1-4B2E-837C-60714904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64" y="3307186"/>
            <a:ext cx="35052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3C0B74D-1FBB-4DEE-8EC6-0498321CA4C6}"/>
              </a:ext>
            </a:extLst>
          </p:cNvPr>
          <p:cNvCxnSpPr>
            <a:cxnSpLocks/>
          </p:cNvCxnSpPr>
          <p:nvPr/>
        </p:nvCxnSpPr>
        <p:spPr>
          <a:xfrm>
            <a:off x="1503484" y="4026501"/>
            <a:ext cx="6478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17AC9BF1-1FBC-4565-B175-0E07403A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44" y="1905000"/>
            <a:ext cx="5874508" cy="4421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Ορθογώνιο 8">
            <a:hlinkClick r:id="rId5" action="ppaction://hlinksldjump"/>
            <a:extLst>
              <a:ext uri="{FF2B5EF4-FFF2-40B4-BE49-F238E27FC236}">
                <a16:creationId xmlns:a16="http://schemas.microsoft.com/office/drawing/2014/main" id="{4DAC09F0-8EB4-49CB-B8D8-BFED9C9F38C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154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3200DF-151D-4765-8069-A9126E50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- 2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C044328F-7ED0-4C60-AFD2-59A658C8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13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00C3234-9792-4C30-8312-4B1070C3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0" y="1817819"/>
            <a:ext cx="5802923" cy="4837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5B767CED-97DD-432D-8A5A-287F96F7ADE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49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3E19E96F-C60E-4812-A270-4A791303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</a:t>
            </a:r>
            <a:r>
              <a:rPr lang="en-US" baseline="30000" dirty="0"/>
              <a:t>3</a:t>
            </a:r>
            <a:endParaRPr lang="el-GR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8D04911-2F10-41D1-A493-85F9EF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14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9503EDC-DAED-4B37-A46E-C27E086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3" y="1749670"/>
            <a:ext cx="7986044" cy="4695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Ορθογώνιο 6">
            <a:hlinkClick r:id="rId3" action="ppaction://hlinksldjump"/>
            <a:extLst>
              <a:ext uri="{FF2B5EF4-FFF2-40B4-BE49-F238E27FC236}">
                <a16:creationId xmlns:a16="http://schemas.microsoft.com/office/drawing/2014/main" id="{3E9B7548-695D-4FA2-BF78-A49B9ABBF4D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11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F0144-8593-489C-A13C-A70B1FE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Branch - 1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E71E63-DFEA-4A85-9F01-B341E303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branching </a:t>
            </a:r>
            <a:r>
              <a:rPr lang="el-GR" dirty="0"/>
              <a:t>είναι η μέθοδος με την οποία μπορούμε να δουλεύουμε την ίδια στιγμή, πάνω σε διαφορετικές εκδοχές του </a:t>
            </a:r>
            <a:r>
              <a:rPr lang="en-US" dirty="0"/>
              <a:t>repository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Από την στιγμή της δημιουργίας του το </a:t>
            </a:r>
            <a:r>
              <a:rPr lang="en-US" dirty="0"/>
              <a:t>repository </a:t>
            </a:r>
            <a:r>
              <a:rPr lang="el-GR" dirty="0"/>
              <a:t>έχει μόνο ένα </a:t>
            </a:r>
            <a:r>
              <a:rPr lang="en-US" dirty="0"/>
              <a:t>branch </a:t>
            </a:r>
            <a:r>
              <a:rPr lang="el-GR" dirty="0"/>
              <a:t>το οποίο ονομάζεται </a:t>
            </a:r>
            <a:r>
              <a:rPr lang="en-US" b="1" dirty="0"/>
              <a:t>master branch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Χρησιμοποιούμε </a:t>
            </a:r>
            <a:r>
              <a:rPr lang="en-US" dirty="0"/>
              <a:t>branches</a:t>
            </a:r>
            <a:r>
              <a:rPr lang="el-GR" dirty="0"/>
              <a:t> για να πειραματιστούμε και να κάνουμε αλλαγές στον κώδικα, πριν τα αποθηκεύσουμε στο </a:t>
            </a:r>
            <a:r>
              <a:rPr lang="en-US" dirty="0"/>
              <a:t>master branch.</a:t>
            </a:r>
            <a:endParaRPr lang="el-GR" dirty="0"/>
          </a:p>
          <a:p>
            <a:pPr algn="just"/>
            <a:r>
              <a:rPr lang="el-GR" dirty="0"/>
              <a:t>Όταν δημιουργούμε ένα </a:t>
            </a:r>
            <a:r>
              <a:rPr lang="en-US" dirty="0"/>
              <a:t>branch </a:t>
            </a:r>
            <a:r>
              <a:rPr lang="el-GR" dirty="0"/>
              <a:t>από το </a:t>
            </a:r>
            <a:r>
              <a:rPr lang="en-US" dirty="0"/>
              <a:t>master branch, </a:t>
            </a:r>
            <a:r>
              <a:rPr lang="el-GR" dirty="0"/>
              <a:t>δημιουργούμε ένα αντίγραφο του </a:t>
            </a:r>
            <a:r>
              <a:rPr lang="en-US" dirty="0"/>
              <a:t>master</a:t>
            </a:r>
            <a:r>
              <a:rPr lang="el-GR" dirty="0"/>
              <a:t> όπως ήταν μέχρι εκείνη την στιγμή.</a:t>
            </a:r>
          </a:p>
          <a:p>
            <a:pPr algn="just"/>
            <a:r>
              <a:rPr lang="el-GR" dirty="0"/>
              <a:t>Αν κάποιος άλλος έκανε αλλαγές στο </a:t>
            </a:r>
            <a:r>
              <a:rPr lang="en-US" dirty="0"/>
              <a:t>master branch</a:t>
            </a:r>
            <a:r>
              <a:rPr lang="el-GR" dirty="0"/>
              <a:t>, όσο εμείς δουλεύαμε στο δικό μας </a:t>
            </a:r>
            <a:r>
              <a:rPr lang="en-US" dirty="0"/>
              <a:t>branch, </a:t>
            </a:r>
            <a:r>
              <a:rPr lang="el-GR" dirty="0"/>
              <a:t>μπορούμε απλά να τραβήξουμε τις αλλαγές, και να συνεχίσουμε ανενόχλητοι.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DA1D030-AF78-4A1B-AAB9-A0C2AC0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096D967-4EA7-4386-9F6E-E8B657BD7E1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410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73DD3680-02B4-46F8-A341-22A08392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Χρονοδιάγραμμα</a:t>
            </a:r>
            <a:endParaRPr lang="el-GR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FA420E3-3C5A-4568-9853-7F8EB81B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16</a:t>
            </a:fld>
            <a:endParaRPr lang="el-GR"/>
          </a:p>
        </p:txBody>
      </p:sp>
      <p:pic>
        <p:nvPicPr>
          <p:cNvPr id="1026" name="Picture 2" descr="a branch">
            <a:extLst>
              <a:ext uri="{FF2B5EF4-FFF2-40B4-BE49-F238E27FC236}">
                <a16:creationId xmlns:a16="http://schemas.microsoft.com/office/drawing/2014/main" id="{4F882492-AAB8-4E57-9303-A65D8F6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5" y="2711115"/>
            <a:ext cx="11054413" cy="2782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F1C69CE5-DAE3-4260-9822-7B99B7FAB5E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532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97424-A25F-4D3C-93FB-9532AB0B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κατανόησης </a:t>
            </a:r>
            <a:r>
              <a:rPr lang="en-US" baseline="30000" dirty="0"/>
              <a:t>branches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606CE-F58F-4E80-BFE3-99C0DF25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Έστω το αρχείο: </a:t>
            </a:r>
            <a:r>
              <a:rPr lang="en-US" b="1" dirty="0" err="1"/>
              <a:t>adder.c</a:t>
            </a:r>
            <a:endParaRPr lang="en-US" dirty="0"/>
          </a:p>
          <a:p>
            <a:pPr algn="just"/>
            <a:r>
              <a:rPr lang="en-US" dirty="0"/>
              <a:t>A</a:t>
            </a:r>
            <a:r>
              <a:rPr lang="el-GR" dirty="0" err="1"/>
              <a:t>ρχικά</a:t>
            </a:r>
            <a:r>
              <a:rPr lang="el-GR" dirty="0"/>
              <a:t> το </a:t>
            </a:r>
            <a:r>
              <a:rPr lang="en-US" dirty="0"/>
              <a:t>repository </a:t>
            </a:r>
            <a:r>
              <a:rPr lang="el-GR" dirty="0"/>
              <a:t>περιέχει τον </a:t>
            </a:r>
            <a:r>
              <a:rPr lang="en-US" dirty="0" err="1"/>
              <a:t>adder.c</a:t>
            </a:r>
            <a:r>
              <a:rPr lang="en-US" dirty="0"/>
              <a:t> </a:t>
            </a:r>
            <a:r>
              <a:rPr lang="el-GR" dirty="0"/>
              <a:t>με υποστήριξη μόνο για ακεραίους.</a:t>
            </a:r>
            <a:r>
              <a:rPr lang="en-US" dirty="0"/>
              <a:t> </a:t>
            </a:r>
            <a:r>
              <a:rPr lang="el-GR" dirty="0"/>
              <a:t>Αν κάποιος θέλει να προσθέσει λειτουργίες και για πραγματικούς, μπορεί να δημιουργήσει ένα νέο </a:t>
            </a:r>
            <a:r>
              <a:rPr lang="en-US" dirty="0"/>
              <a:t>branch</a:t>
            </a:r>
            <a:r>
              <a:rPr lang="el-GR" dirty="0"/>
              <a:t>, με βάση το αρχικό, και να πειραματιστεί εκεί.</a:t>
            </a:r>
            <a:endParaRPr lang="en-US" dirty="0"/>
          </a:p>
          <a:p>
            <a:pPr algn="just"/>
            <a:r>
              <a:rPr lang="el-GR" dirty="0"/>
              <a:t>Στην </a:t>
            </a:r>
            <a:r>
              <a:rPr lang="en-US" dirty="0"/>
              <a:t>GitHub, </a:t>
            </a:r>
            <a:r>
              <a:rPr lang="el-GR" dirty="0"/>
              <a:t>οι </a:t>
            </a:r>
            <a:r>
              <a:rPr lang="en-US" dirty="0"/>
              <a:t>developers </a:t>
            </a:r>
            <a:r>
              <a:rPr lang="el-GR" dirty="0"/>
              <a:t>χρησιμοποιούν </a:t>
            </a:r>
            <a:r>
              <a:rPr lang="en-US" dirty="0"/>
              <a:t>branches</a:t>
            </a:r>
            <a:r>
              <a:rPr lang="el-GR" dirty="0"/>
              <a:t> για να μελετούν </a:t>
            </a:r>
            <a:r>
              <a:rPr lang="en-US" dirty="0"/>
              <a:t>bugs </a:t>
            </a:r>
            <a:r>
              <a:rPr lang="el-GR" dirty="0"/>
              <a:t>και να εργάζονται ξεχωριστά από το </a:t>
            </a:r>
            <a:r>
              <a:rPr lang="en-US" dirty="0"/>
              <a:t>master (production) branch, </a:t>
            </a:r>
            <a:r>
              <a:rPr lang="el-GR" dirty="0"/>
              <a:t>το οποίο είναι και αυτό που έρχεται σε επαφή με εμάς. Όταν μια αλλαγή είναι έτοιμη, τότε συγχωνεύεται στο </a:t>
            </a:r>
            <a:r>
              <a:rPr lang="en-US" dirty="0"/>
              <a:t>master branch, </a:t>
            </a:r>
            <a:r>
              <a:rPr lang="el-GR" dirty="0"/>
              <a:t>έχουμε δηλαδή </a:t>
            </a:r>
            <a:r>
              <a:rPr lang="en-US" dirty="0"/>
              <a:t>merge.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DDD65CA-6AFB-4968-BDCF-6B19E1EB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185DC266-D598-42D3-B917-963558B5172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2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8E3B8A-72CE-4897-8CC7-707294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branch - 2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01F87E-A33B-4123-8F3B-BED6436A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l-GR" dirty="0"/>
              <a:t>Πηγαίνουμε στο </a:t>
            </a:r>
            <a:r>
              <a:rPr lang="en-US" dirty="0"/>
              <a:t>repository </a:t>
            </a:r>
            <a:r>
              <a:rPr lang="el-GR" dirty="0"/>
              <a:t>μας, στην προκειμένη το </a:t>
            </a:r>
            <a:r>
              <a:rPr lang="en-US" dirty="0"/>
              <a:t>hello-world.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την αναδιπλωμένη λίστα με τίτλο: </a:t>
            </a:r>
            <a:r>
              <a:rPr lang="en-US" b="1" dirty="0"/>
              <a:t>branch: master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Στο πλαίσιο κειμένου γράφουμε το όνομα του </a:t>
            </a:r>
            <a:r>
              <a:rPr lang="en-US" dirty="0"/>
              <a:t>branch </a:t>
            </a:r>
            <a:r>
              <a:rPr lang="el-GR" dirty="0"/>
              <a:t>που θέλουμε να δημιουργήσουμε.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το μπλε </a:t>
            </a:r>
            <a:r>
              <a:rPr lang="en-US" b="1" dirty="0"/>
              <a:t>Create branch</a:t>
            </a:r>
            <a:r>
              <a:rPr lang="el-GR" dirty="0"/>
              <a:t> κουμπί ή πατάμε «</a:t>
            </a:r>
            <a:r>
              <a:rPr lang="en-US" dirty="0"/>
              <a:t>Enter</a:t>
            </a:r>
            <a:r>
              <a:rPr lang="el-GR" dirty="0"/>
              <a:t>»</a:t>
            </a:r>
            <a:r>
              <a:rPr lang="en-US" dirty="0"/>
              <a:t> </a:t>
            </a:r>
            <a:r>
              <a:rPr lang="el-GR" dirty="0"/>
              <a:t>από το πληκτρολόγιο.</a:t>
            </a: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l-GR" dirty="0"/>
              <a:t>Τώρα έχουμε δύο </a:t>
            </a:r>
            <a:r>
              <a:rPr lang="en-US" dirty="0"/>
              <a:t>branches</a:t>
            </a:r>
            <a:r>
              <a:rPr lang="el-GR" dirty="0"/>
              <a:t>. Ένα </a:t>
            </a:r>
            <a:r>
              <a:rPr lang="en-US" b="1" dirty="0"/>
              <a:t>master </a:t>
            </a:r>
            <a:r>
              <a:rPr lang="el-GR" dirty="0"/>
              <a:t>και ένα </a:t>
            </a:r>
            <a:r>
              <a:rPr lang="en-US" b="1" dirty="0"/>
              <a:t>readme-edits</a:t>
            </a:r>
            <a:r>
              <a:rPr lang="en-US" dirty="0"/>
              <a:t>. </a:t>
            </a:r>
            <a:r>
              <a:rPr lang="el-GR" dirty="0"/>
              <a:t>Μοιάζουν το ίδιο,  αλλά όχι για πολύ! Στην συνέχεια θα προσθέσουμε τις δικές μας τροποποιήσεις στο καινούργιο </a:t>
            </a:r>
            <a:r>
              <a:rPr lang="en-US" dirty="0"/>
              <a:t>branch.</a:t>
            </a:r>
            <a:endParaRPr lang="el-GR" dirty="0"/>
          </a:p>
          <a:p>
            <a:pPr algn="just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9F4E625-CE98-4B52-A368-CDCC585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F4B1BCC-23BE-4948-841E-D13DA93D150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46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7926BD-8ACD-416B-9EFB-884EDEE4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με </a:t>
            </a:r>
            <a:r>
              <a:rPr lang="en-US" baseline="30000" dirty="0"/>
              <a:t>gif</a:t>
            </a:r>
            <a:r>
              <a:rPr lang="el-GR" dirty="0"/>
              <a:t> 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F9F0A2E0-5871-4BE1-9AA0-E8B5E8B6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19</a:t>
            </a:fld>
            <a:endParaRPr lang="el-GR"/>
          </a:p>
        </p:txBody>
      </p:sp>
      <p:pic>
        <p:nvPicPr>
          <p:cNvPr id="2052" name="Picture 4" descr="branch gif">
            <a:extLst>
              <a:ext uri="{FF2B5EF4-FFF2-40B4-BE49-F238E27FC236}">
                <a16:creationId xmlns:a16="http://schemas.microsoft.com/office/drawing/2014/main" id="{133CD8B2-DBE4-4E08-9175-10A13677B6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7" y="1905000"/>
            <a:ext cx="5203538" cy="4606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7A23DD63-B74B-470D-A891-9163A12F51F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59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CD8-E2F0-418A-9AC5-2BA8D82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br>
              <a:rPr lang="el-GR" dirty="0"/>
            </a:br>
            <a:r>
              <a:rPr lang="el-GR" sz="2400" dirty="0"/>
              <a:t>Με </a:t>
            </a:r>
            <a:r>
              <a:rPr lang="en-US" sz="2400" dirty="0"/>
              <a:t>links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541-8BD5-4F69-AFED-0C3B5CF1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168679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1</a:t>
            </a:r>
            <a:r>
              <a:rPr lang="el-GR" baseline="30000" dirty="0"/>
              <a:t>η</a:t>
            </a:r>
            <a:r>
              <a:rPr lang="el-GR" dirty="0"/>
              <a:t> :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GitHub </a:t>
            </a:r>
            <a:r>
              <a:rPr lang="el-GR" dirty="0">
                <a:hlinkClick r:id="rId2" action="ppaction://hlinksldjump"/>
              </a:rPr>
              <a:t>και </a:t>
            </a:r>
            <a:r>
              <a:rPr lang="en-US" dirty="0">
                <a:hlinkClick r:id="rId2" action="ppaction://hlinksldjump"/>
              </a:rPr>
              <a:t>Git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2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l-GR" dirty="0">
                <a:hlinkClick r:id="rId3" action="ppaction://hlinksldjump"/>
              </a:rPr>
              <a:t>Εισαγωγή στο </a:t>
            </a:r>
            <a:r>
              <a:rPr lang="en-US" dirty="0">
                <a:hlinkClick r:id="rId3" action="ppaction://hlinksldjump"/>
              </a:rPr>
              <a:t>GitHub </a:t>
            </a:r>
            <a:r>
              <a:rPr lang="el-GR" dirty="0">
                <a:hlinkClick r:id="rId3" action="ppaction://hlinksldjump"/>
              </a:rPr>
              <a:t>και βασικές χρήσεις μέσω της ιστοσελίδας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3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n-US" dirty="0">
                <a:hlinkClick r:id="rId4" action="ppaction://hlinksldjump"/>
              </a:rPr>
              <a:t>Git Clients </a:t>
            </a:r>
            <a:r>
              <a:rPr lang="el-GR" dirty="0">
                <a:hlinkClick r:id="rId4" action="ppaction://hlinksldjump"/>
              </a:rPr>
              <a:t>και λειτουργίες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4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l-GR" dirty="0">
                <a:hlinkClick r:id="rId5" action="ppaction://hlinksldjump"/>
              </a:rPr>
              <a:t>Κατανόηση του </a:t>
            </a:r>
            <a:r>
              <a:rPr lang="en-US" dirty="0">
                <a:hlinkClick r:id="rId5" action="ppaction://hlinksldjump"/>
              </a:rPr>
              <a:t>GitHub flow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5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n-US" dirty="0">
                <a:hlinkClick r:id="rId6" action="ppaction://hlinksldjump"/>
              </a:rPr>
              <a:t>Permissions (</a:t>
            </a:r>
            <a:r>
              <a:rPr lang="el-GR" dirty="0">
                <a:hlinkClick r:id="rId6" action="ppaction://hlinksldjump"/>
              </a:rPr>
              <a:t>Δικαιώματα)</a:t>
            </a:r>
            <a:r>
              <a:rPr lang="el-GR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l-GR" i="1" dirty="0"/>
              <a:t>Ενότητα 6</a:t>
            </a:r>
            <a:r>
              <a:rPr lang="el-GR" i="1" baseline="30000" dirty="0"/>
              <a:t>η</a:t>
            </a:r>
            <a:r>
              <a:rPr lang="el-GR" i="1" dirty="0"/>
              <a:t> :</a:t>
            </a:r>
            <a:r>
              <a:rPr lang="en-US" i="1" dirty="0"/>
              <a:t> </a:t>
            </a:r>
            <a:r>
              <a:rPr lang="el-GR" i="1" dirty="0"/>
              <a:t>Εντολές τερματικού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hlinkClick r:id="rId7" action="ppaction://hlinksldjump"/>
              </a:rPr>
              <a:t>Πηγές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5310-6F03-424C-B9C2-FDEDDE90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65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B277CE-E6DB-4EB0-9F7F-1F69428A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και παραπομπή αλλαγών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710A5D-9B8F-44F0-B99E-D709D2DB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61" y="2014816"/>
            <a:ext cx="9169651" cy="4219074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Πλέον, μπορούμε να προχωρήσουμε σε αλλαγές πάνω στο </a:t>
            </a:r>
            <a:r>
              <a:rPr lang="en-US" dirty="0"/>
              <a:t>readme-edits.</a:t>
            </a:r>
            <a:endParaRPr lang="el-GR" dirty="0"/>
          </a:p>
          <a:p>
            <a:pPr algn="just"/>
            <a:r>
              <a:rPr lang="el-GR" dirty="0"/>
              <a:t>Στο </a:t>
            </a:r>
            <a:r>
              <a:rPr lang="en-US" dirty="0"/>
              <a:t>GitHub</a:t>
            </a:r>
            <a:r>
              <a:rPr lang="el-GR" dirty="0"/>
              <a:t> οι αποθηκευμένες τροποποιήσεις ονομάζονται </a:t>
            </a:r>
            <a:r>
              <a:rPr lang="en-US" b="1" dirty="0"/>
              <a:t>commits</a:t>
            </a:r>
            <a:r>
              <a:rPr lang="en-US" dirty="0"/>
              <a:t>. </a:t>
            </a:r>
            <a:endParaRPr lang="el-GR" dirty="0"/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ακολουθείται από ένα </a:t>
            </a:r>
            <a:r>
              <a:rPr lang="en-US" i="1" dirty="0"/>
              <a:t>commit message</a:t>
            </a:r>
            <a:r>
              <a:rPr lang="el-GR" dirty="0"/>
              <a:t>, το οποίο είναι μια περιγραφή.</a:t>
            </a:r>
          </a:p>
          <a:p>
            <a:pPr algn="just"/>
            <a:r>
              <a:rPr lang="el-GR" dirty="0"/>
              <a:t>Στις περιγραφές εξηγούνται οι λόγοι που οδήγησαν στις τροποποιήσεις.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commit messages </a:t>
            </a:r>
            <a:r>
              <a:rPr lang="el-GR" dirty="0"/>
              <a:t>αποτελούν το ιστορικό των τροποποιήσεων, ώστε οποιοσδήποτε τρίτος να καταλαβαίνει τι έχει αλλάξει και τι ανάγκη καλύφθηκε.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C14A789-5203-4E11-9818-2A521B87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F251732C-4B1A-4321-8A39-BC4E2EF1BE1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50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9206F3-E253-443F-9B0E-4DFBD7FD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Εφαρμογή αλλαγών και αποθήκευση τους.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609A9D-82F6-47EF-B9F0-6B0111E9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l-GR" dirty="0"/>
              <a:t>Επιλέγουμε το </a:t>
            </a:r>
            <a:r>
              <a:rPr lang="en-US" dirty="0"/>
              <a:t>READ.md </a:t>
            </a:r>
            <a:r>
              <a:rPr lang="el-GR" dirty="0"/>
              <a:t>του </a:t>
            </a:r>
            <a:r>
              <a:rPr lang="en-US" dirty="0"/>
              <a:t>branch.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το κουμπί με το </a:t>
            </a:r>
            <a:r>
              <a:rPr lang="en-US" b="1" dirty="0"/>
              <a:t>pencil icon</a:t>
            </a:r>
            <a:r>
              <a:rPr lang="en-US" dirty="0"/>
              <a:t>, </a:t>
            </a:r>
            <a:r>
              <a:rPr lang="el-GR" dirty="0"/>
              <a:t>το οποίο βρίσκεται στην πάνω δεξιά γωνία της προεπισκόπησης του αρχείου.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Μεταγόμαστε σε έναν κειμενογράφο.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Στο πλαίσιο με τίτλο </a:t>
            </a:r>
            <a:r>
              <a:rPr lang="en-US" dirty="0"/>
              <a:t>Commit changes </a:t>
            </a:r>
            <a:r>
              <a:rPr lang="el-GR" dirty="0"/>
              <a:t>γράφουμε το </a:t>
            </a:r>
            <a:r>
              <a:rPr lang="en-US" dirty="0"/>
              <a:t>commit message, </a:t>
            </a:r>
            <a:r>
              <a:rPr lang="el-GR" dirty="0"/>
              <a:t>περιγράφοντας τις αλλαγές που κάναμε. 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Πατάμε το κουμπί: </a:t>
            </a:r>
            <a:r>
              <a:rPr lang="en-US" b="1" dirty="0"/>
              <a:t>Commit changes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l-GR" dirty="0"/>
              <a:t>Οι αλλαγές που κάναμε γίνονται μόνο στο </a:t>
            </a:r>
            <a:r>
              <a:rPr lang="en-US" dirty="0"/>
              <a:t>README</a:t>
            </a:r>
            <a:r>
              <a:rPr lang="el-GR" dirty="0"/>
              <a:t> του </a:t>
            </a:r>
            <a:r>
              <a:rPr lang="en-US" dirty="0"/>
              <a:t>readme-edits branch, </a:t>
            </a:r>
            <a:r>
              <a:rPr lang="el-GR" dirty="0"/>
              <a:t>οπότε τώρα περιέχει διαφορετικά πράγματα μέσα από το </a:t>
            </a:r>
            <a:r>
              <a:rPr lang="en-US" dirty="0"/>
              <a:t>master branch</a:t>
            </a:r>
            <a:r>
              <a:rPr lang="el-GR" dirty="0"/>
              <a:t>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E051DBB-B3BE-42C3-BC55-7A1B81F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5E968D07-1C3B-4DB8-927B-CDCFA3AD3F8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83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8997D3-E2E1-45B0-B53F-3F7537F1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r>
              <a:rPr lang="en-US" baseline="30000" dirty="0"/>
              <a:t> </a:t>
            </a:r>
            <a:r>
              <a:rPr lang="en-US" sz="3100" dirty="0"/>
              <a:t>(</a:t>
            </a:r>
            <a:r>
              <a:rPr lang="el-GR" sz="3100" dirty="0"/>
              <a:t>κατά την χρήση </a:t>
            </a:r>
            <a:r>
              <a:rPr lang="en-US" sz="3100" dirty="0"/>
              <a:t>Git Client Services)</a:t>
            </a:r>
            <a:br>
              <a:rPr lang="el-GR" sz="3100" dirty="0"/>
            </a:br>
            <a:r>
              <a:rPr lang="en-US" baseline="30000" dirty="0"/>
              <a:t>Push to &amp; Pull from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A006AF-8AAB-4D51-ABA9-15601638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7818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Θεμελιώδης λειτουργίες του </a:t>
            </a:r>
            <a:r>
              <a:rPr lang="en-US" dirty="0"/>
              <a:t>Git</a:t>
            </a:r>
            <a:r>
              <a:rPr lang="el-GR" dirty="0"/>
              <a:t> αποτελούν οι </a:t>
            </a:r>
            <a:r>
              <a:rPr lang="en-US" b="1" dirty="0"/>
              <a:t>Push to</a:t>
            </a:r>
            <a:r>
              <a:rPr lang="en-US" dirty="0"/>
              <a:t> </a:t>
            </a:r>
            <a:r>
              <a:rPr lang="el-GR" dirty="0"/>
              <a:t>και η </a:t>
            </a:r>
            <a:r>
              <a:rPr lang="en-US" b="1" dirty="0"/>
              <a:t>Pull from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b="1" dirty="0"/>
              <a:t>Push to </a:t>
            </a:r>
            <a:r>
              <a:rPr lang="el-GR" dirty="0"/>
              <a:t>πραγματώνει το δικαίωμα εγγραφής ενός χρήστη (</a:t>
            </a:r>
            <a:r>
              <a:rPr lang="en-US" dirty="0"/>
              <a:t>write rights).</a:t>
            </a:r>
          </a:p>
          <a:p>
            <a:pPr algn="just"/>
            <a:r>
              <a:rPr lang="el-GR" dirty="0"/>
              <a:t>Αντίστοιχα το </a:t>
            </a:r>
            <a:r>
              <a:rPr lang="en-US" b="1" dirty="0"/>
              <a:t>Pull from </a:t>
            </a:r>
            <a:r>
              <a:rPr lang="el-GR" dirty="0"/>
              <a:t>πραγματώνει το δικαίωμα ανάγνωσης (</a:t>
            </a:r>
            <a:r>
              <a:rPr lang="en-US" dirty="0"/>
              <a:t>read rights).</a:t>
            </a:r>
          </a:p>
          <a:p>
            <a:pPr algn="just"/>
            <a:r>
              <a:rPr lang="el-GR" dirty="0"/>
              <a:t>Δικαιώματα </a:t>
            </a:r>
            <a:r>
              <a:rPr lang="en-US" dirty="0"/>
              <a:t>push </a:t>
            </a:r>
            <a:r>
              <a:rPr lang="el-GR" dirty="0"/>
              <a:t>και </a:t>
            </a:r>
            <a:r>
              <a:rPr lang="en-US" dirty="0"/>
              <a:t>pull </a:t>
            </a:r>
            <a:r>
              <a:rPr lang="el-GR" dirty="0"/>
              <a:t>έχει μόνο ο ιδιοκτήτης ενός </a:t>
            </a:r>
            <a:r>
              <a:rPr lang="en-US" dirty="0"/>
              <a:t>repository </a:t>
            </a:r>
            <a:r>
              <a:rPr lang="el-GR" dirty="0"/>
              <a:t>και οι συνεργάτες του.</a:t>
            </a:r>
          </a:p>
          <a:p>
            <a:pPr algn="just"/>
            <a:r>
              <a:rPr lang="el-GR" dirty="0"/>
              <a:t>Αν και θα αναλυθούν σε βάθος αργότερα, η ροή εφαρμογής των </a:t>
            </a:r>
            <a:r>
              <a:rPr lang="en-US" dirty="0"/>
              <a:t>push </a:t>
            </a:r>
            <a:r>
              <a:rPr lang="el-GR" dirty="0"/>
              <a:t>και </a:t>
            </a:r>
            <a:r>
              <a:rPr lang="en-US" dirty="0"/>
              <a:t>pull </a:t>
            </a:r>
            <a:r>
              <a:rPr lang="el-GR" dirty="0"/>
              <a:t>είναι η εξής:</a:t>
            </a:r>
          </a:p>
          <a:p>
            <a:pPr lvl="1" algn="just"/>
            <a:r>
              <a:rPr lang="en-US" dirty="0"/>
              <a:t>Pull </a:t>
            </a:r>
            <a:r>
              <a:rPr lang="el-GR" dirty="0"/>
              <a:t>από κάποιο </a:t>
            </a:r>
            <a:r>
              <a:rPr lang="en-US" dirty="0"/>
              <a:t>branch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τροποποίηση </a:t>
            </a:r>
            <a:r>
              <a:rPr lang="en-US" dirty="0">
                <a:sym typeface="Wingdings" panose="05000000000000000000" pitchFamily="2" charset="2"/>
              </a:rPr>
              <a:t> commit &amp; commenting  push </a:t>
            </a:r>
            <a:r>
              <a:rPr lang="el-GR" dirty="0">
                <a:sym typeface="Wingdings" panose="05000000000000000000" pitchFamily="2" charset="2"/>
              </a:rPr>
              <a:t>στο ίδιο </a:t>
            </a:r>
            <a:r>
              <a:rPr lang="en-US" dirty="0">
                <a:sym typeface="Wingdings" panose="05000000000000000000" pitchFamily="2" charset="2"/>
              </a:rPr>
              <a:t>branch  pull request</a:t>
            </a:r>
            <a:r>
              <a:rPr lang="el-GR" dirty="0">
                <a:sym typeface="Wingdings" panose="05000000000000000000" pitchFamily="2" charset="2"/>
              </a:rPr>
              <a:t>, σε περίπτωση που δεν έχουμε δικαίωμα άμεσης εγγραφής.</a:t>
            </a:r>
          </a:p>
          <a:p>
            <a:pPr algn="just"/>
            <a:r>
              <a:rPr lang="el-GR" dirty="0"/>
              <a:t>Υπάρχει και μια τρίτη θεμελιώδη λειτουργία, η οποία θα αναλυθεί επίσης αργότερα. Η </a:t>
            </a:r>
            <a:r>
              <a:rPr lang="en-US" b="1" dirty="0"/>
              <a:t>fork</a:t>
            </a:r>
            <a:r>
              <a:rPr lang="el-GR" dirty="0"/>
              <a:t>, η οποία αντιστοιχεί στην διαδικασία της αντιγραφής.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6B2D4-C54B-499D-944A-340E8530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22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0C89CB7-609B-48B0-B10A-6675AFE275C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337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EFE42-6C41-466A-B2D7-CB375B5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Pull Request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8B2F08-184C-4187-A986-9911E970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Εφόσον πλέον έχουμε αλλαγές σε ένα </a:t>
            </a:r>
            <a:r>
              <a:rPr lang="en-US" dirty="0"/>
              <a:t>branch, </a:t>
            </a:r>
            <a:r>
              <a:rPr lang="el-GR" dirty="0"/>
              <a:t>εκτός του </a:t>
            </a:r>
            <a:r>
              <a:rPr lang="en-US" dirty="0"/>
              <a:t>master, </a:t>
            </a:r>
            <a:r>
              <a:rPr lang="el-GR" dirty="0"/>
              <a:t>μπορούμε να αιτηθούμε ένα </a:t>
            </a:r>
            <a:r>
              <a:rPr lang="en-US" b="1" dirty="0"/>
              <a:t>pull request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είναι η καρδιά της συνεργασίας στο </a:t>
            </a:r>
            <a:r>
              <a:rPr lang="en-US" dirty="0"/>
              <a:t>GitHub. </a:t>
            </a:r>
            <a:r>
              <a:rPr lang="el-GR" dirty="0"/>
              <a:t>Όταν ανοίγουμε ένα νέο </a:t>
            </a:r>
            <a:r>
              <a:rPr lang="en-US" dirty="0"/>
              <a:t>pull request, </a:t>
            </a:r>
            <a:r>
              <a:rPr lang="el-GR" dirty="0"/>
              <a:t>προτείνουμε τις αλλαγές μας και ζητάμε από κάποιον να τις εγκρίνει.</a:t>
            </a:r>
          </a:p>
          <a:p>
            <a:pPr algn="just"/>
            <a:r>
              <a:rPr lang="el-GR" dirty="0"/>
              <a:t>Αφού κριθούν, οι αλλαγές μας θα συγχωνευτούν με τα </a:t>
            </a:r>
            <a:r>
              <a:rPr lang="en-US" dirty="0"/>
              <a:t>branches </a:t>
            </a:r>
            <a:r>
              <a:rPr lang="el-GR" dirty="0"/>
              <a:t>όσων τις αποδεχτούν.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εμφανίζουν διαφορές μεταξύ των δύο </a:t>
            </a:r>
            <a:r>
              <a:rPr lang="en-US" dirty="0"/>
              <a:t>branches.</a:t>
            </a:r>
          </a:p>
          <a:p>
            <a:pPr algn="just"/>
            <a:r>
              <a:rPr lang="el-GR" dirty="0"/>
              <a:t>Οι προσθήκες φαίνονται με πράσινο χρώμα.</a:t>
            </a:r>
          </a:p>
          <a:p>
            <a:pPr algn="just"/>
            <a:r>
              <a:rPr lang="el-GR" dirty="0"/>
              <a:t>Οι αφαιρέσεις φαίνονται με κόκκινο χρώμα.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6809808-3CD4-4923-8238-C804EEF0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55D135E7-39BE-4A7E-9E4A-9692B113CE6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91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C68B20-F159-4A15-8C90-3650C43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Discussions &amp; self-requests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351777-67B5-4267-B34A-B90D7E56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Όταν κάνουμε το </a:t>
            </a:r>
            <a:r>
              <a:rPr lang="en-US" dirty="0"/>
              <a:t>commit, </a:t>
            </a:r>
            <a:r>
              <a:rPr lang="el-GR" dirty="0"/>
              <a:t>μπορούμε να αιτηθούμε ένα </a:t>
            </a:r>
            <a:r>
              <a:rPr lang="en-US" dirty="0"/>
              <a:t>pull request </a:t>
            </a:r>
            <a:r>
              <a:rPr lang="el-GR" dirty="0"/>
              <a:t>και να ξεκινήσουμε μια συζήτηση πριν ολοκληρωθεί ο κώδικας.</a:t>
            </a:r>
          </a:p>
          <a:p>
            <a:pPr algn="just"/>
            <a:r>
              <a:rPr lang="el-GR" dirty="0"/>
              <a:t>Χρησιμοποιώντας το </a:t>
            </a:r>
            <a:r>
              <a:rPr lang="en-US" dirty="0"/>
              <a:t>@mention system </a:t>
            </a:r>
            <a:r>
              <a:rPr lang="el-GR" dirty="0"/>
              <a:t>του </a:t>
            </a:r>
            <a:r>
              <a:rPr lang="en-US" dirty="0"/>
              <a:t>GitHub</a:t>
            </a:r>
            <a:r>
              <a:rPr lang="el-GR" dirty="0"/>
              <a:t> στα </a:t>
            </a:r>
            <a:r>
              <a:rPr lang="en-US" dirty="0"/>
              <a:t>Pull Request </a:t>
            </a:r>
            <a:r>
              <a:rPr lang="el-GR" dirty="0"/>
              <a:t>μας, ώστε να ζητήσουμε για </a:t>
            </a:r>
            <a:r>
              <a:rPr lang="en-US" dirty="0"/>
              <a:t>feedback </a:t>
            </a:r>
            <a:r>
              <a:rPr lang="el-GR" dirty="0"/>
              <a:t>από συγκεκριμένους ανθρώπους ή μέλη της ομάδας.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l-GR" dirty="0"/>
              <a:t>Μπορούμε ακόμη να κάνουμε </a:t>
            </a:r>
            <a:r>
              <a:rPr lang="en-US" dirty="0"/>
              <a:t>pull request </a:t>
            </a:r>
            <a:r>
              <a:rPr lang="el-GR" dirty="0"/>
              <a:t>στο δικό μας το </a:t>
            </a:r>
            <a:r>
              <a:rPr lang="en-US" dirty="0"/>
              <a:t>repository</a:t>
            </a:r>
            <a:r>
              <a:rPr lang="el-GR" dirty="0"/>
              <a:t> και να τις συγχωνεύσουμε.</a:t>
            </a:r>
          </a:p>
          <a:p>
            <a:pPr algn="just"/>
            <a:r>
              <a:rPr lang="el-GR" dirty="0"/>
              <a:t>Η παραπάνω τακτική αποτελεί τον εύκολο τρόπο ώστε να μάθουμε πως λειτουργούν τα </a:t>
            </a:r>
            <a:r>
              <a:rPr lang="en-US" dirty="0"/>
              <a:t>pull requests</a:t>
            </a:r>
            <a:r>
              <a:rPr lang="el-GR" dirty="0"/>
              <a:t>, πριν τα εφαρμόσουμε σε ομαδικά </a:t>
            </a:r>
            <a:r>
              <a:rPr lang="en-US" dirty="0"/>
              <a:t>projects.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7D5FD97-09DE-434F-9CC4-4EE916F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35CA6E2-F4B6-4632-9961-815FF181CDE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102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9445-8A73-491A-AEC8-3323D15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(1/5)</a:t>
            </a:r>
            <a:br>
              <a:rPr lang="el-GR" dirty="0"/>
            </a:br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D2ECFC-9BC6-4A32-A608-0789BC3D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42604"/>
          </a:xfrm>
        </p:spPr>
        <p:txBody>
          <a:bodyPr/>
          <a:lstStyle/>
          <a:p>
            <a:pPr algn="just"/>
            <a:r>
              <a:rPr lang="el-GR" dirty="0"/>
              <a:t>Επιλέγουμε την καρτέλα </a:t>
            </a:r>
            <a:r>
              <a:rPr lang="en-US" b="1" dirty="0"/>
              <a:t>Pull Request</a:t>
            </a:r>
            <a:r>
              <a:rPr lang="el-GR" dirty="0"/>
              <a:t>. Από την σελίδα που εμφανίζεται επιλέγουμε το πράσινο κουμπί που γράφει </a:t>
            </a:r>
            <a:r>
              <a:rPr lang="en-US" b="1" dirty="0"/>
              <a:t>New pull request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1C67-F6B5-4D8C-A566-1C769069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25</a:t>
            </a:fld>
            <a:endParaRPr lang="el-G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A61D94C-0F2C-4EA4-B732-CFE63A0C8F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317240"/>
            <a:ext cx="8915400" cy="24011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0289F5C9-D751-4435-B9E1-6E00E98BE1D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558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EAB1-C303-47BF-9814-BB4D8B9A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26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468F0D-5EC7-4BBB-9629-7E06DC7F6AD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(2/5)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FFBA207-4ED5-40BB-AE83-B7EECE12E472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Στο κουτί </a:t>
            </a:r>
            <a:r>
              <a:rPr lang="en-US" b="1" dirty="0"/>
              <a:t>Example Comparisons</a:t>
            </a:r>
            <a:r>
              <a:rPr lang="el-GR" dirty="0"/>
              <a:t>, επιλέγουμε το </a:t>
            </a:r>
            <a:r>
              <a:rPr lang="en-US" dirty="0"/>
              <a:t>branch </a:t>
            </a:r>
            <a:r>
              <a:rPr lang="el-GR" dirty="0"/>
              <a:t>που επιθυμούμε, όπου στην προκειμένη περίπτωση είναι το </a:t>
            </a:r>
            <a:r>
              <a:rPr lang="en-US" b="1" dirty="0"/>
              <a:t>readme-edits</a:t>
            </a:r>
            <a:r>
              <a:rPr lang="en-US" dirty="0"/>
              <a:t>. </a:t>
            </a:r>
            <a:r>
              <a:rPr lang="el-GR" dirty="0"/>
              <a:t>Το συγκρίνουμε με το </a:t>
            </a:r>
            <a:r>
              <a:rPr lang="en-US" dirty="0"/>
              <a:t>master branch (</a:t>
            </a:r>
            <a:r>
              <a:rPr lang="el-GR" dirty="0"/>
              <a:t>το οποίο είναι το αρχικό).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37EB23-3E44-41AA-B8E9-D7011EE54A8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26</a:t>
            </a:fld>
            <a:endParaRPr lang="el-G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35904FE-041F-43E8-B424-06222F4F3A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429000"/>
            <a:ext cx="8915400" cy="23365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17E5DFEE-6F9E-40E7-BF39-2DDEF7CE3DC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645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A3BAA-62A5-4B20-B818-74AE8FD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27</a:t>
            </a:fld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1234-A023-419E-BDAF-B01134FC4A83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27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E760CF-E719-4DD1-8066-637ACE490AA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(3/5)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9A68F4-3CC7-4855-80F9-C2E68F9D8AD0}"/>
              </a:ext>
            </a:extLst>
          </p:cNvPr>
          <p:cNvSpPr txBox="1">
            <a:spLocks/>
          </p:cNvSpPr>
          <p:nvPr/>
        </p:nvSpPr>
        <p:spPr>
          <a:xfrm>
            <a:off x="2410691" y="2133600"/>
            <a:ext cx="4532515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Ελέγχουμε τις αλλαγές που έγιναν στο αρχείο. Σε αυτό το βήμα πρέπει να είμαστε πολύ προσεκτικοί, ώστε να βεβαιωθούμε για τις αλλαγές που πρόκειται να προτείνουμε.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A82C34-98F6-4D16-B860-DD8F534765BE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27</a:t>
            </a:fld>
            <a:endParaRPr lang="el-G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8BB0E0E-4D5A-41D7-847F-AE89A442C4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618" y="2157912"/>
            <a:ext cx="4353994" cy="4256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617ACC5C-FF89-4D3E-B7F6-B56AED3BF00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163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0738D-F1A1-4BEA-A281-6D54D268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28</a:t>
            </a:fld>
            <a:endParaRPr lang="el-GR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C41F704-CE1A-4DBF-9E5E-17ABF01FDB16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F25B-4E0B-41DB-9180-2EAD0293D74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457A7-5225-4D9B-A34F-84A127E5BAA5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(4/5)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5EB24EA-E0C8-4102-8482-33F403B76697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Χάριν ομορφιάς, δίνουμε έναν τίτλο και μια σύντομη περιγραφή στις αλλαγές.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EBC868E-2D6B-4F9A-A358-7719863FD15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EF7200-038A-45A0-8238-BF897D883B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3452" y="2845531"/>
            <a:ext cx="5246919" cy="37381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Ορθογώνιο 8">
            <a:hlinkClick r:id="rId3" action="ppaction://hlinksldjump"/>
            <a:extLst>
              <a:ext uri="{FF2B5EF4-FFF2-40B4-BE49-F238E27FC236}">
                <a16:creationId xmlns:a16="http://schemas.microsoft.com/office/drawing/2014/main" id="{2AAA4EFC-B489-4D39-887E-27CAC11EF61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601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C5720-137E-42AA-93A7-29FEE59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29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AA62B16-0888-4EE3-836D-510841998AC2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29</a:t>
            </a:fld>
            <a:endParaRPr lang="el-G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A76A2-1F28-4CBA-90A6-2AF19D35677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(5/5)</a:t>
            </a:r>
            <a:br>
              <a:rPr lang="el-GR" dirty="0"/>
            </a:br>
            <a:endParaRPr lang="el-GR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8802B87-461B-40AE-8C99-540E4B90D57D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Εφόσον είμαστε ικανοποιημένοι με τις αλλαγές που παρουσιάστηκαν, πατάμε το </a:t>
            </a:r>
            <a:r>
              <a:rPr lang="en-US" b="1" dirty="0"/>
              <a:t>Create Pull Request</a:t>
            </a:r>
            <a:r>
              <a:rPr lang="el-GR" dirty="0"/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A8EF46E-1855-4492-8D43-1013F66C00E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29</a:t>
            </a:fld>
            <a:endParaRPr lang="el-G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D6D0C71-85C0-4DEA-A6EC-9C42592CB9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9518" y="3029989"/>
            <a:ext cx="6554788" cy="33665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DC81B998-9DAC-42FB-B863-91DD687B3EB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61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877E9D-CE81-481D-A91F-D7E3CE13C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l-GR" dirty="0"/>
              <a:t>&amp; </a:t>
            </a:r>
            <a:r>
              <a:rPr lang="en-US" dirty="0"/>
              <a:t>GitHub</a:t>
            </a:r>
            <a:endParaRPr lang="el-G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829762-2F80-4D31-A1B1-C315264AE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Ποια είναι η διαφορά μεταξύ </a:t>
            </a:r>
            <a:r>
              <a:rPr lang="en-US" dirty="0"/>
              <a:t>Git </a:t>
            </a:r>
            <a:r>
              <a:rPr lang="el-GR" dirty="0"/>
              <a:t>και </a:t>
            </a:r>
            <a:r>
              <a:rPr lang="en-US" dirty="0"/>
              <a:t>GitHub?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07C53-DABD-4361-860E-985A479D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E3932399-7D25-4148-BD7B-6F208000302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37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DB846-6816-45C2-92BD-AEBE24A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Συγχωνεύοντας ένα </a:t>
            </a:r>
            <a:r>
              <a:rPr lang="en-US" baseline="30000" dirty="0"/>
              <a:t>Pull Request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30EE-8F90-4A10-8400-E9ADE463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Σε αυτό το τελικό σημείο, είναι ώρα να συγκεντρώσουμε όλες τις αλλαγές σε ένα μέρος, συγχωνεύοντας το </a:t>
            </a:r>
            <a:r>
              <a:rPr lang="en-US" dirty="0"/>
              <a:t>readme-edits branch </a:t>
            </a:r>
            <a:r>
              <a:rPr lang="el-GR" dirty="0"/>
              <a:t>στο </a:t>
            </a:r>
            <a:r>
              <a:rPr lang="en-US" dirty="0"/>
              <a:t>master branch.</a:t>
            </a:r>
          </a:p>
          <a:p>
            <a:pPr algn="just"/>
            <a:r>
              <a:rPr lang="el-GR" dirty="0"/>
              <a:t>Η διαδικασία είναι απλή: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Πατάμε την επιλογή </a:t>
            </a:r>
            <a:r>
              <a:rPr lang="en-US" b="1" dirty="0"/>
              <a:t>Merge pull request</a:t>
            </a:r>
            <a:r>
              <a:rPr lang="en-US" dirty="0"/>
              <a:t>, </a:t>
            </a:r>
            <a:r>
              <a:rPr lang="el-GR" dirty="0"/>
              <a:t>για να συγχωνεύσουμε τις αλλαγές στο </a:t>
            </a:r>
            <a:r>
              <a:rPr lang="en-US" dirty="0"/>
              <a:t>master.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Πατάμε το </a:t>
            </a:r>
            <a:r>
              <a:rPr lang="en-US" b="1" dirty="0"/>
              <a:t>Confirm merge</a:t>
            </a:r>
            <a:r>
              <a:rPr lang="en-US" dirty="0"/>
              <a:t>. </a:t>
            </a:r>
            <a:r>
              <a:rPr lang="el-GR" dirty="0"/>
              <a:t>Προσοχή!! Πρέπει να είμαστε σίγουροι πως οι αλλαγές δεν πρόκειται να προκαλέσουμε ανεπανόρθωτη ζημιά στον κώδικα μας.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Αφού ολοκληρωθεί η συγχώνευση μπορούμε άφοβα να διαγράψουμε το </a:t>
            </a:r>
            <a:r>
              <a:rPr lang="en-US" dirty="0"/>
              <a:t>branch, </a:t>
            </a:r>
            <a:r>
              <a:rPr lang="el-GR" dirty="0"/>
              <a:t>αφού οι αλλαγές έχουν ενσωματωθεί στο </a:t>
            </a:r>
            <a:r>
              <a:rPr lang="en-US" dirty="0"/>
              <a:t>master branch.</a:t>
            </a: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65A-EE3F-4ECC-98DC-B484911E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20062B9B-4D43-463C-96D3-F4A509F40A0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0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9D82-48DB-4986-9EEC-EAB5BF0D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31</a:t>
            </a:fld>
            <a:endParaRPr lang="el-GR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68DCD6C-8BB0-4231-8010-91018A5E76DA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1BE0DC2-F40C-4803-B2FE-04F75C418BA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3D1E30-7E94-4C91-B74D-82E4CD4A1FF3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6E84B0-426B-480B-AA76-31A57422F9EF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</a:t>
            </a:r>
            <a:r>
              <a:rPr lang="en-US" dirty="0"/>
              <a:t>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</a:t>
            </a:r>
            <a:br>
              <a:rPr lang="el-GR" dirty="0"/>
            </a:br>
            <a:endParaRPr lang="el-GR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51B6906-9FD3-4D98-B12B-1A0FA8CF294F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μας ενημερώνει εάν το </a:t>
            </a:r>
            <a:r>
              <a:rPr lang="en-US" dirty="0"/>
              <a:t>merge </a:t>
            </a:r>
            <a:r>
              <a:rPr lang="el-GR" dirty="0"/>
              <a:t>μπορεί να γίνει με ασφάλεια</a:t>
            </a:r>
            <a:r>
              <a:rPr lang="en-US" dirty="0"/>
              <a:t>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660094B-0448-4B6B-BDE7-4D286C4D3B18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938B607-EAD0-4B17-AF9A-316F858FEB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2699371"/>
            <a:ext cx="8915400" cy="17070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Ορθογώνιο 11">
            <a:hlinkClick r:id="rId3" action="ppaction://hlinksldjump"/>
            <a:extLst>
              <a:ext uri="{FF2B5EF4-FFF2-40B4-BE49-F238E27FC236}">
                <a16:creationId xmlns:a16="http://schemas.microsoft.com/office/drawing/2014/main" id="{3A789949-959D-4928-9655-6FC9A3832D7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9806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0135D-E399-424E-A536-E0730C5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32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104B5A4-4D2C-4A1E-9B6B-7DD23A8B7F5F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6148A5F-BF64-46F4-B380-B64FEE13A6C9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3A58381-E07A-43AC-8736-600AE42E61FD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AC0E95B-BF7D-4F78-9993-2E335A243FC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7E6FA2-0B7B-40B9-8619-16CFD2050C0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</a:t>
            </a:r>
            <a:r>
              <a:rPr lang="en-US" dirty="0"/>
              <a:t>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</a:t>
            </a:r>
            <a:br>
              <a:rPr lang="el-GR" dirty="0"/>
            </a:br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6867B7-0F37-464A-A814-26711401A3C6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Επίσης μας ενημερώνει, μετά την ολοκλήρωση του </a:t>
            </a:r>
            <a:r>
              <a:rPr lang="en-US" dirty="0"/>
              <a:t>merge</a:t>
            </a:r>
            <a:r>
              <a:rPr lang="el-GR" dirty="0"/>
              <a:t> σχετικά με την δυνατότητα να διαγράψουμε το </a:t>
            </a:r>
            <a:r>
              <a:rPr lang="en-US" dirty="0"/>
              <a:t>branch.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4B06AED-AE32-41AC-BF9D-BC5A34A516B8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5E1BE2D-E4A1-4C1E-8985-9C88AF6380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514944"/>
            <a:ext cx="8915400" cy="1073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Ορθογώνιο 10">
            <a:hlinkClick r:id="rId3" action="ppaction://hlinksldjump"/>
            <a:extLst>
              <a:ext uri="{FF2B5EF4-FFF2-40B4-BE49-F238E27FC236}">
                <a16:creationId xmlns:a16="http://schemas.microsoft.com/office/drawing/2014/main" id="{41C1C17B-D248-434E-8FF7-280312ADB20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185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0C4DF-91BB-4A33-91D2-85C51410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Τέλος εισαγωγής</a:t>
            </a:r>
            <a:br>
              <a:rPr lang="el-GR" baseline="30000" dirty="0"/>
            </a:br>
            <a:r>
              <a:rPr lang="el-GR" baseline="30000" dirty="0"/>
              <a:t>Ολοκλήρωση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1019-3876-433F-85D8-4AD30F1D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Έχοντας ολοκληρώσει αυτό το </a:t>
            </a:r>
            <a:r>
              <a:rPr lang="en-US" dirty="0"/>
              <a:t>tutorial </a:t>
            </a:r>
            <a:r>
              <a:rPr lang="el-GR" dirty="0"/>
              <a:t>μάθαμε πως να δημιουργούμε ένα </a:t>
            </a:r>
            <a:r>
              <a:rPr lang="en-US" dirty="0"/>
              <a:t>project </a:t>
            </a:r>
            <a:r>
              <a:rPr lang="el-GR" dirty="0"/>
              <a:t>και να κάνουμε </a:t>
            </a:r>
            <a:r>
              <a:rPr lang="en-US" dirty="0"/>
              <a:t>pull requests.</a:t>
            </a:r>
          </a:p>
          <a:p>
            <a:pPr algn="just"/>
            <a:r>
              <a:rPr lang="el-GR" dirty="0"/>
              <a:t>Επίσης μάθαμε: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δημιουργείται ένα </a:t>
            </a:r>
            <a:r>
              <a:rPr lang="en-US" dirty="0"/>
              <a:t>repository</a:t>
            </a:r>
            <a:r>
              <a:rPr lang="el-GR" dirty="0"/>
              <a:t> ανοικτού κώδικα.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ξεκινάμε και να διαχειριζόμαστε ένα </a:t>
            </a:r>
            <a:r>
              <a:rPr lang="en-US" dirty="0"/>
              <a:t>branch.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επεμβαίνουμε σε αρχεία και να ενσωματώνουμε τις αλλαγές αυτές στο</a:t>
            </a:r>
            <a:r>
              <a:rPr lang="en-US" dirty="0"/>
              <a:t> GitHub </a:t>
            </a:r>
            <a:r>
              <a:rPr lang="el-GR" dirty="0"/>
              <a:t>μέσω των </a:t>
            </a:r>
            <a:r>
              <a:rPr lang="en-US" dirty="0"/>
              <a:t>commits.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κάνουμε και να αποδεχόμαστε ένα</a:t>
            </a:r>
            <a:r>
              <a:rPr lang="en-US" dirty="0"/>
              <a:t> Pull Request.</a:t>
            </a:r>
          </a:p>
          <a:p>
            <a:pPr marL="400050" algn="just"/>
            <a:endParaRPr lang="en-US" dirty="0"/>
          </a:p>
          <a:p>
            <a:pPr marL="400050" algn="just"/>
            <a:r>
              <a:rPr lang="el-GR" dirty="0"/>
              <a:t>Όμως δεν τελειώσαμε εδώ, διότι αυτά ήταν μόνο τα εισαγωγικά!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56683-7399-4173-B966-6AC4B7C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6E5CC03-72C8-4A91-8EF8-2D877F159C7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3332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5CFA5-854D-4795-AED1-75F1AA887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Clients</a:t>
            </a:r>
            <a:endParaRPr lang="el-G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4BA81D-2F8B-4901-BEF5-EF0EED42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Χρήσεις </a:t>
            </a:r>
            <a:r>
              <a:rPr lang="en-US" dirty="0"/>
              <a:t>Git clients </a:t>
            </a:r>
            <a:r>
              <a:rPr lang="el-GR" dirty="0"/>
              <a:t>και βασικές λειτουργίες.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25EB-6FFC-493B-B379-DE3DA582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34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2A82D8D0-99BA-4466-8084-F487DAD9375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42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9D6-44E6-4D4A-BD21-0F33B33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clients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DF03-8C40-4049-AF6B-6377D811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3331"/>
          </a:xfrm>
        </p:spPr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ως </a:t>
            </a:r>
            <a:r>
              <a:rPr lang="el-GR" b="1" dirty="0"/>
              <a:t>εργαλείο</a:t>
            </a:r>
            <a:r>
              <a:rPr lang="el-GR" dirty="0"/>
              <a:t> περιέχει προ εγκατεστημένα εργαλεία </a:t>
            </a:r>
            <a:r>
              <a:rPr lang="en-US" dirty="0"/>
              <a:t>GUI</a:t>
            </a:r>
            <a:r>
              <a:rPr lang="el-GR" dirty="0"/>
              <a:t> για τις λειτουργείες του </a:t>
            </a:r>
            <a:r>
              <a:rPr lang="en-US" dirty="0"/>
              <a:t>commit (git-</a:t>
            </a:r>
            <a:r>
              <a:rPr lang="en-US" dirty="0" err="1"/>
              <a:t>gui</a:t>
            </a:r>
            <a:r>
              <a:rPr lang="en-US" dirty="0"/>
              <a:t>) </a:t>
            </a:r>
            <a:r>
              <a:rPr lang="el-GR" dirty="0"/>
              <a:t>και του </a:t>
            </a:r>
            <a:r>
              <a:rPr lang="en-US" dirty="0"/>
              <a:t>browsing (</a:t>
            </a:r>
            <a:r>
              <a:rPr lang="en-US" dirty="0" err="1"/>
              <a:t>gitk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r>
              <a:rPr lang="el-GR" dirty="0"/>
              <a:t>Υπάρχουν και διάφορα εργαλεία από τρίτους, για χρήστες που προτιμούν την χρήση του </a:t>
            </a:r>
            <a:r>
              <a:rPr lang="en-US" dirty="0"/>
              <a:t>Git </a:t>
            </a:r>
            <a:r>
              <a:rPr lang="el-GR" dirty="0"/>
              <a:t>μέσω κάποιας πλατφόρμας.</a:t>
            </a:r>
          </a:p>
          <a:p>
            <a:r>
              <a:rPr lang="el-GR" dirty="0"/>
              <a:t>Αυτά ονομάζονται </a:t>
            </a:r>
            <a:r>
              <a:rPr lang="en-US" dirty="0"/>
              <a:t>Git GUI-clients</a:t>
            </a:r>
            <a:r>
              <a:rPr lang="el-GR" dirty="0"/>
              <a:t>. Μερικά από αυτά είναι:</a:t>
            </a:r>
          </a:p>
          <a:p>
            <a:pPr lvl="1"/>
            <a:r>
              <a:rPr lang="en-US" dirty="0"/>
              <a:t>SourceTree,</a:t>
            </a:r>
          </a:p>
          <a:p>
            <a:pPr lvl="1"/>
            <a:r>
              <a:rPr lang="en-US" dirty="0"/>
              <a:t>GitHub Desktop,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n-US" b="1" dirty="0"/>
              <a:t>GitKraken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, etc.</a:t>
            </a:r>
          </a:p>
          <a:p>
            <a:r>
              <a:rPr lang="el-GR" dirty="0"/>
              <a:t>Τα παραπάνω προτείνονται για συστήματα </a:t>
            </a:r>
            <a:r>
              <a:rPr lang="en-US" b="1" dirty="0"/>
              <a:t>Windows</a:t>
            </a:r>
          </a:p>
          <a:p>
            <a:r>
              <a:rPr lang="el-GR" dirty="0"/>
              <a:t>Περισσότερες πληροφορίες: </a:t>
            </a:r>
            <a:r>
              <a:rPr lang="en-US" dirty="0"/>
              <a:t>https://git-scm.com/download/gui/windows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BE17-8BBF-4676-B499-0B23FBC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7CB85A93-4557-4429-A805-B139DA43C40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7442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FA2B9F-799D-44F8-9574-E104F313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Git Client – GitKraken – 1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561901B-826A-435A-826A-C9B4E485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36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E719D8D-526C-4C5C-8482-24899104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07343"/>
            <a:ext cx="8911687" cy="5010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194569C1-1B26-45DA-85B9-6A9BF40DA81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630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4D12EA-04B1-4E0C-A48D-A6CEFBA6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Git Client – GitKraken – 2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8D7D02-17D5-44FE-B171-A5EF1D6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37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F734F2C-A401-4584-8BA3-6B45AA37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15" y="1436310"/>
            <a:ext cx="9231797" cy="5190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C47D933B-D8BA-45A9-8585-DFFB8D29D29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219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50-866D-4C36-AD1E-53D0FC00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Λειτουργίες</a:t>
            </a:r>
            <a:r>
              <a:rPr lang="en-US" dirty="0"/>
              <a:t>/</a:t>
            </a:r>
            <a:r>
              <a:rPr lang="el-GR" dirty="0"/>
              <a:t>Εντολές</a:t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39AC-740D-474B-B376-63A89B63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Στο </a:t>
            </a:r>
            <a:r>
              <a:rPr lang="en-US" dirty="0"/>
              <a:t>Git </a:t>
            </a:r>
            <a:r>
              <a:rPr lang="el-GR" dirty="0"/>
              <a:t>υπάρχουν αρκετές λειτουργίες/εντολές.</a:t>
            </a:r>
          </a:p>
          <a:p>
            <a:pPr algn="just"/>
            <a:r>
              <a:rPr lang="el-GR" dirty="0"/>
              <a:t>Για μεγαλύτερη απλότητα θα αναλύσουμε μερικές από αυτές.</a:t>
            </a:r>
          </a:p>
          <a:p>
            <a:pPr algn="just"/>
            <a:r>
              <a:rPr lang="el-GR" dirty="0"/>
              <a:t>Οι λειτουργίες που θα δούμε είναι:</a:t>
            </a:r>
          </a:p>
          <a:p>
            <a:pPr lvl="1" algn="just"/>
            <a:r>
              <a:rPr lang="en-US" b="1" dirty="0"/>
              <a:t>Stage</a:t>
            </a:r>
          </a:p>
          <a:p>
            <a:pPr lvl="1" algn="just"/>
            <a:r>
              <a:rPr lang="en-US" b="1" dirty="0"/>
              <a:t>Push</a:t>
            </a:r>
          </a:p>
          <a:p>
            <a:pPr lvl="1" algn="just"/>
            <a:r>
              <a:rPr lang="en-US" b="1" dirty="0"/>
              <a:t>Pull</a:t>
            </a:r>
            <a:endParaRPr lang="el-GR" b="1" dirty="0"/>
          </a:p>
          <a:p>
            <a:pPr lvl="1" algn="just"/>
            <a:r>
              <a:rPr lang="en-US" b="1" dirty="0"/>
              <a:t>Merge &amp; Rebase</a:t>
            </a:r>
          </a:p>
          <a:p>
            <a:pPr lvl="1" algn="just"/>
            <a:r>
              <a:rPr lang="en-US" b="1" dirty="0"/>
              <a:t>Fork</a:t>
            </a:r>
            <a:endParaRPr lang="el-GR" b="1" dirty="0"/>
          </a:p>
          <a:p>
            <a:pPr algn="just"/>
            <a:r>
              <a:rPr lang="el-GR" dirty="0"/>
              <a:t>Για περισσότερες λεπτομέρειες πάνω σε όλες τις λειτουργίες/εντολές συμβουλευτείτε το διαδίκτυο.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7FE0-E65B-435F-9CC4-D379F392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9137DE2-E1CD-45D1-9050-DEC4E9578CE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2020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7F076D-EE33-491C-BC4C-1AAD08B1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738460-4229-48E2-BB84-6E53A6FC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διαδικασία του </a:t>
            </a:r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l-GR" dirty="0"/>
              <a:t>είναι απλώς η προετοιμασία του αρχείου για να γίνει ένα </a:t>
            </a:r>
            <a:r>
              <a:rPr lang="en-US" dirty="0"/>
              <a:t>commit.</a:t>
            </a:r>
            <a:endParaRPr lang="el-GR" dirty="0"/>
          </a:p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επιτρέπει να κάνουμε </a:t>
            </a:r>
            <a:r>
              <a:rPr lang="en-US" dirty="0"/>
              <a:t>commit </a:t>
            </a:r>
            <a:r>
              <a:rPr lang="el-GR" dirty="0"/>
              <a:t>μόνο συγκεκριμένα σημεία των αλλαγών που έγιναν από το τελευταίο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Παράδειγμα:</a:t>
            </a:r>
          </a:p>
          <a:p>
            <a:pPr lvl="1" algn="just"/>
            <a:r>
              <a:rPr lang="el-GR" dirty="0"/>
              <a:t>Δουλεύουμε σε ένα πρόγραμμα. Έχουμε δυο λειτουργίες, από τις οποίες η μία δουλεύει ολοκληρωμένα, αλλά η άλλη είναι ατελής με κάθε έννοια. Θα θέλαμε να κάνουμε ένα </a:t>
            </a:r>
            <a:r>
              <a:rPr lang="en-US" dirty="0"/>
              <a:t>commit </a:t>
            </a:r>
            <a:r>
              <a:rPr lang="el-GR" dirty="0"/>
              <a:t>αλλά δεν θα θέλαμε να συμπεριλάβουμε τον κώδικα της δεύτερης λειτουργίας, ο οποίος είναι ακόμη ατελής. Οπότε κάνουμε </a:t>
            </a:r>
            <a:r>
              <a:rPr lang="en-US" dirty="0"/>
              <a:t>stage </a:t>
            </a:r>
            <a:r>
              <a:rPr lang="el-GR" dirty="0"/>
              <a:t>τα σημεία που ξέρουμε ότι ανήκουν στην πρώτη λειτουργία, και τα κάνουμε </a:t>
            </a:r>
            <a:r>
              <a:rPr lang="en-US" dirty="0"/>
              <a:t>commit.</a:t>
            </a:r>
            <a:endParaRPr lang="el-GR" dirty="0"/>
          </a:p>
          <a:p>
            <a:pPr algn="just"/>
            <a:r>
              <a:rPr lang="el-GR" dirty="0"/>
              <a:t>Πρακτικά το </a:t>
            </a:r>
            <a:r>
              <a:rPr lang="en-US" dirty="0"/>
              <a:t>staging </a:t>
            </a:r>
            <a:r>
              <a:rPr lang="el-GR" dirty="0"/>
              <a:t>αποτελεί μια </a:t>
            </a:r>
            <a:r>
              <a:rPr lang="el-GR" b="1" dirty="0"/>
              <a:t>ενδιάμεση κατάσταση</a:t>
            </a:r>
            <a:r>
              <a:rPr lang="el-GR" dirty="0"/>
              <a:t>, ανάμεσα στο </a:t>
            </a:r>
            <a:r>
              <a:rPr lang="en-US" dirty="0"/>
              <a:t>working local directory </a:t>
            </a:r>
            <a:r>
              <a:rPr lang="el-GR" dirty="0"/>
              <a:t>και το </a:t>
            </a:r>
            <a:r>
              <a:rPr lang="en-US" dirty="0"/>
              <a:t>git repository. 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FB12764-89DC-4988-BBEE-F7184CF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4F3BBEC8-F0E7-4293-ABFC-1DC48D9EDBF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10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69F2-3F12-4B27-9D8C-2828D4F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l-GR" sz="2400" dirty="0"/>
              <a:t>Εργαλείο για </a:t>
            </a:r>
            <a:r>
              <a:rPr lang="en-US" sz="2400" dirty="0"/>
              <a:t>Developers!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C0-C898-40DF-8827-5AECA9D3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είναι ένα σύστημα ελέγχου εκδόσεων (</a:t>
            </a:r>
            <a:r>
              <a:rPr lang="en-US" dirty="0"/>
              <a:t>version-control system)</a:t>
            </a:r>
            <a:r>
              <a:rPr lang="el-GR" dirty="0"/>
              <a:t>, με έμφαση στην ταχύτητα, στην ακεραιότητα των δεδομένων και στην υποστήριξη για κατανεμημένες μη-γραμμικές ροές εργασίας.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αναπτύχθηκε αρχικά από τον </a:t>
            </a:r>
            <a:r>
              <a:rPr lang="en-US" dirty="0"/>
              <a:t>Linus Torvalds </a:t>
            </a:r>
            <a:r>
              <a:rPr lang="el-GR" dirty="0"/>
              <a:t>για την ανάπτυξη του πυρήνα </a:t>
            </a:r>
            <a:r>
              <a:rPr lang="en-US" dirty="0"/>
              <a:t>Linux </a:t>
            </a:r>
            <a:r>
              <a:rPr lang="el-GR" dirty="0"/>
              <a:t>το 2005.</a:t>
            </a:r>
          </a:p>
          <a:p>
            <a:pPr algn="just"/>
            <a:r>
              <a:rPr lang="el-GR" dirty="0"/>
              <a:t>Από τότε έχει γίνει το πιο διαδεδομένο σύστημα ελέγχου εκδόσεων για ανάπτυξη λογισμικού.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026C4-00AC-4F58-8980-4468DCA6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6708EB68-DF68-46A6-B87F-D8146C260AD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365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11C4B9-31BC-480C-9D54-2AD4F5EF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B079F07-AA60-47B3-8313-2DDAD05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40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2E01A00-2EDD-4B5A-AB05-63034659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38836"/>
            <a:ext cx="8911687" cy="5010792"/>
          </a:xfrm>
          <a:prstGeom prst="rect">
            <a:avLst/>
          </a:prstGeom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1B45A1EC-799D-43B5-83BD-9F94E541213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1103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DCBDD0-705C-43FA-A9E0-D3C689D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– 1</a:t>
            </a:r>
            <a:br>
              <a:rPr lang="en-US" dirty="0"/>
            </a:br>
            <a:r>
              <a:rPr lang="el-GR" sz="2400" dirty="0"/>
              <a:t>Το δικαίωμα</a:t>
            </a:r>
            <a:r>
              <a:rPr lang="en-US" sz="2400" dirty="0"/>
              <a:t> “</a:t>
            </a:r>
            <a:r>
              <a:rPr lang="el-GR" sz="2400" dirty="0"/>
              <a:t>εγγραφής</a:t>
            </a:r>
            <a:r>
              <a:rPr lang="en-US" sz="2400" dirty="0"/>
              <a:t>”</a:t>
            </a:r>
            <a:r>
              <a:rPr lang="el-GR" sz="2400" dirty="0"/>
              <a:t> του </a:t>
            </a:r>
            <a:r>
              <a:rPr lang="en-US" sz="2400" dirty="0"/>
              <a:t>git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624927-2078-425C-9311-670D52EB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εντολή </a:t>
            </a:r>
            <a:r>
              <a:rPr lang="en-US" b="1" dirty="0"/>
              <a:t>push</a:t>
            </a:r>
            <a:r>
              <a:rPr lang="en-US" dirty="0"/>
              <a:t> </a:t>
            </a:r>
            <a:r>
              <a:rPr lang="el-GR" dirty="0"/>
              <a:t>χρησιμοποιείται για να ανεβάσουμε το περιεχόμενο ενός τοπικού </a:t>
            </a:r>
            <a:r>
              <a:rPr lang="en-US" dirty="0"/>
              <a:t>repository (working local directory)</a:t>
            </a:r>
            <a:r>
              <a:rPr lang="el-GR" dirty="0"/>
              <a:t> σε ένα απομακρυσμένο </a:t>
            </a:r>
            <a:r>
              <a:rPr lang="en-US" dirty="0"/>
              <a:t>repository (GitHub repository).</a:t>
            </a:r>
          </a:p>
          <a:p>
            <a:pPr algn="just"/>
            <a:r>
              <a:rPr lang="el-GR" dirty="0"/>
              <a:t>Με την χρήση του </a:t>
            </a:r>
            <a:r>
              <a:rPr lang="en-US" dirty="0"/>
              <a:t>push </a:t>
            </a:r>
            <a:r>
              <a:rPr lang="el-GR" dirty="0"/>
              <a:t>μεταφέρουμε τα </a:t>
            </a:r>
            <a:r>
              <a:rPr lang="en-US" dirty="0"/>
              <a:t>commits </a:t>
            </a:r>
            <a:r>
              <a:rPr lang="el-GR" dirty="0"/>
              <a:t>από τον τοπικό χώρο στο απομακρυσμένο </a:t>
            </a:r>
            <a:r>
              <a:rPr lang="en-US" dirty="0"/>
              <a:t>repository.</a:t>
            </a:r>
          </a:p>
          <a:p>
            <a:pPr algn="just"/>
            <a:r>
              <a:rPr lang="el-GR" dirty="0"/>
              <a:t>Επίσης, μια άλλη λειτουργία είναι πως το </a:t>
            </a:r>
            <a:r>
              <a:rPr lang="en-US" dirty="0"/>
              <a:t>push </a:t>
            </a:r>
            <a:r>
              <a:rPr lang="el-GR" dirty="0"/>
              <a:t>εξάγει τα </a:t>
            </a:r>
            <a:r>
              <a:rPr lang="en-US" dirty="0"/>
              <a:t>commits </a:t>
            </a:r>
            <a:r>
              <a:rPr lang="el-GR" dirty="0"/>
              <a:t>σε κάποιο </a:t>
            </a:r>
            <a:r>
              <a:rPr lang="en-US" dirty="0"/>
              <a:t>branch </a:t>
            </a:r>
            <a:r>
              <a:rPr lang="el-GR" dirty="0"/>
              <a:t>που έχουμε ορίσει. Προσοχή, το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l-GR" dirty="0"/>
              <a:t>δεν είναι πάντα το </a:t>
            </a:r>
            <a:r>
              <a:rPr lang="en-US" dirty="0"/>
              <a:t>master, </a:t>
            </a:r>
            <a:r>
              <a:rPr lang="el-GR" dirty="0"/>
              <a:t>και ειδικά στους </a:t>
            </a:r>
            <a:r>
              <a:rPr lang="en-US" b="1" dirty="0"/>
              <a:t>Git Clients</a:t>
            </a:r>
            <a:r>
              <a:rPr lang="el-GR" b="1" dirty="0"/>
              <a:t> </a:t>
            </a:r>
            <a:r>
              <a:rPr lang="el-GR" dirty="0"/>
              <a:t>καθώς αποθηκεύουν το τελευταίο </a:t>
            </a:r>
            <a:r>
              <a:rPr lang="en-US" dirty="0"/>
              <a:t>push target.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pushing </a:t>
            </a:r>
            <a:r>
              <a:rPr lang="el-GR" dirty="0"/>
              <a:t>πρέπει να γίνεται με ιδιαίτερη προσοχή καθώς έχει την δυνατότητα να επικαλύψει αλλαγές, οπότε δημιουργείται ο </a:t>
            </a:r>
            <a:r>
              <a:rPr lang="el-GR" b="1" dirty="0"/>
              <a:t>κίνδυνος απώλειας κώδικα</a:t>
            </a:r>
            <a:r>
              <a:rPr lang="el-GR" dirty="0"/>
              <a:t>.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8CAC005-1744-490F-ABCE-355F0DE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11EA2F4-E911-4044-89D8-74E7865D05C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7420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D9DA8B-EB0F-42AC-A598-11991174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– 2</a:t>
            </a:r>
            <a:br>
              <a:rPr lang="en-US" dirty="0"/>
            </a:br>
            <a:r>
              <a:rPr lang="el-GR" sz="2400" dirty="0"/>
              <a:t>Επιπλέον χαρακτηριστικά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59B59B-547E-4EC0-9210-402C7BC9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Μπορούμε να κάνουμε </a:t>
            </a:r>
            <a:r>
              <a:rPr lang="en-US" dirty="0"/>
              <a:t>push </a:t>
            </a:r>
            <a:r>
              <a:rPr lang="el-GR" dirty="0"/>
              <a:t>ένα συγκεκριμένο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remote repository</a:t>
            </a:r>
            <a:r>
              <a:rPr lang="el-GR" dirty="0"/>
              <a:t>, μαζί με όλα τα </a:t>
            </a:r>
            <a:r>
              <a:rPr lang="en-US" dirty="0"/>
              <a:t>commits</a:t>
            </a:r>
            <a:r>
              <a:rPr lang="el-GR" dirty="0"/>
              <a:t>.</a:t>
            </a:r>
            <a:endParaRPr lang="en-US" dirty="0"/>
          </a:p>
          <a:p>
            <a:pPr algn="just"/>
            <a:r>
              <a:rPr lang="el-GR" dirty="0"/>
              <a:t>Αν το </a:t>
            </a:r>
            <a:r>
              <a:rPr lang="en-US" dirty="0"/>
              <a:t>branch </a:t>
            </a:r>
            <a:r>
              <a:rPr lang="el-GR" dirty="0"/>
              <a:t>δεν υπάρχει, δημιουργείται στον τοπικό φάκελο, και εμφανίζεται στον </a:t>
            </a:r>
            <a:r>
              <a:rPr lang="en-US" dirty="0"/>
              <a:t>Git Client.</a:t>
            </a:r>
          </a:p>
          <a:p>
            <a:pPr algn="just"/>
            <a:r>
              <a:rPr lang="el-GR" dirty="0"/>
              <a:t>Για την αποφυγή της επικάλυψης των </a:t>
            </a:r>
            <a:r>
              <a:rPr lang="en-US" dirty="0"/>
              <a:t>commits, </a:t>
            </a:r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δεν επιτρέπει να εκτελεστεί </a:t>
            </a:r>
            <a:r>
              <a:rPr lang="en-US" dirty="0"/>
              <a:t>push </a:t>
            </a:r>
            <a:r>
              <a:rPr lang="el-GR" dirty="0"/>
              <a:t>όταν οδηγεί σε </a:t>
            </a:r>
            <a:r>
              <a:rPr lang="en-US" b="1" dirty="0"/>
              <a:t>non-fast-forward</a:t>
            </a:r>
            <a:r>
              <a:rPr lang="en-US" dirty="0"/>
              <a:t> merge </a:t>
            </a:r>
            <a:r>
              <a:rPr lang="el-GR" dirty="0"/>
              <a:t>στον φάκελο προορισμού (</a:t>
            </a:r>
            <a:r>
              <a:rPr lang="en-US" dirty="0"/>
              <a:t>remote repository).</a:t>
            </a:r>
          </a:p>
          <a:p>
            <a:pPr algn="just"/>
            <a:r>
              <a:rPr lang="en-US" dirty="0"/>
              <a:t>Non-fast-forward: </a:t>
            </a:r>
            <a:r>
              <a:rPr lang="el-GR" dirty="0"/>
              <a:t>περίπτωση που προκύπτει αν το </a:t>
            </a:r>
            <a:r>
              <a:rPr lang="en-US" dirty="0"/>
              <a:t>commit </a:t>
            </a:r>
            <a:r>
              <a:rPr lang="el-GR" dirty="0"/>
              <a:t>που γίνεται </a:t>
            </a:r>
            <a:r>
              <a:rPr lang="en-US" dirty="0"/>
              <a:t>push</a:t>
            </a:r>
            <a:r>
              <a:rPr lang="el-GR" dirty="0"/>
              <a:t> δεν βασίζεται στην τρέχων ακμή του </a:t>
            </a:r>
            <a:r>
              <a:rPr lang="en-US" dirty="0"/>
              <a:t>remote branch. </a:t>
            </a:r>
            <a:r>
              <a:rPr lang="el-GR" dirty="0"/>
              <a:t>Πιθανές αιτίες είναι να έχει αλλάξει το </a:t>
            </a:r>
            <a:r>
              <a:rPr lang="en-US" dirty="0"/>
              <a:t>repository (branch) </a:t>
            </a:r>
            <a:r>
              <a:rPr lang="el-GR" dirty="0"/>
              <a:t>από τότε που ξεκινήσαμε να δουλεύουμε ή να εκτελούμε </a:t>
            </a:r>
            <a:r>
              <a:rPr lang="en-US" dirty="0"/>
              <a:t>push </a:t>
            </a:r>
            <a:r>
              <a:rPr lang="el-GR" dirty="0"/>
              <a:t>σε λάθος </a:t>
            </a:r>
            <a:r>
              <a:rPr lang="en-US" dirty="0"/>
              <a:t>project.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1513C29-0F07-4CBA-9003-8C2269A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42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CE5EDB59-9508-4E8A-8E74-73A1ACE99FE7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717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E2AAAD-85F9-4411-A6DA-AFDD1D00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– 3</a:t>
            </a:r>
            <a:br>
              <a:rPr lang="en-US" dirty="0"/>
            </a:br>
            <a:r>
              <a:rPr lang="el-GR" sz="2400" dirty="0"/>
              <a:t>Επιπλέον χαρακτηριστικά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FA4609-1767-47F4-BD7F-28242036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Οι αλλαγές στο </a:t>
            </a:r>
            <a:r>
              <a:rPr lang="en-US" dirty="0"/>
              <a:t>remote branch </a:t>
            </a:r>
            <a:r>
              <a:rPr lang="el-GR" dirty="0"/>
              <a:t>μπορεί να έχουν προέλθει από άλλους </a:t>
            </a:r>
            <a:r>
              <a:rPr lang="en-US" b="1" dirty="0"/>
              <a:t>contributors</a:t>
            </a:r>
            <a:r>
              <a:rPr lang="en-US" dirty="0"/>
              <a:t>. </a:t>
            </a:r>
            <a:r>
              <a:rPr lang="el-GR" dirty="0"/>
              <a:t>Εκτελώντας </a:t>
            </a:r>
            <a:r>
              <a:rPr lang="en-US" dirty="0"/>
              <a:t>push </a:t>
            </a:r>
            <a:r>
              <a:rPr lang="el-GR" dirty="0"/>
              <a:t>παρακάμπτουμε το </a:t>
            </a:r>
            <a:r>
              <a:rPr lang="en-US" b="1" dirty="0"/>
              <a:t>code review</a:t>
            </a:r>
            <a:r>
              <a:rPr lang="el-GR" dirty="0"/>
              <a:t>. Έτσι το </a:t>
            </a:r>
            <a:r>
              <a:rPr lang="en-US" dirty="0"/>
              <a:t>push </a:t>
            </a:r>
            <a:r>
              <a:rPr lang="el-GR" dirty="0"/>
              <a:t>απορρίπτεται με το μήνυμα σφάλματος </a:t>
            </a:r>
            <a:r>
              <a:rPr lang="en-US" dirty="0"/>
              <a:t>“non-fast forward merge”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Επίλυση του σφάλματος:</a:t>
            </a:r>
          </a:p>
          <a:p>
            <a:pPr lvl="1" algn="just"/>
            <a:r>
              <a:rPr lang="el-GR" dirty="0"/>
              <a:t>Επανατοποθέτηση του </a:t>
            </a:r>
            <a:r>
              <a:rPr lang="en-US" dirty="0"/>
              <a:t>commit </a:t>
            </a:r>
            <a:r>
              <a:rPr lang="el-GR" dirty="0"/>
              <a:t>στο </a:t>
            </a:r>
            <a:r>
              <a:rPr lang="en-US" dirty="0"/>
              <a:t>branch.</a:t>
            </a:r>
          </a:p>
          <a:p>
            <a:pPr lvl="1" algn="just"/>
            <a:r>
              <a:rPr lang="en-US" dirty="0"/>
              <a:t>Merge </a:t>
            </a:r>
            <a:r>
              <a:rPr lang="el-GR" dirty="0"/>
              <a:t>το </a:t>
            </a:r>
            <a:r>
              <a:rPr lang="en-US" dirty="0"/>
              <a:t>commit </a:t>
            </a:r>
            <a:r>
              <a:rPr lang="el-GR" dirty="0"/>
              <a:t>στο </a:t>
            </a:r>
            <a:r>
              <a:rPr lang="en-US" dirty="0"/>
              <a:t>branch</a:t>
            </a:r>
            <a:r>
              <a:rPr lang="el-GR" dirty="0"/>
              <a:t> ή </a:t>
            </a:r>
            <a:r>
              <a:rPr lang="en-US" dirty="0"/>
              <a:t>merge </a:t>
            </a:r>
            <a:r>
              <a:rPr lang="el-GR" dirty="0"/>
              <a:t>το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local</a:t>
            </a:r>
            <a:r>
              <a:rPr lang="el-GR" dirty="0"/>
              <a:t> και μετά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Μετά από οποιαδήποτε από τις δύο επιλογές, το </a:t>
            </a:r>
            <a:r>
              <a:rPr lang="en-US" dirty="0"/>
              <a:t>push </a:t>
            </a:r>
            <a:r>
              <a:rPr lang="el-GR" dirty="0"/>
              <a:t>θα γίνει με </a:t>
            </a:r>
            <a:r>
              <a:rPr lang="el-GR" b="1" dirty="0"/>
              <a:t>επιτυχία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 </a:t>
            </a:r>
            <a:r>
              <a:rPr lang="el-GR" dirty="0"/>
              <a:t>είναι ένα από τα συστατικά της </a:t>
            </a:r>
            <a:r>
              <a:rPr lang="el-GR" b="1" dirty="0"/>
              <a:t>διαδικασίας συγχρονισμού του </a:t>
            </a:r>
            <a:r>
              <a:rPr lang="en-US" b="1" dirty="0"/>
              <a:t>Git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 </a:t>
            </a:r>
            <a:r>
              <a:rPr lang="el-GR" dirty="0"/>
              <a:t>θεωρείται ως το </a:t>
            </a:r>
            <a:r>
              <a:rPr lang="en-US" dirty="0"/>
              <a:t>“upload</a:t>
            </a:r>
            <a:r>
              <a:rPr lang="el-GR" dirty="0"/>
              <a:t> </a:t>
            </a:r>
            <a:r>
              <a:rPr lang="en-US" dirty="0"/>
              <a:t>command”</a:t>
            </a:r>
            <a:r>
              <a:rPr lang="el-GR" dirty="0"/>
              <a:t>, ενώ το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l-GR" dirty="0"/>
              <a:t>και το </a:t>
            </a:r>
            <a:r>
              <a:rPr lang="en-US" b="1" dirty="0"/>
              <a:t>pull</a:t>
            </a:r>
            <a:r>
              <a:rPr lang="en-US" dirty="0"/>
              <a:t> </a:t>
            </a:r>
            <a:r>
              <a:rPr lang="el-GR" dirty="0"/>
              <a:t>μπορούν να θεωρηθούν ως τα </a:t>
            </a:r>
            <a:r>
              <a:rPr lang="en-US" dirty="0"/>
              <a:t>“download commands”.</a:t>
            </a:r>
          </a:p>
          <a:p>
            <a:pPr algn="just"/>
            <a:r>
              <a:rPr lang="el-GR" dirty="0"/>
              <a:t>Μόλις τα σύνολα αλλαγών έχουν μεταφερθεί χρησιμοποιώντας είτε </a:t>
            </a:r>
            <a:r>
              <a:rPr lang="en-US" dirty="0"/>
              <a:t>upload </a:t>
            </a:r>
            <a:r>
              <a:rPr lang="el-GR" dirty="0"/>
              <a:t>είτε </a:t>
            </a:r>
            <a:r>
              <a:rPr lang="en-US" dirty="0"/>
              <a:t>download, </a:t>
            </a:r>
            <a:r>
              <a:rPr lang="el-GR" dirty="0"/>
              <a:t>το </a:t>
            </a:r>
            <a:r>
              <a:rPr lang="en-US" dirty="0"/>
              <a:t>merge </a:t>
            </a:r>
            <a:r>
              <a:rPr lang="el-GR" dirty="0"/>
              <a:t>μπορεί να εκτελεστεί για να αφομοιωθούν οι αλλαγές στο προορισμό.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A60F05-415B-48DA-9FC9-D3B3EA18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BA4D4352-9D53-43E0-94FC-46283FBA024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51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D5D134-E8D7-432B-B697-6896A145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1</a:t>
            </a:r>
            <a:br>
              <a:rPr lang="en-US" dirty="0"/>
            </a:br>
            <a:r>
              <a:rPr lang="en-US" sz="2400" dirty="0"/>
              <a:t>To </a:t>
            </a:r>
            <a:r>
              <a:rPr lang="el-GR" sz="2400" dirty="0"/>
              <a:t>δικαίωμα </a:t>
            </a:r>
            <a:r>
              <a:rPr lang="en-US" sz="2400" dirty="0"/>
              <a:t>“</a:t>
            </a:r>
            <a:r>
              <a:rPr lang="el-GR" sz="2400" dirty="0"/>
              <a:t>ανάγνωσης</a:t>
            </a:r>
            <a:r>
              <a:rPr lang="en-US" sz="2400" dirty="0"/>
              <a:t>”</a:t>
            </a:r>
            <a:r>
              <a:rPr lang="el-GR" sz="2400" dirty="0"/>
              <a:t> του </a:t>
            </a:r>
            <a:r>
              <a:rPr lang="en-US" sz="2400" dirty="0"/>
              <a:t>Git.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E19EF1-EDE6-4650-80AC-CC117C6C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εντολή/λειτουργεία </a:t>
            </a:r>
            <a:r>
              <a:rPr lang="en-US" b="1" dirty="0"/>
              <a:t>pull</a:t>
            </a:r>
            <a:r>
              <a:rPr lang="en-US" dirty="0"/>
              <a:t> </a:t>
            </a:r>
            <a:r>
              <a:rPr lang="el-GR" dirty="0"/>
              <a:t>χρησιμοποιείται για να κάνουμε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b="1" dirty="0"/>
              <a:t>download</a:t>
            </a:r>
            <a:r>
              <a:rPr lang="en-US" dirty="0"/>
              <a:t> </a:t>
            </a:r>
            <a:r>
              <a:rPr lang="el-GR" dirty="0"/>
              <a:t>από ένα απομακρυσμένο </a:t>
            </a:r>
            <a:r>
              <a:rPr lang="en-US" dirty="0"/>
              <a:t>repository </a:t>
            </a:r>
            <a:r>
              <a:rPr lang="el-GR" dirty="0"/>
              <a:t>και να </a:t>
            </a:r>
            <a:r>
              <a:rPr lang="el-GR" b="1" dirty="0"/>
              <a:t>ανανεώσουμε</a:t>
            </a:r>
            <a:r>
              <a:rPr lang="el-GR" dirty="0"/>
              <a:t> το τοπικό </a:t>
            </a:r>
            <a:r>
              <a:rPr lang="en-US" dirty="0"/>
              <a:t>repository</a:t>
            </a:r>
            <a:r>
              <a:rPr lang="el-GR" dirty="0"/>
              <a:t> άμεσα, ώστε να ακολουθεί το περιεχόμενο του </a:t>
            </a:r>
            <a:r>
              <a:rPr lang="en-US" dirty="0"/>
              <a:t>remote.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pull </a:t>
            </a:r>
            <a:r>
              <a:rPr lang="el-GR" dirty="0"/>
              <a:t>συντίθεται από δύο άλλες εντολές: το </a:t>
            </a:r>
            <a:r>
              <a:rPr lang="en-US" b="1" dirty="0"/>
              <a:t>fetch </a:t>
            </a:r>
            <a:r>
              <a:rPr lang="el-GR" dirty="0"/>
              <a:t>και το </a:t>
            </a:r>
            <a:r>
              <a:rPr lang="en-US" b="1" dirty="0"/>
              <a:t>merge</a:t>
            </a:r>
            <a:r>
              <a:rPr lang="en-US" dirty="0"/>
              <a:t>.</a:t>
            </a:r>
            <a:endParaRPr lang="el-GR" dirty="0"/>
          </a:p>
          <a:p>
            <a:pPr algn="just"/>
            <a:r>
              <a:rPr lang="el-GR" dirty="0"/>
              <a:t>Σε πρώτη φάση το </a:t>
            </a:r>
            <a:r>
              <a:rPr lang="en-US" dirty="0"/>
              <a:t>git pull </a:t>
            </a:r>
            <a:r>
              <a:rPr lang="el-GR" dirty="0"/>
              <a:t>θα εκτελέσει ένα </a:t>
            </a:r>
            <a:r>
              <a:rPr lang="en-US" dirty="0"/>
              <a:t>fetch</a:t>
            </a:r>
            <a:r>
              <a:rPr lang="el-GR" dirty="0"/>
              <a:t> με στόχο το </a:t>
            </a:r>
            <a:r>
              <a:rPr lang="en-US" dirty="0"/>
              <a:t>local branch </a:t>
            </a:r>
            <a:r>
              <a:rPr lang="el-GR" dirty="0"/>
              <a:t>όπου δείχνει το </a:t>
            </a:r>
            <a:r>
              <a:rPr lang="en-US" dirty="0"/>
              <a:t>head. </a:t>
            </a:r>
            <a:r>
              <a:rPr lang="el-GR" dirty="0"/>
              <a:t>Στα </a:t>
            </a:r>
            <a:r>
              <a:rPr lang="en-US" dirty="0"/>
              <a:t>Git Clients </a:t>
            </a:r>
            <a:r>
              <a:rPr lang="el-GR" dirty="0"/>
              <a:t>το </a:t>
            </a:r>
            <a:r>
              <a:rPr lang="en-US" dirty="0"/>
              <a:t>Head </a:t>
            </a:r>
            <a:r>
              <a:rPr lang="el-GR" dirty="0"/>
              <a:t>αποτελεί το μέρος που αναγράφεται το όνομα του </a:t>
            </a:r>
            <a:r>
              <a:rPr lang="en-US" dirty="0"/>
              <a:t>branch.</a:t>
            </a:r>
            <a:r>
              <a:rPr lang="el-GR" dirty="0"/>
              <a:t> Αφού το περιεχόμενο κατέβει, το </a:t>
            </a:r>
            <a:r>
              <a:rPr lang="en-US" dirty="0"/>
              <a:t>git pull </a:t>
            </a:r>
            <a:r>
              <a:rPr lang="el-GR" dirty="0"/>
              <a:t>θα ενεργοποιήσει την ροή </a:t>
            </a:r>
            <a:r>
              <a:rPr lang="en-US" dirty="0"/>
              <a:t>merge. </a:t>
            </a:r>
            <a:r>
              <a:rPr lang="el-GR" dirty="0"/>
              <a:t>Το </a:t>
            </a:r>
            <a:r>
              <a:rPr lang="en-US" dirty="0"/>
              <a:t>merge </a:t>
            </a:r>
            <a:r>
              <a:rPr lang="el-GR" dirty="0"/>
              <a:t>θα ανανεώσει το </a:t>
            </a:r>
            <a:r>
              <a:rPr lang="en-US" dirty="0"/>
              <a:t>branch </a:t>
            </a:r>
            <a:r>
              <a:rPr lang="el-GR" dirty="0"/>
              <a:t>έως το πιο πρόσφατο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Όπως και το </a:t>
            </a:r>
            <a:r>
              <a:rPr lang="en-US" dirty="0"/>
              <a:t>push, </a:t>
            </a:r>
            <a:r>
              <a:rPr lang="el-GR" dirty="0"/>
              <a:t>έτσι και το </a:t>
            </a:r>
            <a:r>
              <a:rPr lang="en-US" dirty="0"/>
              <a:t>pull </a:t>
            </a:r>
            <a:r>
              <a:rPr lang="el-GR" dirty="0"/>
              <a:t>έχει διάφορες παραλλαγές</a:t>
            </a:r>
            <a:r>
              <a:rPr lang="en-US" dirty="0"/>
              <a:t>, </a:t>
            </a:r>
            <a:r>
              <a:rPr lang="el-GR" dirty="0"/>
              <a:t>οι οποίες αναλύονται στην επόμενη διαφάνεια.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B403FF4-BF93-4B44-A8C7-006032D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728C6F9-30A8-47A3-A609-6C1B5AEDB10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169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FF5B1F-0850-4D5C-B66C-4852EAA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2</a:t>
            </a:r>
            <a:br>
              <a:rPr lang="en-US" dirty="0"/>
            </a:br>
            <a:r>
              <a:rPr lang="el-GR" sz="2400" dirty="0"/>
              <a:t>Διαφορετικές μορφές </a:t>
            </a:r>
            <a:r>
              <a:rPr lang="en-US" sz="2400" dirty="0"/>
              <a:t>pull</a:t>
            </a:r>
            <a:endParaRPr lang="el-GR" sz="24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E0EB18-D609-4AEC-8CA1-F28A5D47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45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A160D37-B899-4866-827E-3BE03E3F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24100"/>
            <a:ext cx="8246871" cy="3700724"/>
          </a:xfrm>
          <a:prstGeom prst="rect">
            <a:avLst/>
          </a:prstGeom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257C53DA-8D29-4331-AC9B-FE170CB695B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69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5BFDF6-C52F-4A6D-A767-A49CD1F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2</a:t>
            </a:r>
            <a:br>
              <a:rPr lang="en-US" dirty="0"/>
            </a:br>
            <a:r>
              <a:rPr lang="el-GR" sz="2400" dirty="0"/>
              <a:t>Διαφορετικές μορφές </a:t>
            </a:r>
            <a:r>
              <a:rPr lang="en-US" sz="2400" dirty="0"/>
              <a:t>pull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EEFADB-C320-4EB7-B6EA-CBDF0E25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b="1" dirty="0"/>
              <a:t>Απλό</a:t>
            </a:r>
            <a:r>
              <a:rPr lang="en-US" b="1" dirty="0"/>
              <a:t> pull</a:t>
            </a:r>
            <a:r>
              <a:rPr lang="en-US" dirty="0"/>
              <a:t>: Fetch </a:t>
            </a:r>
            <a:r>
              <a:rPr lang="el-GR" dirty="0"/>
              <a:t>το </a:t>
            </a:r>
            <a:r>
              <a:rPr lang="en-US" dirty="0"/>
              <a:t>branch </a:t>
            </a:r>
            <a:r>
              <a:rPr lang="el-GR" dirty="0"/>
              <a:t>που επιθυμούμε από το </a:t>
            </a:r>
            <a:r>
              <a:rPr lang="en-US" dirty="0"/>
              <a:t>remote repository</a:t>
            </a:r>
            <a:r>
              <a:rPr lang="el-GR" dirty="0"/>
              <a:t> και άμεσο </a:t>
            </a:r>
            <a:r>
              <a:rPr lang="en-US" dirty="0"/>
              <a:t>merge </a:t>
            </a:r>
            <a:r>
              <a:rPr lang="el-GR" dirty="0"/>
              <a:t>στο τοπικό αντίγραφο του </a:t>
            </a:r>
            <a:r>
              <a:rPr lang="en-US" dirty="0"/>
              <a:t>branch.</a:t>
            </a:r>
            <a:endParaRPr lang="el-GR" dirty="0"/>
          </a:p>
          <a:p>
            <a:pPr algn="just"/>
            <a:r>
              <a:rPr lang="en-US" b="1" dirty="0"/>
              <a:t>Pull no-commit </a:t>
            </a:r>
            <a:r>
              <a:rPr lang="el-GR" b="1" dirty="0"/>
              <a:t>ή </a:t>
            </a:r>
            <a:r>
              <a:rPr lang="en-US" b="1" dirty="0"/>
              <a:t>fetch all</a:t>
            </a:r>
            <a:r>
              <a:rPr lang="en-US" dirty="0"/>
              <a:t>: </a:t>
            </a:r>
            <a:r>
              <a:rPr lang="el-GR" dirty="0"/>
              <a:t>Παρόμοιο με το απλό </a:t>
            </a:r>
            <a:r>
              <a:rPr lang="en-US" dirty="0"/>
              <a:t>pull</a:t>
            </a:r>
            <a:r>
              <a:rPr lang="el-GR" dirty="0"/>
              <a:t>, όμως σε αυτή την κλήση δεν δημιουργείται κανένα </a:t>
            </a:r>
            <a:r>
              <a:rPr lang="en-US" dirty="0"/>
              <a:t>merge commit.</a:t>
            </a:r>
          </a:p>
          <a:p>
            <a:pPr algn="just"/>
            <a:r>
              <a:rPr lang="en-US" b="1" dirty="0"/>
              <a:t>Pull (rebase)</a:t>
            </a:r>
            <a:r>
              <a:rPr lang="en-US" dirty="0"/>
              <a:t>: </a:t>
            </a:r>
            <a:r>
              <a:rPr lang="el-GR" dirty="0"/>
              <a:t>Αντί για την χρήση του </a:t>
            </a:r>
            <a:r>
              <a:rPr lang="en-US" dirty="0"/>
              <a:t>merge</a:t>
            </a:r>
            <a:r>
              <a:rPr lang="el-GR" dirty="0"/>
              <a:t>, καλείται η εντολή </a:t>
            </a:r>
            <a:r>
              <a:rPr lang="en-US" dirty="0"/>
              <a:t>rebase. To rebase </a:t>
            </a:r>
            <a:r>
              <a:rPr lang="el-GR" dirty="0"/>
              <a:t>επικεντρώνεται στην επανεγγραφή του ιστορικού του </a:t>
            </a:r>
            <a:r>
              <a:rPr lang="en-US" dirty="0"/>
              <a:t>branch. </a:t>
            </a:r>
            <a:r>
              <a:rPr lang="el-GR" dirty="0"/>
              <a:t>Θα εκκινήσει μια εις βάθος ανάγνωση του ιστορικού του </a:t>
            </a:r>
            <a:r>
              <a:rPr lang="en-US" dirty="0"/>
              <a:t>branch </a:t>
            </a:r>
            <a:r>
              <a:rPr lang="el-GR" dirty="0"/>
              <a:t>και θα επανατοποθετήσει </a:t>
            </a:r>
            <a:r>
              <a:rPr lang="en-US" dirty="0"/>
              <a:t>commits </a:t>
            </a:r>
            <a:r>
              <a:rPr lang="el-GR" dirty="0"/>
              <a:t>με σωστή χρονική σειρά. </a:t>
            </a:r>
            <a:endParaRPr lang="el-GR" b="1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62C946F-A693-4B08-9AF1-FEC81F1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46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020AA38-5EA7-487C-AC66-30DA3C86E1F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326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2646D2-A5E2-4F08-B5D1-1A2C9173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&amp; Rebase – 1 </a:t>
            </a:r>
            <a:br>
              <a:rPr lang="en-US" dirty="0"/>
            </a:br>
            <a:r>
              <a:rPr lang="el-GR" sz="2400" dirty="0"/>
              <a:t>Οι τεχνικές συγχώνευσης/ενσωμάτωσης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612A5D-195C-4F64-8EC6-6663970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Αρχικά, και οι δυο εντολές επιλύουν </a:t>
            </a:r>
            <a:r>
              <a:rPr lang="el-GR" b="1" dirty="0"/>
              <a:t>ακριβώς το ίδιο </a:t>
            </a:r>
            <a:r>
              <a:rPr lang="el-GR" dirty="0"/>
              <a:t>πρόβλημα. Και οι δυο εντολές είναι σχεδιασμένες να συγχωνεύουν αλλαγές από το ένα </a:t>
            </a:r>
            <a:r>
              <a:rPr lang="en-US" dirty="0"/>
              <a:t>branch </a:t>
            </a:r>
            <a:r>
              <a:rPr lang="el-GR" dirty="0"/>
              <a:t>στο άλλο</a:t>
            </a:r>
            <a:r>
              <a:rPr lang="en-US" dirty="0"/>
              <a:t>, </a:t>
            </a:r>
            <a:r>
              <a:rPr lang="el-GR" dirty="0"/>
              <a:t>αλλά </a:t>
            </a:r>
            <a:r>
              <a:rPr lang="el-GR" b="1" dirty="0"/>
              <a:t>με διαφορετικό τρόπο</a:t>
            </a:r>
            <a:r>
              <a:rPr lang="el-GR" dirty="0"/>
              <a:t>.</a:t>
            </a:r>
          </a:p>
          <a:p>
            <a:pPr algn="just"/>
            <a:r>
              <a:rPr lang="en-US" b="1" dirty="0"/>
              <a:t>Merge</a:t>
            </a:r>
            <a:r>
              <a:rPr lang="en-US" dirty="0"/>
              <a:t>: </a:t>
            </a:r>
            <a:r>
              <a:rPr lang="el-GR" dirty="0"/>
              <a:t>Δημιουργία ενός </a:t>
            </a:r>
            <a:r>
              <a:rPr lang="en-US" dirty="0"/>
              <a:t>merge commit </a:t>
            </a:r>
            <a:r>
              <a:rPr lang="el-GR" dirty="0"/>
              <a:t>από το </a:t>
            </a:r>
            <a:r>
              <a:rPr lang="en-US" dirty="0"/>
              <a:t>source branch </a:t>
            </a:r>
            <a:r>
              <a:rPr lang="el-GR" dirty="0"/>
              <a:t>στο </a:t>
            </a:r>
            <a:r>
              <a:rPr lang="en-US" dirty="0"/>
              <a:t>destination branch. </a:t>
            </a:r>
            <a:r>
              <a:rPr lang="el-GR" dirty="0"/>
              <a:t>Το </a:t>
            </a:r>
            <a:r>
              <a:rPr lang="en-US" dirty="0"/>
              <a:t>commit </a:t>
            </a:r>
            <a:r>
              <a:rPr lang="el-GR" dirty="0"/>
              <a:t>επισυνάπτει τα ιστορικά των δύο </a:t>
            </a:r>
            <a:r>
              <a:rPr lang="en-US" dirty="0"/>
              <a:t>branches </a:t>
            </a:r>
            <a:r>
              <a:rPr lang="el-GR" dirty="0"/>
              <a:t>δημιουργώντας ένα ενιαίο ιστορικό.  </a:t>
            </a:r>
          </a:p>
          <a:p>
            <a:pPr algn="just"/>
            <a:r>
              <a:rPr lang="en-US" b="1" dirty="0"/>
              <a:t>Rebase</a:t>
            </a:r>
            <a:r>
              <a:rPr lang="en-US" dirty="0"/>
              <a:t>: </a:t>
            </a:r>
            <a:r>
              <a:rPr lang="el-GR" dirty="0"/>
              <a:t>Επανατοποθετεί ολόκληρο το </a:t>
            </a:r>
            <a:r>
              <a:rPr lang="en-US" b="1" dirty="0"/>
              <a:t>source branch </a:t>
            </a:r>
            <a:r>
              <a:rPr lang="el-GR" dirty="0"/>
              <a:t>στην κορυφή του </a:t>
            </a:r>
            <a:r>
              <a:rPr lang="en-US" b="1" dirty="0"/>
              <a:t>destination branch </a:t>
            </a:r>
            <a:r>
              <a:rPr lang="en-US" dirty="0"/>
              <a:t>(</a:t>
            </a:r>
            <a:r>
              <a:rPr lang="el-GR" dirty="0"/>
              <a:t>ίσως του </a:t>
            </a:r>
            <a:r>
              <a:rPr lang="en-US" dirty="0"/>
              <a:t>master), </a:t>
            </a:r>
            <a:r>
              <a:rPr lang="el-GR" dirty="0"/>
              <a:t>ενσωματώνοντας όλα τα </a:t>
            </a:r>
            <a:r>
              <a:rPr lang="en-US" dirty="0"/>
              <a:t>commits </a:t>
            </a:r>
            <a:r>
              <a:rPr lang="el-GR" dirty="0"/>
              <a:t>στο </a:t>
            </a:r>
            <a:r>
              <a:rPr lang="en-US" dirty="0"/>
              <a:t>destination branch. </a:t>
            </a:r>
            <a:r>
              <a:rPr lang="el-GR" dirty="0"/>
              <a:t>Όμως αντί να χρησιμοποιήσει </a:t>
            </a:r>
            <a:r>
              <a:rPr lang="en-US" dirty="0"/>
              <a:t>merge commits, </a:t>
            </a:r>
            <a:r>
              <a:rPr lang="el-GR" dirty="0"/>
              <a:t>το </a:t>
            </a:r>
            <a:r>
              <a:rPr lang="en-US" dirty="0"/>
              <a:t>rebasing </a:t>
            </a:r>
            <a:r>
              <a:rPr lang="el-GR" b="1" dirty="0"/>
              <a:t>επανεγγράφει το ιστορικό </a:t>
            </a:r>
            <a:r>
              <a:rPr lang="el-GR" dirty="0"/>
              <a:t>του </a:t>
            </a:r>
            <a:r>
              <a:rPr lang="en-US" dirty="0"/>
              <a:t>project, </a:t>
            </a:r>
            <a:r>
              <a:rPr lang="el-GR" dirty="0"/>
              <a:t>δημιουργώντας </a:t>
            </a:r>
            <a:r>
              <a:rPr lang="el-GR" b="1" dirty="0"/>
              <a:t>καινούργια</a:t>
            </a:r>
            <a:r>
              <a:rPr lang="el-GR" dirty="0"/>
              <a:t> </a:t>
            </a:r>
            <a:r>
              <a:rPr lang="en-US" dirty="0"/>
              <a:t>commits </a:t>
            </a:r>
            <a:r>
              <a:rPr lang="el-GR" dirty="0"/>
              <a:t>για κάθε </a:t>
            </a:r>
            <a:r>
              <a:rPr lang="en-US" dirty="0"/>
              <a:t>commit </a:t>
            </a:r>
            <a:r>
              <a:rPr lang="el-GR" dirty="0"/>
              <a:t>στο αρχικό </a:t>
            </a:r>
            <a:r>
              <a:rPr lang="en-US" dirty="0"/>
              <a:t>branch.</a:t>
            </a:r>
            <a:endParaRPr lang="el-GR" dirty="0"/>
          </a:p>
          <a:p>
            <a:pPr algn="just"/>
            <a:r>
              <a:rPr lang="el-GR" dirty="0"/>
              <a:t>Θετικό του </a:t>
            </a:r>
            <a:r>
              <a:rPr lang="en-US" dirty="0"/>
              <a:t>rebase </a:t>
            </a:r>
            <a:r>
              <a:rPr lang="el-GR" dirty="0"/>
              <a:t>είναι ότι έχει ως αποτέλεσμα ένα καθαρό </a:t>
            </a:r>
            <a:r>
              <a:rPr lang="en-US" dirty="0"/>
              <a:t>project history.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C6393A8-1E99-4F04-8738-12DD06C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8F332D0A-35E6-4CE8-8FE5-BC78545AADD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25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2500A4-B0CC-4508-9D57-1FBBC924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&amp; Rebase – 2</a:t>
            </a:r>
            <a:br>
              <a:rPr lang="en-US" dirty="0"/>
            </a:br>
            <a:r>
              <a:rPr lang="el-GR" sz="2400" dirty="0"/>
              <a:t>Θετικά  και αρνητικά του </a:t>
            </a:r>
            <a:r>
              <a:rPr lang="en-US" sz="2400" dirty="0"/>
              <a:t>Rebase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F599B2-63E9-4BFF-9EB3-7D47F0E7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Εξαλείφει τα περιττά </a:t>
            </a:r>
            <a:r>
              <a:rPr lang="en-US" dirty="0"/>
              <a:t>merge</a:t>
            </a:r>
            <a:r>
              <a:rPr lang="el-GR" dirty="0"/>
              <a:t> </a:t>
            </a:r>
            <a:r>
              <a:rPr lang="en-US" dirty="0"/>
              <a:t>commits</a:t>
            </a:r>
            <a:r>
              <a:rPr lang="el-GR" dirty="0"/>
              <a:t> που απαιτούνται από την </a:t>
            </a:r>
            <a:r>
              <a:rPr lang="en-US" dirty="0"/>
              <a:t>merge.</a:t>
            </a:r>
          </a:p>
          <a:p>
            <a:pPr algn="just"/>
            <a:r>
              <a:rPr lang="el-GR" dirty="0"/>
              <a:t>Έχει ως αποτέλεσμα ένα τέλεια γραμμικό ιστορικό. Αυτό μας διευκολύνει στην παρακολούθηση και την μελέτη της ιστορίας του </a:t>
            </a:r>
            <a:r>
              <a:rPr lang="en-US" dirty="0"/>
              <a:t>project </a:t>
            </a:r>
            <a:r>
              <a:rPr lang="el-GR" dirty="0"/>
              <a:t>από την πρώτη μέρα.</a:t>
            </a:r>
          </a:p>
          <a:p>
            <a:pPr algn="just"/>
            <a:r>
              <a:rPr lang="el-GR" dirty="0"/>
              <a:t>Αρνητικά σημεία εμφανίζονται στους τομείς της ασφάλειας και της ιχνηλασιμότητας. Αν δεν ακολουθηθούν συγκεκριμένοι </a:t>
            </a:r>
            <a:r>
              <a:rPr lang="el-GR" b="1" dirty="0"/>
              <a:t>κανόνες</a:t>
            </a:r>
            <a:r>
              <a:rPr lang="el-GR" dirty="0"/>
              <a:t>, η επανεγγραφή του ιστορικού μπορεί να προβεί μοιραίο για την συνεργασία και την ροή της ομάδας.</a:t>
            </a:r>
          </a:p>
          <a:p>
            <a:pPr algn="just"/>
            <a:r>
              <a:rPr lang="el-GR" dirty="0"/>
              <a:t>Επίσης, η απουσία των </a:t>
            </a:r>
            <a:r>
              <a:rPr lang="en-US" dirty="0"/>
              <a:t>merge commits </a:t>
            </a:r>
            <a:r>
              <a:rPr lang="el-GR" dirty="0"/>
              <a:t>δεν παρέχει πληροφορίες για τον ακριβή χρόνο που ενσωματώθηκαν οι αλλαγές στο </a:t>
            </a:r>
            <a:r>
              <a:rPr lang="en-US" dirty="0"/>
              <a:t>branch/repository.</a:t>
            </a:r>
          </a:p>
          <a:p>
            <a:pPr algn="just"/>
            <a:r>
              <a:rPr lang="el-GR" dirty="0"/>
              <a:t>Χρυσός κανόνας: </a:t>
            </a:r>
            <a:r>
              <a:rPr lang="el-GR" b="1" dirty="0"/>
              <a:t>Πότε μην χρησιμοποιείτε </a:t>
            </a:r>
            <a:r>
              <a:rPr lang="en-US" b="1" dirty="0"/>
              <a:t>rebase </a:t>
            </a:r>
            <a:r>
              <a:rPr lang="el-GR" b="1" dirty="0"/>
              <a:t>σε </a:t>
            </a:r>
            <a:r>
              <a:rPr lang="en-US" b="1" dirty="0"/>
              <a:t>public branches!!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3F8C2E9-56A2-4860-B578-22A08BA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D371D4BB-1213-48D6-9441-6706CE8D100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090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1D65EB-B147-45CD-9E87-1870BC1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&amp; Rebase – 2</a:t>
            </a:r>
            <a:br>
              <a:rPr lang="en-US" dirty="0"/>
            </a:br>
            <a:r>
              <a:rPr lang="el-GR" sz="2400" dirty="0"/>
              <a:t>Κίνδυνοι του </a:t>
            </a:r>
            <a:r>
              <a:rPr lang="en-US" sz="2400" dirty="0"/>
              <a:t>Rebase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90FAD0-9C7B-4817-9B77-CA07B54C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0327"/>
          </a:xfrm>
        </p:spPr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rebase </a:t>
            </a:r>
            <a:r>
              <a:rPr lang="el-GR" dirty="0"/>
              <a:t>μεταφέρει όλα τα </a:t>
            </a:r>
            <a:r>
              <a:rPr lang="en-US" dirty="0"/>
              <a:t>commits </a:t>
            </a:r>
            <a:r>
              <a:rPr lang="el-GR" dirty="0"/>
              <a:t>στο </a:t>
            </a:r>
            <a:r>
              <a:rPr lang="en-US" dirty="0"/>
              <a:t>master, </a:t>
            </a:r>
            <a:r>
              <a:rPr lang="el-GR" dirty="0"/>
              <a:t>στην κορυφή του </a:t>
            </a:r>
            <a:r>
              <a:rPr lang="en-US" dirty="0"/>
              <a:t>destination branch. </a:t>
            </a:r>
            <a:r>
              <a:rPr lang="el-GR" dirty="0"/>
              <a:t>Το πρόβλημα είναι ότι αυτό συνέβη μόνο στο </a:t>
            </a:r>
            <a:r>
              <a:rPr lang="en-US" dirty="0"/>
              <a:t>master repository!</a:t>
            </a:r>
          </a:p>
          <a:p>
            <a:pPr algn="just"/>
            <a:r>
              <a:rPr lang="el-GR" dirty="0"/>
              <a:t>Οι υπόλοιποι </a:t>
            </a:r>
            <a:r>
              <a:rPr lang="en-US" dirty="0"/>
              <a:t>developers </a:t>
            </a:r>
            <a:r>
              <a:rPr lang="el-GR" dirty="0"/>
              <a:t>εργάζονται ακόμη πάνω στο αρχικό </a:t>
            </a:r>
            <a:r>
              <a:rPr lang="en-US" dirty="0"/>
              <a:t>master. </a:t>
            </a:r>
            <a:r>
              <a:rPr lang="el-GR" dirty="0"/>
              <a:t>Και εφόσον το </a:t>
            </a:r>
            <a:r>
              <a:rPr lang="en-US" dirty="0"/>
              <a:t>rebasing </a:t>
            </a:r>
            <a:r>
              <a:rPr lang="el-GR" dirty="0"/>
              <a:t>ξαναδημιουργεί τα </a:t>
            </a:r>
            <a:r>
              <a:rPr lang="en-US" dirty="0"/>
              <a:t>commits</a:t>
            </a:r>
            <a:r>
              <a:rPr lang="el-GR" dirty="0"/>
              <a:t>, και το ιστορικό ανασυντάσσεται, το </a:t>
            </a:r>
            <a:r>
              <a:rPr lang="en-US" dirty="0"/>
              <a:t>Git </a:t>
            </a:r>
            <a:r>
              <a:rPr lang="el-GR" dirty="0"/>
              <a:t>θα νομίζει ότι το </a:t>
            </a:r>
            <a:r>
              <a:rPr lang="en-US" dirty="0"/>
              <a:t>master branch </a:t>
            </a:r>
            <a:r>
              <a:rPr lang="el-GR" dirty="0"/>
              <a:t>αποκλίνει από τα </a:t>
            </a:r>
            <a:r>
              <a:rPr lang="en-US" dirty="0"/>
              <a:t>versions </a:t>
            </a:r>
            <a:r>
              <a:rPr lang="el-GR" dirty="0"/>
              <a:t>των υπολοίπων. </a:t>
            </a:r>
          </a:p>
          <a:p>
            <a:pPr algn="just"/>
            <a:r>
              <a:rPr lang="el-GR" dirty="0"/>
              <a:t>Ο μόνος τρόπος να επανασυγχρονιστούν τα </a:t>
            </a:r>
            <a:r>
              <a:rPr lang="en-US" dirty="0"/>
              <a:t>branches </a:t>
            </a:r>
            <a:r>
              <a:rPr lang="el-GR" dirty="0"/>
              <a:t>είναι να εκτελεστεί ένα </a:t>
            </a:r>
            <a:r>
              <a:rPr lang="en-US" dirty="0"/>
              <a:t>merge </a:t>
            </a:r>
            <a:r>
              <a:rPr lang="el-GR" dirty="0"/>
              <a:t>ώστε να συγχωνευθούν σε ένα. Αυτό οδηγεί σε ένα γιγαντιαίο </a:t>
            </a:r>
            <a:r>
              <a:rPr lang="en-US" dirty="0"/>
              <a:t>merge commit, </a:t>
            </a:r>
            <a:r>
              <a:rPr lang="el-GR" dirty="0"/>
              <a:t>που περιέχει δύο σετ από </a:t>
            </a:r>
            <a:r>
              <a:rPr lang="en-US" dirty="0"/>
              <a:t>commits </a:t>
            </a:r>
            <a:r>
              <a:rPr lang="el-GR" dirty="0"/>
              <a:t>με τις ίδιες αλλαγές (τις </a:t>
            </a:r>
            <a:r>
              <a:rPr lang="en-US" dirty="0"/>
              <a:t>original </a:t>
            </a:r>
            <a:r>
              <a:rPr lang="el-GR" dirty="0"/>
              <a:t>και τις αλλαγές από το </a:t>
            </a:r>
            <a:r>
              <a:rPr lang="en-US" dirty="0"/>
              <a:t>rebased branch).</a:t>
            </a:r>
          </a:p>
          <a:p>
            <a:pPr algn="just"/>
            <a:r>
              <a:rPr lang="el-GR" dirty="0"/>
              <a:t>Οπότε πριν εκτελέσουμε το </a:t>
            </a:r>
            <a:r>
              <a:rPr lang="en-US" dirty="0"/>
              <a:t>rebase </a:t>
            </a:r>
            <a:r>
              <a:rPr lang="el-GR" dirty="0"/>
              <a:t>πρέπει να αναρωτηθούμε ποιοι συνεργάτες μας παρακολουθούν το </a:t>
            </a:r>
            <a:r>
              <a:rPr lang="en-US" dirty="0"/>
              <a:t>branch </a:t>
            </a:r>
            <a:r>
              <a:rPr lang="el-GR" dirty="0"/>
              <a:t>που πάμε να πειράξουμε.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9E8ECA0-1F3A-45AF-B94B-C74D727E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5258994-F815-409A-B404-D57C67B3B70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69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88CD-7079-4E15-B499-C35742C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l-GR" dirty="0"/>
              <a:t>και </a:t>
            </a:r>
            <a:r>
              <a:rPr lang="en-US" dirty="0"/>
              <a:t>GitHub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888B-5838-4F0B-8031-7E93E2A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Όπως προαναφέρθηκε το </a:t>
            </a:r>
            <a:r>
              <a:rPr lang="en-US" dirty="0"/>
              <a:t>Git </a:t>
            </a:r>
            <a:r>
              <a:rPr lang="el-GR" dirty="0"/>
              <a:t>είναι ένα σύστημα παρακολούθησης εκδοχών ενός προγράμματος, ένα εργαλείο για να διαχειριζόμαστε το ιστορικό των πηγαίων κωδίκων.</a:t>
            </a:r>
          </a:p>
          <a:p>
            <a:r>
              <a:rPr lang="el-GR" dirty="0"/>
              <a:t>Από την άλλη, το </a:t>
            </a:r>
            <a:r>
              <a:rPr lang="en-US" dirty="0"/>
              <a:t>GitHub </a:t>
            </a:r>
            <a:r>
              <a:rPr lang="el-GR" dirty="0"/>
              <a:t>αποτελεί μια υπηρεσία </a:t>
            </a:r>
            <a:r>
              <a:rPr lang="en-US" dirty="0"/>
              <a:t>hosting </a:t>
            </a:r>
            <a:r>
              <a:rPr lang="el-GR" dirty="0"/>
              <a:t>για </a:t>
            </a:r>
            <a:r>
              <a:rPr lang="en-US" dirty="0"/>
              <a:t>Git repositories.</a:t>
            </a:r>
            <a:endParaRPr lang="el-GR" dirty="0"/>
          </a:p>
          <a:p>
            <a:r>
              <a:rPr lang="el-GR" dirty="0"/>
              <a:t>Οπότε, το </a:t>
            </a:r>
            <a:r>
              <a:rPr lang="en-US" dirty="0"/>
              <a:t>Git </a:t>
            </a:r>
            <a:r>
              <a:rPr lang="el-GR" dirty="0"/>
              <a:t>είναι ένα εργαλείο ενώ το </a:t>
            </a:r>
            <a:r>
              <a:rPr lang="en-US" dirty="0"/>
              <a:t>GitHub </a:t>
            </a:r>
            <a:r>
              <a:rPr lang="el-GR" dirty="0"/>
              <a:t>είναι μια υπηρεσία για </a:t>
            </a:r>
            <a:r>
              <a:rPr lang="en-US" dirty="0"/>
              <a:t>projects </a:t>
            </a:r>
            <a:r>
              <a:rPr lang="el-GR" dirty="0"/>
              <a:t>που χρησιμοποιούν </a:t>
            </a:r>
            <a:r>
              <a:rPr lang="en-US" dirty="0"/>
              <a:t>Git.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FAA4-302B-4361-8A2C-9CF3E46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FDAA6E1D-C928-429C-9393-9D37EADD71E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761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B7E539-2E0A-4A1B-A865-0FC7030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br>
              <a:rPr lang="en-US" dirty="0"/>
            </a:br>
            <a:r>
              <a:rPr lang="el-GR" sz="2400" dirty="0"/>
              <a:t>Το δικαίωμα </a:t>
            </a:r>
            <a:r>
              <a:rPr lang="en-US" sz="2400" dirty="0"/>
              <a:t>“</a:t>
            </a:r>
            <a:r>
              <a:rPr lang="el-GR" sz="2400" dirty="0"/>
              <a:t>αντιγραφής</a:t>
            </a:r>
            <a:r>
              <a:rPr lang="en-US" sz="2400" dirty="0"/>
              <a:t>” </a:t>
            </a:r>
            <a:r>
              <a:rPr lang="el-GR" sz="2400" dirty="0"/>
              <a:t>του </a:t>
            </a:r>
            <a:r>
              <a:rPr lang="en-US" sz="2400" dirty="0"/>
              <a:t>Git.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907308-A57D-4F58-931A-03C0893D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7076"/>
          </a:xfrm>
        </p:spPr>
        <p:txBody>
          <a:bodyPr>
            <a:normAutofit/>
          </a:bodyPr>
          <a:lstStyle/>
          <a:p>
            <a:r>
              <a:rPr lang="el-GR" dirty="0"/>
              <a:t>Η εντολή/λειτουργία </a:t>
            </a:r>
            <a:r>
              <a:rPr lang="en-US" dirty="0"/>
              <a:t>fork </a:t>
            </a:r>
            <a:r>
              <a:rPr lang="el-GR" dirty="0"/>
              <a:t>δεν διαφέρει από την αντίστοιχη της στις γλώσσες προγραμματισμού.</a:t>
            </a:r>
          </a:p>
          <a:p>
            <a:r>
              <a:rPr lang="el-GR" dirty="0"/>
              <a:t>Στις γλώσσες προγραμματισμού η </a:t>
            </a:r>
            <a:r>
              <a:rPr lang="en-US" dirty="0"/>
              <a:t>fork() </a:t>
            </a:r>
            <a:r>
              <a:rPr lang="el-GR" dirty="0"/>
              <a:t>δημιουργεί μια νέα διεργασία-παιδί από την αρχική (πατρική). Ο κώδικας του παιδιού είναι ο κώδικας από την κλήση της </a:t>
            </a:r>
            <a:r>
              <a:rPr lang="en-US" dirty="0"/>
              <a:t>fork() </a:t>
            </a:r>
            <a:r>
              <a:rPr lang="el-GR" dirty="0"/>
              <a:t>μέχρι το </a:t>
            </a:r>
            <a:r>
              <a:rPr lang="en-US" dirty="0"/>
              <a:t>return().</a:t>
            </a:r>
          </a:p>
          <a:p>
            <a:r>
              <a:rPr lang="el-GR" dirty="0"/>
              <a:t>Ομοίως λοιπόν η </a:t>
            </a:r>
            <a:r>
              <a:rPr lang="en-US" dirty="0"/>
              <a:t>fork </a:t>
            </a:r>
            <a:r>
              <a:rPr lang="el-GR" dirty="0"/>
              <a:t>στο </a:t>
            </a:r>
            <a:r>
              <a:rPr lang="en-US" dirty="0"/>
              <a:t>git </a:t>
            </a:r>
            <a:r>
              <a:rPr lang="el-GR" dirty="0"/>
              <a:t>αποτελεί εντολή δημιουργίας ενός κλώνου του </a:t>
            </a:r>
            <a:r>
              <a:rPr lang="en-US" dirty="0"/>
              <a:t>repository.</a:t>
            </a:r>
            <a:endParaRPr lang="el-GR" dirty="0"/>
          </a:p>
          <a:p>
            <a:r>
              <a:rPr lang="el-GR" dirty="0"/>
              <a:t>Κάνοντας </a:t>
            </a:r>
            <a:r>
              <a:rPr lang="en-US" dirty="0"/>
              <a:t>fork </a:t>
            </a:r>
            <a:r>
              <a:rPr lang="el-GR" dirty="0"/>
              <a:t>το </a:t>
            </a:r>
            <a:r>
              <a:rPr lang="en-US" dirty="0"/>
              <a:t>repository </a:t>
            </a:r>
            <a:r>
              <a:rPr lang="el-GR" dirty="0"/>
              <a:t>μπορούμε να πειραματιζόμαστε ελεύθερα πάνω σε αλλαγές χωρίς να επηρεάζουμε το αρχικό </a:t>
            </a:r>
            <a:r>
              <a:rPr lang="en-US" dirty="0"/>
              <a:t>repository</a:t>
            </a:r>
            <a:r>
              <a:rPr lang="el-GR" dirty="0"/>
              <a:t>.</a:t>
            </a:r>
          </a:p>
          <a:p>
            <a:r>
              <a:rPr lang="el-GR" dirty="0"/>
              <a:t>Πιο συχνά τα </a:t>
            </a:r>
            <a:r>
              <a:rPr lang="en-US" dirty="0"/>
              <a:t>fork </a:t>
            </a:r>
            <a:r>
              <a:rPr lang="el-GR" dirty="0"/>
              <a:t>χρησιμοποιούνται είτε για να προτείνουμε αλλαγές στο </a:t>
            </a:r>
            <a:r>
              <a:rPr lang="en-US" dirty="0"/>
              <a:t>repository </a:t>
            </a:r>
            <a:r>
              <a:rPr lang="el-GR" dirty="0"/>
              <a:t>κάποιου άλλου, είτε να χρησιμοποιήσουμε ένα ξένο </a:t>
            </a:r>
            <a:r>
              <a:rPr lang="en-US" dirty="0"/>
              <a:t>repository </a:t>
            </a:r>
            <a:r>
              <a:rPr lang="el-GR" dirty="0"/>
              <a:t>σαν γραμμή εκκίνησης για μια δική μας ιδέα (πάντα με την συγκατάθεση του ιδιοκτήτη).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6E863A8-098E-4D7F-A4F5-8289CFF2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8185DEF-9A7F-4C0D-B7DE-A0BFA60BEA6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737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B83E2D-351F-4648-864F-0853D74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br>
              <a:rPr lang="en-US" dirty="0"/>
            </a:br>
            <a:r>
              <a:rPr lang="el-GR" sz="2400" dirty="0"/>
              <a:t>Η ροή χρήσης του </a:t>
            </a:r>
            <a:r>
              <a:rPr lang="en-US" sz="2400" dirty="0"/>
              <a:t>fork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6E66C8-B699-44ED-B38F-3F171C48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50575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Όπως είπαμε, τα </a:t>
            </a:r>
            <a:r>
              <a:rPr lang="en-US" dirty="0"/>
              <a:t>fork </a:t>
            </a:r>
            <a:r>
              <a:rPr lang="el-GR" dirty="0"/>
              <a:t>μπορούν να χρησιμοποιηθούν στην πρόταση αλλαγών σε ξένα </a:t>
            </a:r>
            <a:r>
              <a:rPr lang="en-US" dirty="0"/>
              <a:t>repository.</a:t>
            </a:r>
            <a:endParaRPr lang="el-GR" dirty="0"/>
          </a:p>
          <a:p>
            <a:pPr algn="just"/>
            <a:r>
              <a:rPr lang="el-GR" dirty="0"/>
              <a:t>Ως εκ τούτου, αποτελούν μέθοδο </a:t>
            </a:r>
            <a:r>
              <a:rPr lang="en-US" dirty="0"/>
              <a:t>bug fixing: </a:t>
            </a:r>
            <a:endParaRPr lang="el-GR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Εκτελούμε </a:t>
            </a:r>
            <a:r>
              <a:rPr lang="en-US" dirty="0"/>
              <a:t>fork </a:t>
            </a:r>
            <a:r>
              <a:rPr lang="el-GR" dirty="0"/>
              <a:t>σε ένα </a:t>
            </a:r>
            <a:r>
              <a:rPr lang="en-US" dirty="0"/>
              <a:t>repository.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Προχωράμε στην διόρθωση</a:t>
            </a:r>
            <a:r>
              <a:rPr lang="en-US" dirty="0"/>
              <a:t>.</a:t>
            </a:r>
            <a:endParaRPr lang="el-GR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Καταθέτουμε ένα </a:t>
            </a:r>
            <a:r>
              <a:rPr lang="en-US" dirty="0"/>
              <a:t>pull request </a:t>
            </a:r>
            <a:r>
              <a:rPr lang="el-GR" dirty="0"/>
              <a:t>στον ιδιοκτήτη του </a:t>
            </a:r>
            <a:r>
              <a:rPr lang="en-US" dirty="0"/>
              <a:t>repository/project.</a:t>
            </a:r>
          </a:p>
          <a:p>
            <a:pPr algn="just"/>
            <a:r>
              <a:rPr lang="el-GR" dirty="0"/>
              <a:t>Αν ο ιδιοκτήτης μείνει ευχαριστημένος ίσως και αποφασίσει να εκτελέσει </a:t>
            </a:r>
            <a:r>
              <a:rPr lang="en-US" dirty="0"/>
              <a:t>pull </a:t>
            </a:r>
            <a:r>
              <a:rPr lang="el-GR" dirty="0"/>
              <a:t>στην διόρθωση μας και να την ενσωματώσει (</a:t>
            </a:r>
            <a:r>
              <a:rPr lang="en-US" dirty="0"/>
              <a:t>merge)</a:t>
            </a:r>
            <a:r>
              <a:rPr lang="el-GR" dirty="0"/>
              <a:t> στο </a:t>
            </a:r>
            <a:r>
              <a:rPr lang="en-US" dirty="0"/>
              <a:t>project </a:t>
            </a:r>
            <a:r>
              <a:rPr lang="el-GR" dirty="0"/>
              <a:t>του.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fork </a:t>
            </a:r>
            <a:r>
              <a:rPr lang="el-GR" dirty="0"/>
              <a:t>πρέπει να είναι πάντα ενημερωμένο με βάση το αρχικό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GitHub. </a:t>
            </a:r>
            <a:r>
              <a:rPr lang="el-GR" dirty="0"/>
              <a:t>Πρέπει τακτικά να ελέγχονται τα </a:t>
            </a:r>
            <a:r>
              <a:rPr lang="en-US" dirty="0"/>
              <a:t>pull requests </a:t>
            </a:r>
            <a:r>
              <a:rPr lang="el-GR" dirty="0"/>
              <a:t>και να γίνονται </a:t>
            </a:r>
            <a:r>
              <a:rPr lang="en-US" dirty="0"/>
              <a:t>pulls </a:t>
            </a:r>
            <a:r>
              <a:rPr lang="el-GR" dirty="0"/>
              <a:t>πριν προβούμε σε οποιαδήποτε αλλαγή.</a:t>
            </a:r>
          </a:p>
          <a:p>
            <a:pPr algn="just"/>
            <a:r>
              <a:rPr lang="el-GR" b="1" dirty="0"/>
              <a:t>Κίνδυνος</a:t>
            </a:r>
            <a:r>
              <a:rPr lang="el-GR" dirty="0"/>
              <a:t> να γίνει </a:t>
            </a:r>
            <a:r>
              <a:rPr lang="en-US" dirty="0"/>
              <a:t>pull request </a:t>
            </a:r>
            <a:r>
              <a:rPr lang="el-GR" dirty="0"/>
              <a:t>από εμάς, ενώ δουλεύουμε σε παλιά έκδοση!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C11D4F6-894D-45E7-BDC9-2B032A1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D868ADD9-9783-449E-A955-884CB17232F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7428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18311E-B5D0-4649-9BBC-F69D9DB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Workflow!</a:t>
            </a:r>
            <a:br>
              <a:rPr lang="en-US" dirty="0"/>
            </a:br>
            <a:r>
              <a:rPr lang="el-GR" sz="2400" dirty="0"/>
              <a:t>Δουλεύοντας σε μια ομάδα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D500D6B-BBA9-4C3D-9FB5-EAD2020E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52</a:t>
            </a:fld>
            <a:endParaRPr lang="el-GR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42F42C77-4162-40C4-8BC9-CCB0598EE659}"/>
              </a:ext>
            </a:extLst>
          </p:cNvPr>
          <p:cNvGrpSpPr/>
          <p:nvPr/>
        </p:nvGrpSpPr>
        <p:grpSpPr>
          <a:xfrm>
            <a:off x="2232468" y="1905000"/>
            <a:ext cx="8373608" cy="4130600"/>
            <a:chOff x="1909195" y="1692530"/>
            <a:chExt cx="8373608" cy="4130600"/>
          </a:xfrm>
        </p:grpSpPr>
        <p:grpSp>
          <p:nvGrpSpPr>
            <p:cNvPr id="6" name="Ομάδα 5">
              <a:extLst>
                <a:ext uri="{FF2B5EF4-FFF2-40B4-BE49-F238E27FC236}">
                  <a16:creationId xmlns:a16="http://schemas.microsoft.com/office/drawing/2014/main" id="{5ADB9BE6-A1BE-4ABD-A14C-7B90F8C40586}"/>
                </a:ext>
              </a:extLst>
            </p:cNvPr>
            <p:cNvGrpSpPr/>
            <p:nvPr/>
          </p:nvGrpSpPr>
          <p:grpSpPr>
            <a:xfrm>
              <a:off x="1909195" y="1692530"/>
              <a:ext cx="8373608" cy="4130600"/>
              <a:chOff x="1909195" y="1692530"/>
              <a:chExt cx="8373608" cy="4130600"/>
            </a:xfrm>
          </p:grpSpPr>
          <p:sp>
            <p:nvSpPr>
              <p:cNvPr id="7" name="Ελεύθερη σχεδίαση: Σχήμα 6">
                <a:extLst>
                  <a:ext uri="{FF2B5EF4-FFF2-40B4-BE49-F238E27FC236}">
                    <a16:creationId xmlns:a16="http://schemas.microsoft.com/office/drawing/2014/main" id="{DE1528A0-3F73-4801-BBAD-84443A0B9E20}"/>
                  </a:ext>
                </a:extLst>
              </p:cNvPr>
              <p:cNvSpPr/>
              <p:nvPr/>
            </p:nvSpPr>
            <p:spPr>
              <a:xfrm>
                <a:off x="1909195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78800" rIns="78800" bIns="475516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l-GR" sz="1900" kern="1200" dirty="0"/>
                  <a:t>Δημιουργία </a:t>
                </a:r>
                <a:r>
                  <a:rPr lang="en-US" sz="1900" kern="1200" dirty="0"/>
                  <a:t>branches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l-GR" sz="1900" kern="1200" dirty="0"/>
                  <a:t>Εκτέλεση </a:t>
                </a:r>
                <a:r>
                  <a:rPr lang="en-US" sz="1900" kern="1200" dirty="0"/>
                  <a:t>fork</a:t>
                </a:r>
                <a:endParaRPr lang="el-GR" sz="1900" kern="1200" dirty="0"/>
              </a:p>
            </p:txBody>
          </p:sp>
          <p:sp>
            <p:nvSpPr>
              <p:cNvPr id="8" name="Shape 7">
                <a:extLst>
                  <a:ext uri="{FF2B5EF4-FFF2-40B4-BE49-F238E27FC236}">
                    <a16:creationId xmlns:a16="http://schemas.microsoft.com/office/drawing/2014/main" id="{3153BDAA-2C20-4C04-93BA-978C210DFB06}"/>
                  </a:ext>
                </a:extLst>
              </p:cNvPr>
              <p:cNvSpPr/>
              <p:nvPr/>
            </p:nvSpPr>
            <p:spPr>
              <a:xfrm>
                <a:off x="3148245" y="3229047"/>
                <a:ext cx="2594083" cy="2594083"/>
              </a:xfrm>
              <a:prstGeom prst="leftCircularArrow">
                <a:avLst>
                  <a:gd name="adj1" fmla="val 3609"/>
                  <a:gd name="adj2" fmla="val 448916"/>
                  <a:gd name="adj3" fmla="val 2224427"/>
                  <a:gd name="adj4" fmla="val 9024489"/>
                  <a:gd name="adj5" fmla="val 421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Ελεύθερη σχεδίαση: Σχήμα 8">
                <a:extLst>
                  <a:ext uri="{FF2B5EF4-FFF2-40B4-BE49-F238E27FC236}">
                    <a16:creationId xmlns:a16="http://schemas.microsoft.com/office/drawing/2014/main" id="{F041D9CB-1CAD-466C-9DD5-33F46B846BA4}"/>
                  </a:ext>
                </a:extLst>
              </p:cNvPr>
              <p:cNvSpPr/>
              <p:nvPr/>
            </p:nvSpPr>
            <p:spPr>
              <a:xfrm>
                <a:off x="2408000" y="4323080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 dirty="0"/>
                  <a:t>Δημιουργία </a:t>
                </a:r>
                <a:r>
                  <a:rPr lang="en-US" sz="2500" kern="1200" dirty="0"/>
                  <a:t>repository</a:t>
                </a:r>
                <a:endParaRPr lang="el-GR" sz="2500" kern="1200" dirty="0"/>
              </a:p>
            </p:txBody>
          </p:sp>
          <p:sp>
            <p:nvSpPr>
              <p:cNvPr id="10" name="Ελεύθερη σχεδίαση: Σχήμα 9">
                <a:extLst>
                  <a:ext uri="{FF2B5EF4-FFF2-40B4-BE49-F238E27FC236}">
                    <a16:creationId xmlns:a16="http://schemas.microsoft.com/office/drawing/2014/main" id="{2F8BED7B-ABD2-46F9-B929-4A5A8F817627}"/>
                  </a:ext>
                </a:extLst>
              </p:cNvPr>
              <p:cNvSpPr/>
              <p:nvPr/>
            </p:nvSpPr>
            <p:spPr>
              <a:xfrm>
                <a:off x="4848988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475517" rIns="78800" bIns="78799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Pull &amp; Pull Requests check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Merge </a:t>
                </a:r>
                <a:r>
                  <a:rPr lang="el-GR" sz="1900" kern="1200" dirty="0"/>
                  <a:t>ή </a:t>
                </a:r>
                <a:r>
                  <a:rPr lang="en-US" sz="1900" kern="1200" dirty="0"/>
                  <a:t>Rebase</a:t>
                </a:r>
                <a:endParaRPr lang="el-GR" sz="1900" kern="1200" dirty="0"/>
              </a:p>
            </p:txBody>
          </p:sp>
          <p:sp>
            <p:nvSpPr>
              <p:cNvPr id="11" name="Βέλος: Κυκλικό 10">
                <a:extLst>
                  <a:ext uri="{FF2B5EF4-FFF2-40B4-BE49-F238E27FC236}">
                    <a16:creationId xmlns:a16="http://schemas.microsoft.com/office/drawing/2014/main" id="{972ABA64-C8D3-4B0D-807B-725CC47845BF}"/>
                  </a:ext>
                </a:extLst>
              </p:cNvPr>
              <p:cNvSpPr/>
              <p:nvPr/>
            </p:nvSpPr>
            <p:spPr>
              <a:xfrm>
                <a:off x="6069332" y="1692530"/>
                <a:ext cx="2880896" cy="2880896"/>
              </a:xfrm>
              <a:prstGeom prst="circularArrow">
                <a:avLst>
                  <a:gd name="adj1" fmla="val 3249"/>
                  <a:gd name="adj2" fmla="val 400781"/>
                  <a:gd name="adj3" fmla="val 19423709"/>
                  <a:gd name="adj4" fmla="val 12575511"/>
                  <a:gd name="adj5" fmla="val 379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Ελεύθερη σχεδίαση: Σχήμα 11">
                <a:extLst>
                  <a:ext uri="{FF2B5EF4-FFF2-40B4-BE49-F238E27FC236}">
                    <a16:creationId xmlns:a16="http://schemas.microsoft.com/office/drawing/2014/main" id="{B51F54DD-1D68-4DFA-9C50-3F7F21D4F75C}"/>
                  </a:ext>
                </a:extLst>
              </p:cNvPr>
              <p:cNvSpPr/>
              <p:nvPr/>
            </p:nvSpPr>
            <p:spPr>
              <a:xfrm>
                <a:off x="5347793" y="2471737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 dirty="0"/>
                  <a:t>Ενημέρωση</a:t>
                </a:r>
              </a:p>
            </p:txBody>
          </p:sp>
          <p:sp>
            <p:nvSpPr>
              <p:cNvPr id="13" name="Ελεύθερη σχεδίαση: Σχήμα 12">
                <a:extLst>
                  <a:ext uri="{FF2B5EF4-FFF2-40B4-BE49-F238E27FC236}">
                    <a16:creationId xmlns:a16="http://schemas.microsoft.com/office/drawing/2014/main" id="{2978B1AA-56D6-4C9F-B283-0597B1D4F791}"/>
                  </a:ext>
                </a:extLst>
              </p:cNvPr>
              <p:cNvSpPr/>
              <p:nvPr/>
            </p:nvSpPr>
            <p:spPr>
              <a:xfrm>
                <a:off x="7788781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78800" rIns="78800" bIns="475516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Staging &amp; Commits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Push &amp; Pull Requests</a:t>
                </a:r>
                <a:endParaRPr lang="el-GR" sz="1900" kern="1200" dirty="0"/>
              </a:p>
            </p:txBody>
          </p:sp>
          <p:sp>
            <p:nvSpPr>
              <p:cNvPr id="14" name="Ελεύθερη σχεδίαση: Σχήμα 13">
                <a:extLst>
                  <a:ext uri="{FF2B5EF4-FFF2-40B4-BE49-F238E27FC236}">
                    <a16:creationId xmlns:a16="http://schemas.microsoft.com/office/drawing/2014/main" id="{EF206B43-8298-4801-B571-76816019A611}"/>
                  </a:ext>
                </a:extLst>
              </p:cNvPr>
              <p:cNvSpPr/>
              <p:nvPr/>
            </p:nvSpPr>
            <p:spPr>
              <a:xfrm>
                <a:off x="8287585" y="4323080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/>
                  <a:t>Εγγραφή-</a:t>
                </a:r>
                <a:r>
                  <a:rPr lang="en-US" sz="2500" kern="1200"/>
                  <a:t>Upload</a:t>
                </a:r>
                <a:endParaRPr lang="el-GR" sz="2500" kern="1200" dirty="0"/>
              </a:p>
            </p:txBody>
          </p:sp>
        </p:grpSp>
        <p:sp>
          <p:nvSpPr>
            <p:cNvPr id="15" name="Βέλος: Κυκλικό 14">
              <a:extLst>
                <a:ext uri="{FF2B5EF4-FFF2-40B4-BE49-F238E27FC236}">
                  <a16:creationId xmlns:a16="http://schemas.microsoft.com/office/drawing/2014/main" id="{594F710F-D256-47A3-8D70-C468797DEE46}"/>
                </a:ext>
              </a:extLst>
            </p:cNvPr>
            <p:cNvSpPr/>
            <p:nvPr/>
          </p:nvSpPr>
          <p:spPr>
            <a:xfrm rot="11668356">
              <a:off x="6125448" y="2882633"/>
              <a:ext cx="2880896" cy="2880896"/>
            </a:xfrm>
            <a:prstGeom prst="circularArrow">
              <a:avLst>
                <a:gd name="adj1" fmla="val 3249"/>
                <a:gd name="adj2" fmla="val 400781"/>
                <a:gd name="adj3" fmla="val 19423709"/>
                <a:gd name="adj4" fmla="val 12575511"/>
                <a:gd name="adj5" fmla="val 379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Ορθογώνιο 16">
            <a:hlinkClick r:id="rId2" action="ppaction://hlinksldjump"/>
            <a:extLst>
              <a:ext uri="{FF2B5EF4-FFF2-40B4-BE49-F238E27FC236}">
                <a16:creationId xmlns:a16="http://schemas.microsoft.com/office/drawing/2014/main" id="{493ED147-7C37-48F4-8164-6C5FC4F1A46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9754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784-4446-48E7-B80B-FBBEFE9D7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flow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F207-7157-4B8C-97DA-A3E19209D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Παρουσίαση και κατανόηση σε βάθος.</a:t>
            </a:r>
          </a:p>
        </p:txBody>
      </p:sp>
      <p:sp>
        <p:nvSpPr>
          <p:cNvPr id="4" name="Ορθογώνιο 3">
            <a:hlinkClick r:id="rId2" action="ppaction://hlinksldjump"/>
            <a:extLst>
              <a:ext uri="{FF2B5EF4-FFF2-40B4-BE49-F238E27FC236}">
                <a16:creationId xmlns:a16="http://schemas.microsoft.com/office/drawing/2014/main" id="{760E85C8-705A-4DC0-9CEB-12D2309FF53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051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496-BEAF-49CA-AB29-334EC73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ενός </a:t>
            </a:r>
            <a:r>
              <a:rPr lang="en-US" dirty="0"/>
              <a:t>branch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F51E-674C-42E9-9A21-97D708BE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0947"/>
            <a:ext cx="8915400" cy="3777622"/>
          </a:xfrm>
        </p:spPr>
        <p:txBody>
          <a:bodyPr/>
          <a:lstStyle/>
          <a:p>
            <a:pPr algn="just"/>
            <a:r>
              <a:rPr lang="el-GR" dirty="0"/>
              <a:t>Όταν δουλεύουμε σε ένα </a:t>
            </a:r>
            <a:r>
              <a:rPr lang="en-US" dirty="0"/>
              <a:t>project, </a:t>
            </a:r>
            <a:r>
              <a:rPr lang="el-GR" dirty="0"/>
              <a:t>θα δούμε πως η έμπνευση για νέες ιδέες και λειτουργίες είναι άπειρη. Πολλές από αυτές τις ιδέες είναι έτοιμες για ανάπτυξη, άλλες όμως χρειάζονται λίγο παραπάνω σκέψη. Το </a:t>
            </a:r>
            <a:r>
              <a:rPr lang="en-US" dirty="0"/>
              <a:t>Branching </a:t>
            </a:r>
            <a:r>
              <a:rPr lang="el-GR" dirty="0"/>
              <a:t>υπάρχει έτσι ώστε να διαχειριζόμαστε αυτή την ροή εργασίας.</a:t>
            </a:r>
            <a:endParaRPr lang="en-US" dirty="0"/>
          </a:p>
          <a:p>
            <a:pPr algn="just"/>
            <a:r>
              <a:rPr lang="el-GR" dirty="0"/>
              <a:t>Όταν δημιουργούμε ένα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project </a:t>
            </a:r>
            <a:r>
              <a:rPr lang="el-GR" dirty="0"/>
              <a:t>μας</a:t>
            </a:r>
            <a:r>
              <a:rPr lang="en-US" dirty="0"/>
              <a:t>, </a:t>
            </a:r>
            <a:r>
              <a:rPr lang="el-GR" dirty="0"/>
              <a:t>δημιουργούμε ένα περιβάλλον όπου μπορούμε να δοκιμάσουμε νέες ιδέες. Οι αλλαγές που κάνουμε σε ένα </a:t>
            </a:r>
            <a:r>
              <a:rPr lang="en-US" dirty="0"/>
              <a:t>branch </a:t>
            </a:r>
            <a:r>
              <a:rPr lang="el-GR" dirty="0"/>
              <a:t>δεν επηρεάζουν το αρχικό </a:t>
            </a:r>
            <a:r>
              <a:rPr lang="en-US" dirty="0"/>
              <a:t>project. </a:t>
            </a:r>
            <a:r>
              <a:rPr lang="el-GR" dirty="0"/>
              <a:t>Είμαστε εξασφαλισμένοι πως οι αλλαγές δεν θα ενσωματωθούν στο </a:t>
            </a:r>
            <a:r>
              <a:rPr lang="en-US" dirty="0"/>
              <a:t>project </a:t>
            </a:r>
            <a:r>
              <a:rPr lang="el-GR" dirty="0"/>
              <a:t>μέχρι κάποιος συνεργάτης μας, να τις εγκρίνει.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6B52-4313-40E1-B379-DF4583C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54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F74B-383F-44B9-BCFD-32E03ABE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90" y="4354152"/>
            <a:ext cx="6321280" cy="2120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20D59769-C2D4-498B-9B66-F73C6C7449D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735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0C5-85F1-49C0-B5AF-703826D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Συμβουλές</a:t>
            </a:r>
            <a:r>
              <a:rPr lang="en-US" dirty="0"/>
              <a:t> branching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CF5-D025-467E-A4AF-D43A00BE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branching </a:t>
            </a:r>
            <a:r>
              <a:rPr lang="el-GR" dirty="0"/>
              <a:t>είναι ένα από τα βασικά στοιχεία του </a:t>
            </a:r>
            <a:r>
              <a:rPr lang="en-US" dirty="0"/>
              <a:t>Git, </a:t>
            </a:r>
            <a:r>
              <a:rPr lang="el-GR" dirty="0"/>
              <a:t>και ολόκληρο το </a:t>
            </a:r>
            <a:r>
              <a:rPr lang="en-US" dirty="0"/>
              <a:t>GitHub flow</a:t>
            </a:r>
            <a:r>
              <a:rPr lang="el-GR" dirty="0"/>
              <a:t> είναι βασισμένο σε αυτό.</a:t>
            </a:r>
          </a:p>
          <a:p>
            <a:pPr algn="just"/>
            <a:r>
              <a:rPr lang="el-GR" dirty="0"/>
              <a:t>Μοναδικός κανόνας είναι ότι, οποιοδήποτε είδος κώδικα υπάρχει στο </a:t>
            </a:r>
            <a:r>
              <a:rPr lang="en-US" dirty="0"/>
              <a:t>master branch </a:t>
            </a:r>
            <a:r>
              <a:rPr lang="el-GR" dirty="0"/>
              <a:t>είναι πάντα αναπτυσσόμενο.</a:t>
            </a:r>
          </a:p>
          <a:p>
            <a:pPr algn="just"/>
            <a:r>
              <a:rPr lang="el-GR" dirty="0"/>
              <a:t>Ως εκ τούτου, είναι σημαντικό, κάθε νέο </a:t>
            </a:r>
            <a:r>
              <a:rPr lang="en-US" dirty="0"/>
              <a:t>branch </a:t>
            </a:r>
            <a:r>
              <a:rPr lang="el-GR" dirty="0"/>
              <a:t>να δημιουργείται από το </a:t>
            </a:r>
            <a:r>
              <a:rPr lang="en-US" dirty="0"/>
              <a:t>master, </a:t>
            </a:r>
            <a:r>
              <a:rPr lang="el-GR" dirty="0"/>
              <a:t>όταν εργαζόμαστε πάνω σε μια νέα λειτουργία ή διόρθωση.</a:t>
            </a:r>
          </a:p>
          <a:p>
            <a:pPr algn="just"/>
            <a:r>
              <a:rPr lang="el-GR" dirty="0"/>
              <a:t>Το όνομα του </a:t>
            </a:r>
            <a:r>
              <a:rPr lang="en-US" dirty="0"/>
              <a:t>branch </a:t>
            </a:r>
            <a:r>
              <a:rPr lang="el-GR" dirty="0"/>
              <a:t>πρέπει να αντιστοιχεί στο θέμα της εργασίας που μελετάται σε αυτό, ώστε να διευκολύνονται οι συνεργάτες μας.</a:t>
            </a:r>
          </a:p>
          <a:p>
            <a:pPr algn="just"/>
            <a:r>
              <a:rPr lang="el-GR" dirty="0"/>
              <a:t>Παραδείγματα ονομάτων: </a:t>
            </a:r>
            <a:r>
              <a:rPr lang="en-US" dirty="0"/>
              <a:t>refactor-authentication, renaming-basic-functions, reducing-memory-usage, user-content-cache-key, etc.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5F4E-1E1A-4C59-AD12-F1A81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ED97698-8059-4C74-A406-CFB54CD0E14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7738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14D9-1338-498C-8F10-D16B67DE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4033-4587-4F30-A104-EB6EEB2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83084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Όταν το </a:t>
            </a:r>
            <a:r>
              <a:rPr lang="en-US" dirty="0"/>
              <a:t>branch </a:t>
            </a:r>
            <a:r>
              <a:rPr lang="el-GR" dirty="0"/>
              <a:t>μας έχει δημιουργηθεί είναι η στιγμή να αρχίσουμε τις αλλαγές.</a:t>
            </a:r>
          </a:p>
          <a:p>
            <a:pPr algn="just"/>
            <a:r>
              <a:rPr lang="en-US" dirty="0"/>
              <a:t>Commit </a:t>
            </a:r>
            <a:r>
              <a:rPr lang="el-GR" dirty="0"/>
              <a:t>θεωρείται οποιαδήποτε ενέργεια πάνω στο αρχείο, είτε είναι </a:t>
            </a:r>
            <a:r>
              <a:rPr lang="en-US" dirty="0"/>
              <a:t>add, edit </a:t>
            </a:r>
            <a:r>
              <a:rPr lang="el-GR" dirty="0"/>
              <a:t>ή </a:t>
            </a:r>
            <a:r>
              <a:rPr lang="en-US" dirty="0"/>
              <a:t>delete.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commits </a:t>
            </a:r>
            <a:r>
              <a:rPr lang="el-GR" dirty="0"/>
              <a:t>προστίθενται στο </a:t>
            </a:r>
            <a:r>
              <a:rPr lang="en-US" dirty="0"/>
              <a:t>branch, </a:t>
            </a:r>
            <a:r>
              <a:rPr lang="el-GR" dirty="0"/>
              <a:t>και μας επιτρέπουν να παρακολουθούμε την πορεία ανάπτυξης. </a:t>
            </a:r>
          </a:p>
          <a:p>
            <a:pPr algn="just"/>
            <a:r>
              <a:rPr lang="el-GR" dirty="0"/>
              <a:t>Δημιουργείτε ένα ιστορικό προσθηκών, επιτρέποντας σε τρίτους να καταλάβουν τον τρόπο με τον οποίο αναπτύξαμε τον κώδικα μας.</a:t>
            </a:r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ακολουθείται από ένα σχετικό </a:t>
            </a:r>
            <a:r>
              <a:rPr lang="en-US" dirty="0"/>
              <a:t>commit message, </a:t>
            </a:r>
            <a:r>
              <a:rPr lang="el-GR" dirty="0"/>
              <a:t>το οποίο περιγράφει τους λόγους που έγινε η συγκεκριμένη αλλαγή.</a:t>
            </a:r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θεωρείται μια διαφορετική μονάδα</a:t>
            </a:r>
            <a:r>
              <a:rPr lang="en-US" dirty="0"/>
              <a:t>,</a:t>
            </a:r>
            <a:r>
              <a:rPr lang="el-GR" dirty="0"/>
              <a:t> που έφερε αλλαγές στον κώδικα.</a:t>
            </a:r>
          </a:p>
          <a:p>
            <a:pPr algn="just"/>
            <a:r>
              <a:rPr lang="el-GR" dirty="0"/>
              <a:t>Αυτό μας βοηθά στην περίπτωση που βρεθεί </a:t>
            </a:r>
            <a:r>
              <a:rPr lang="en-US" dirty="0"/>
              <a:t>bug, </a:t>
            </a:r>
            <a:r>
              <a:rPr lang="el-GR" dirty="0"/>
              <a:t>να ανατρέξουμε πίσω και να το διορθώσουμε.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A451-D4F9-4DBA-9B56-F4F572D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56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93627478-024E-48C2-99C7-FF89F18CA07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189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383B-08EE-4062-B370-51ECB4B5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Συμβουλές για τα </a:t>
            </a:r>
            <a:r>
              <a:rPr lang="en-US" dirty="0"/>
              <a:t>commits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B6F7-60B3-486B-A242-74C8E5C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commit messages </a:t>
            </a:r>
            <a:r>
              <a:rPr lang="el-GR" dirty="0"/>
              <a:t>είναι σημαντικά, εφόσον το </a:t>
            </a:r>
            <a:r>
              <a:rPr lang="en-US" dirty="0"/>
              <a:t>Git </a:t>
            </a:r>
            <a:r>
              <a:rPr lang="el-GR" dirty="0"/>
              <a:t>παρακολουθεί τις αλλαγές και τις εμφανίζει ως </a:t>
            </a:r>
            <a:r>
              <a:rPr lang="en-US" dirty="0"/>
              <a:t>commits </a:t>
            </a:r>
            <a:r>
              <a:rPr lang="el-GR" dirty="0"/>
              <a:t>όταν τις κάνουμε </a:t>
            </a:r>
            <a:r>
              <a:rPr lang="en-US" dirty="0"/>
              <a:t>push </a:t>
            </a:r>
            <a:r>
              <a:rPr lang="el-GR" dirty="0"/>
              <a:t>στο </a:t>
            </a:r>
            <a:r>
              <a:rPr lang="en-US" dirty="0"/>
              <a:t>server.</a:t>
            </a:r>
          </a:p>
          <a:p>
            <a:pPr algn="just"/>
            <a:r>
              <a:rPr lang="el-GR" dirty="0"/>
              <a:t>Γράφοντας καθαρά και κατανοητά </a:t>
            </a:r>
            <a:r>
              <a:rPr lang="en-US" dirty="0"/>
              <a:t>commit messages</a:t>
            </a:r>
            <a:r>
              <a:rPr lang="el-GR" dirty="0"/>
              <a:t>, διευκολύνουμε τους υπολοίπους χρήστες στην καλύτερη παρακολούθηση του κώδικα.</a:t>
            </a:r>
          </a:p>
          <a:p>
            <a:pPr algn="just"/>
            <a:r>
              <a:rPr lang="el-GR" dirty="0"/>
              <a:t>Έτσι, θα είναι ευκολότερο να λάβουμε </a:t>
            </a:r>
            <a:r>
              <a:rPr lang="en-US" dirty="0"/>
              <a:t>feedback </a:t>
            </a:r>
            <a:r>
              <a:rPr lang="el-GR" dirty="0"/>
              <a:t>καθ’ όλη την πορεία ανάπτυξης κώδικα.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933F0-82FC-4A70-90B3-C45BCA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57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3DD5D-F048-4977-876E-7CC848A4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14" y="4301631"/>
            <a:ext cx="6171421" cy="209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6FD3675E-F345-4AFE-975B-4718C71C953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6559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CF0-B1B1-4A9A-9597-BE9EB633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3832-A982-4DC0-BFA6-37E0032C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εκκινούν συζητήσεις για τα </a:t>
            </a:r>
            <a:r>
              <a:rPr lang="en-US" dirty="0"/>
              <a:t>commits </a:t>
            </a:r>
            <a:r>
              <a:rPr lang="el-GR" dirty="0"/>
              <a:t>που γίνονται.</a:t>
            </a:r>
          </a:p>
          <a:p>
            <a:pPr algn="just"/>
            <a:r>
              <a:rPr lang="el-GR" dirty="0"/>
              <a:t>Μέσω των </a:t>
            </a:r>
            <a:r>
              <a:rPr lang="en-US" dirty="0"/>
              <a:t>pull requests</a:t>
            </a:r>
            <a:r>
              <a:rPr lang="el-GR" dirty="0"/>
              <a:t> ο καθένας μπορεί να δει τι αλλαγές θα ενσωματωθούν στον κώδικα του εάν αποδεχθεί το </a:t>
            </a:r>
            <a:r>
              <a:rPr lang="en-US" dirty="0"/>
              <a:t>request.</a:t>
            </a:r>
          </a:p>
          <a:p>
            <a:pPr algn="just"/>
            <a:r>
              <a:rPr lang="en-US" dirty="0"/>
              <a:t>Pull request </a:t>
            </a:r>
            <a:r>
              <a:rPr lang="el-GR" dirty="0"/>
              <a:t>μπορεί να γίνει οποιαδήποτε στιγμή κατά την διάρκεια της ανάπτυξης του </a:t>
            </a:r>
            <a:r>
              <a:rPr lang="en-US" dirty="0"/>
              <a:t>project. 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8739-79D0-468A-8DBD-8F680EC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58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3D209-8FBE-48E1-84DC-2ADBD9BC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58" y="4022411"/>
            <a:ext cx="7138107" cy="2319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50DB30E8-0F6B-4510-904A-F26BE739019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6526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F54-5392-481C-8D74-9920FFE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br>
              <a:rPr lang="en-US" dirty="0"/>
            </a:br>
            <a:r>
              <a:rPr lang="el-GR" sz="2400" dirty="0"/>
              <a:t>Κυριότερες χρήσεις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F336-811C-4F90-8BCF-88AFA2E4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είναι χρήσιμα για την συνεισφορά σε </a:t>
            </a:r>
            <a:r>
              <a:rPr lang="en-US" dirty="0"/>
              <a:t>project </a:t>
            </a:r>
            <a:r>
              <a:rPr lang="el-GR" dirty="0"/>
              <a:t>ανοικτού κώδικα και για την διαχείριση των αλλαγών σε κοινόχρηστα </a:t>
            </a:r>
            <a:r>
              <a:rPr lang="en-US" dirty="0"/>
              <a:t>repositories.</a:t>
            </a:r>
          </a:p>
          <a:p>
            <a:pPr algn="just"/>
            <a:r>
              <a:rPr lang="el-GR" dirty="0"/>
              <a:t>Αν χρησιμοποιείται το μοντέλο </a:t>
            </a:r>
            <a:r>
              <a:rPr lang="en-US" dirty="0"/>
              <a:t>Fork &amp; Pull, </a:t>
            </a:r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αποτελούν τρόπο για να ενημερώσουμε τους συντηρητές για τις αλλαγές που θέλουμε να προτείνουμε.</a:t>
            </a:r>
          </a:p>
          <a:p>
            <a:pPr algn="just"/>
            <a:r>
              <a:rPr lang="el-GR" dirty="0"/>
              <a:t>Αν χρησιμοποιείται το μοντέλο </a:t>
            </a:r>
            <a:r>
              <a:rPr lang="en-US" dirty="0"/>
              <a:t>Shared Repository</a:t>
            </a:r>
            <a:r>
              <a:rPr lang="el-GR" dirty="0"/>
              <a:t>, τα </a:t>
            </a:r>
            <a:r>
              <a:rPr lang="en-US" dirty="0"/>
              <a:t>pull requests</a:t>
            </a:r>
            <a:r>
              <a:rPr lang="el-GR" dirty="0"/>
              <a:t> βοηθούν στην εκκίνηση κριτικών για τους κώδικες και συζητήσεις πάνω σε προτεινόμενες αλλαγές, πριν ενσωματωθούν στο </a:t>
            </a:r>
            <a:r>
              <a:rPr lang="en-US" dirty="0"/>
              <a:t>master branch.</a:t>
            </a:r>
          </a:p>
          <a:p>
            <a:pPr algn="just"/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2BBC-B056-4485-B725-0D889649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869D72A-0F63-4715-98FB-EB9D89850F6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42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4E5D2-7550-47B0-BA75-A862DEB46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Εισαγωγικά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815989-9F03-4414-A1B7-A6CDF4505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Εισαγωγή στο </a:t>
            </a:r>
            <a:r>
              <a:rPr lang="en-US" dirty="0"/>
              <a:t>GitHub </a:t>
            </a:r>
            <a:r>
              <a:rPr lang="el-GR" dirty="0"/>
              <a:t>και βασικές χρήσεις μέσω της ιστοσελίδας.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1AB7-4AE9-4E30-AD00-0B991D4E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D74EA082-97A2-468D-BFA8-810373CB01C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F7C1-90D5-4864-BC0B-BDE4004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Συζητήσεις και κριτικές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100-2652-4F9E-B447-5A7FE66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Έχοντας γίνει ένα </a:t>
            </a:r>
            <a:r>
              <a:rPr lang="en-US" dirty="0"/>
              <a:t>Pull request, </a:t>
            </a:r>
            <a:r>
              <a:rPr lang="el-GR" dirty="0"/>
              <a:t>ο χρήστης αναμένει τους υπόλοιπους υπεύθυνους του </a:t>
            </a:r>
            <a:r>
              <a:rPr lang="en-US" dirty="0"/>
              <a:t>repository </a:t>
            </a:r>
            <a:r>
              <a:rPr lang="el-GR" dirty="0"/>
              <a:t>για κάποιου είδους απάντηση.</a:t>
            </a:r>
          </a:p>
          <a:p>
            <a:r>
              <a:rPr lang="el-GR" dirty="0"/>
              <a:t>Οι συνεργάτες ίσως εκφράσουν κάποιες ερωτήσεις ή σχόλια.</a:t>
            </a:r>
          </a:p>
          <a:p>
            <a:r>
              <a:rPr lang="el-GR" dirty="0"/>
              <a:t>Τα </a:t>
            </a:r>
            <a:r>
              <a:rPr lang="en-US" dirty="0"/>
              <a:t>pull request </a:t>
            </a:r>
            <a:r>
              <a:rPr lang="el-GR" dirty="0"/>
              <a:t>είναι σχεδιασμένα ώστε να πυροδοτούν συζητήσεις πάνω σε ερωτήσεις ή σχόλια.</a:t>
            </a:r>
          </a:p>
          <a:p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584A-0047-421F-8EB6-0CE4E85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60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293AB-F756-4836-A43B-AC08CB08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4" y="4022411"/>
            <a:ext cx="7637895" cy="2552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B34BEC11-C038-4D5C-A99A-1047C5EEB26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5648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909-BA97-49C3-9123-EE6FE281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585-436F-456B-B479-6D95CB2C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 </a:t>
            </a:r>
            <a:r>
              <a:rPr lang="en-US" dirty="0"/>
              <a:t>GitHub</a:t>
            </a:r>
            <a:r>
              <a:rPr lang="el-GR" dirty="0"/>
              <a:t>, μπορούμε να παρατάξουμε ένα </a:t>
            </a:r>
            <a:r>
              <a:rPr lang="en-US" dirty="0"/>
              <a:t>branch </a:t>
            </a:r>
            <a:r>
              <a:rPr lang="el-GR" dirty="0"/>
              <a:t>για τελικό έλεγχο παραγωγής πριν το ενσωματώσουμε στο </a:t>
            </a:r>
            <a:r>
              <a:rPr lang="en-US" dirty="0"/>
              <a:t>master branch.</a:t>
            </a:r>
          </a:p>
          <a:p>
            <a:r>
              <a:rPr lang="el-GR" dirty="0"/>
              <a:t>Μόλις το </a:t>
            </a:r>
            <a:r>
              <a:rPr lang="en-US" dirty="0"/>
              <a:t>pull request </a:t>
            </a:r>
            <a:r>
              <a:rPr lang="el-GR" dirty="0"/>
              <a:t>έχει κριθεί και το </a:t>
            </a:r>
            <a:r>
              <a:rPr lang="en-US" dirty="0"/>
              <a:t>branch </a:t>
            </a:r>
            <a:r>
              <a:rPr lang="el-GR" dirty="0"/>
              <a:t>περάσει τα απαραίτητα </a:t>
            </a:r>
            <a:r>
              <a:rPr lang="en-US" dirty="0"/>
              <a:t>tests</a:t>
            </a:r>
            <a:r>
              <a:rPr lang="el-GR" dirty="0"/>
              <a:t>, μπορούμε να προωθήσουμε τις αλλαγές έτσι ώστε να τις επαληθεύσουμε στην παραγωγή.</a:t>
            </a:r>
          </a:p>
          <a:p>
            <a:r>
              <a:rPr lang="el-GR" dirty="0"/>
              <a:t>Αν το </a:t>
            </a:r>
            <a:r>
              <a:rPr lang="en-US" dirty="0"/>
              <a:t>branch </a:t>
            </a:r>
            <a:r>
              <a:rPr lang="el-GR" dirty="0"/>
              <a:t>δημιουργεί προβλήματα, μπορούμε να ανατρέξουμε και να προωθήσουμε το ήδη υπάρχον </a:t>
            </a:r>
            <a:r>
              <a:rPr lang="en-US" dirty="0"/>
              <a:t>master branch.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1029-5DAC-4346-A2BA-E740A2F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61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6C17-1DE8-4ACA-AB33-2E6C9A35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31" y="4483843"/>
            <a:ext cx="6609961" cy="2199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8EA3EAA2-9966-4A26-A3C0-5C7CA4E9EE6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2282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B8F-9799-4CBA-B2E9-66D29F75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5B02-10E6-46A0-BD8F-2A9A7A2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Εφόσον οι αλλαγές μας έχουν επικυρωθεί στην παραγωγή, είναι πλέον η ώρα να τις ενσωματώσουμε στον κώδικα του </a:t>
            </a:r>
            <a:r>
              <a:rPr lang="en-US" dirty="0"/>
              <a:t>master branch.</a:t>
            </a:r>
          </a:p>
          <a:p>
            <a:r>
              <a:rPr lang="el-GR" dirty="0"/>
              <a:t>Όταν έχουμε ενσωματώσει τις αλλαγές, τα </a:t>
            </a:r>
            <a:r>
              <a:rPr lang="en-US" dirty="0"/>
              <a:t>pull requests </a:t>
            </a:r>
            <a:r>
              <a:rPr lang="el-GR" dirty="0"/>
              <a:t>σχηματίζουν ένα ιστορικό αλλαγών του κώδικα μας.</a:t>
            </a:r>
          </a:p>
          <a:p>
            <a:r>
              <a:rPr lang="el-GR" dirty="0"/>
              <a:t>Το ιστορικό υποστηρίζει αναζήτηση. Οπότε επιτρέπει σε κάποιον να μελετήσει την πορεία ανάπτυξης του κώδικα στο </a:t>
            </a:r>
            <a:r>
              <a:rPr lang="en-US" dirty="0"/>
              <a:t>repository, </a:t>
            </a:r>
            <a:r>
              <a:rPr lang="el-GR" dirty="0"/>
              <a:t>και την λογική πίσω από τις ενημερώσεις.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61CA-3A05-4827-B0BA-898A70F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62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CF70-A706-419D-A430-D37E0C9C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30" y="4561978"/>
            <a:ext cx="5898364" cy="194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B82431F4-84C3-4F5D-ADA4-0FD04831178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0508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AC18-88FE-46F7-8093-AF2324241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2263-58E5-491D-B298-C22DE97EF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Δικαιώματα χρηστών σε </a:t>
            </a:r>
            <a:r>
              <a:rPr lang="en-US" dirty="0"/>
              <a:t>repositories.</a:t>
            </a:r>
            <a:endParaRPr lang="el-GR" dirty="0"/>
          </a:p>
        </p:txBody>
      </p:sp>
      <p:sp>
        <p:nvSpPr>
          <p:cNvPr id="4" name="Ορθογώνιο 3">
            <a:hlinkClick r:id="rId2" action="ppaction://hlinksldjump"/>
            <a:extLst>
              <a:ext uri="{FF2B5EF4-FFF2-40B4-BE49-F238E27FC236}">
                <a16:creationId xmlns:a16="http://schemas.microsoft.com/office/drawing/2014/main" id="{9C552F94-58C1-4092-B706-0BDE28FFCC3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13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1EDFC-59D9-48BE-B3BB-2F0B3D04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/>
              <a:t>Ομάδες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B97FF-2A9B-4CD4-A54B-936B21C0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Όπως είναι γνωστό, η χρήση του </a:t>
            </a:r>
            <a:r>
              <a:rPr lang="en-US" dirty="0"/>
              <a:t>GitHub </a:t>
            </a:r>
            <a:r>
              <a:rPr lang="el-GR" dirty="0"/>
              <a:t>συνίσταται κατά την ανάπτυξη ομαδικών</a:t>
            </a:r>
            <a:r>
              <a:rPr lang="en-US" dirty="0"/>
              <a:t> project.</a:t>
            </a:r>
            <a:endParaRPr lang="el-GR" dirty="0"/>
          </a:p>
          <a:p>
            <a:pPr algn="just"/>
            <a:r>
              <a:rPr lang="el-GR" dirty="0"/>
              <a:t>Ως εκ τούτου, είναι φυσικό σε μια ομάδα να υπάρχουν διαφορετικά αξιώματα. Κάποια από αυτά θα μπορούσαμε να τα ονομάσουμε </a:t>
            </a:r>
            <a:r>
              <a:rPr lang="en-US" b="1" dirty="0"/>
              <a:t>team leader</a:t>
            </a:r>
            <a:r>
              <a:rPr lang="en-US" dirty="0"/>
              <a:t>, </a:t>
            </a:r>
            <a:r>
              <a:rPr lang="en-US" b="1" dirty="0"/>
              <a:t>member</a:t>
            </a:r>
            <a:r>
              <a:rPr lang="en-US" dirty="0"/>
              <a:t>, </a:t>
            </a:r>
            <a:r>
              <a:rPr lang="en-US" b="1" dirty="0"/>
              <a:t>tech-support</a:t>
            </a:r>
            <a:r>
              <a:rPr lang="en-US" dirty="0"/>
              <a:t> </a:t>
            </a:r>
            <a:r>
              <a:rPr lang="el-GR" dirty="0"/>
              <a:t>κλπ..</a:t>
            </a:r>
          </a:p>
          <a:p>
            <a:pPr algn="just"/>
            <a:r>
              <a:rPr lang="el-GR" dirty="0"/>
              <a:t>Ως γενίκευση, το </a:t>
            </a:r>
            <a:r>
              <a:rPr lang="en-US" dirty="0"/>
              <a:t>GitHub </a:t>
            </a:r>
            <a:r>
              <a:rPr lang="el-GR" dirty="0"/>
              <a:t>προσφέρει τα παρακάτω αξιώματα:</a:t>
            </a:r>
          </a:p>
          <a:p>
            <a:pPr lvl="1" algn="just"/>
            <a:r>
              <a:rPr lang="en-US" b="1" dirty="0"/>
              <a:t>Owner</a:t>
            </a:r>
            <a:r>
              <a:rPr lang="el-GR" dirty="0"/>
              <a:t> (Ιδιοκτήτης)</a:t>
            </a:r>
            <a:endParaRPr lang="en-US" dirty="0"/>
          </a:p>
          <a:p>
            <a:pPr lvl="1" algn="just"/>
            <a:r>
              <a:rPr lang="en-US" b="1" dirty="0"/>
              <a:t>Collaborator</a:t>
            </a:r>
            <a:r>
              <a:rPr lang="el-GR" dirty="0"/>
              <a:t> (Συνεργάτες) </a:t>
            </a:r>
            <a:endParaRPr lang="en-US" dirty="0"/>
          </a:p>
          <a:p>
            <a:pPr lvl="1" algn="just"/>
            <a:r>
              <a:rPr lang="en-US" b="1" dirty="0"/>
              <a:t>Organization</a:t>
            </a:r>
            <a:r>
              <a:rPr lang="en-US" dirty="0"/>
              <a:t> </a:t>
            </a:r>
            <a:r>
              <a:rPr lang="en-US" b="1" dirty="0"/>
              <a:t>Members</a:t>
            </a:r>
            <a:r>
              <a:rPr lang="en-US" dirty="0"/>
              <a:t> (</a:t>
            </a:r>
            <a:r>
              <a:rPr lang="el-GR" dirty="0"/>
              <a:t>Μέλη)</a:t>
            </a:r>
          </a:p>
          <a:p>
            <a:pPr algn="just"/>
            <a:r>
              <a:rPr lang="el-GR" dirty="0"/>
              <a:t>Γενικά ένα </a:t>
            </a:r>
            <a:r>
              <a:rPr lang="en-US" dirty="0"/>
              <a:t>repository </a:t>
            </a:r>
            <a:r>
              <a:rPr lang="el-GR" dirty="0"/>
              <a:t>που ανήκει σε ένα λογαριασμό έχει δυο επίπεδα δικαιωμάτων</a:t>
            </a:r>
          </a:p>
          <a:p>
            <a:pPr lvl="1" algn="just"/>
            <a:r>
              <a:rPr lang="en-US" b="1" dirty="0"/>
              <a:t>Owner level </a:t>
            </a:r>
            <a:r>
              <a:rPr lang="en-US" dirty="0"/>
              <a:t>(</a:t>
            </a:r>
            <a:r>
              <a:rPr lang="el-GR" dirty="0"/>
              <a:t>Επίπεδο ιδιοκτήτη)</a:t>
            </a:r>
            <a:endParaRPr lang="en-US" b="1" dirty="0"/>
          </a:p>
          <a:p>
            <a:pPr lvl="1" algn="just"/>
            <a:r>
              <a:rPr lang="en-US" b="1" dirty="0"/>
              <a:t>Collaborator level</a:t>
            </a:r>
            <a:r>
              <a:rPr lang="el-GR" b="1" dirty="0"/>
              <a:t> </a:t>
            </a:r>
            <a:r>
              <a:rPr lang="el-GR" dirty="0"/>
              <a:t>(Επίπεδο συνεργάτη)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EAE63-53AB-48FD-AF31-16A3647F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64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D596F42D-83C0-46F5-B783-8D3DA703176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2288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6D1B-464A-4D9B-8558-97EC3E0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- 1</a:t>
            </a:r>
            <a:br>
              <a:rPr lang="en-US" dirty="0"/>
            </a:br>
            <a:r>
              <a:rPr lang="en-US" sz="2400" dirty="0"/>
              <a:t>Owner level permissions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4966-237A-43ED-8E7F-3F2F180D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3455"/>
          </a:xfrm>
        </p:spPr>
        <p:txBody>
          <a:bodyPr>
            <a:normAutofit/>
          </a:bodyPr>
          <a:lstStyle/>
          <a:p>
            <a:r>
              <a:rPr lang="el-GR" dirty="0"/>
              <a:t>Ο ιδιοκτήτης ενός </a:t>
            </a:r>
            <a:r>
              <a:rPr lang="en-US" dirty="0"/>
              <a:t>repository </a:t>
            </a:r>
            <a:r>
              <a:rPr lang="el-GR" dirty="0"/>
              <a:t>έχει πλήρη έλεγχο</a:t>
            </a:r>
            <a:r>
              <a:rPr lang="en-US" dirty="0"/>
              <a:t> </a:t>
            </a:r>
            <a:r>
              <a:rPr lang="el-GR" dirty="0"/>
              <a:t>πάνω σε αυτό.</a:t>
            </a:r>
            <a:endParaRPr lang="en-US" dirty="0"/>
          </a:p>
          <a:p>
            <a:r>
              <a:rPr lang="el-GR" dirty="0"/>
              <a:t>Ο ιδιοκτήτης είναι μοναδικός.</a:t>
            </a:r>
          </a:p>
          <a:p>
            <a:r>
              <a:rPr lang="el-GR" dirty="0"/>
              <a:t>Μερικά από τα δικαιώματα είναι τα παρακάτω: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 Πρόσκληση συνεργατών (</a:t>
            </a:r>
            <a:r>
              <a:rPr lang="en-US" dirty="0"/>
              <a:t>collaborators).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Αλλαγή της διαφάνειας του </a:t>
            </a:r>
            <a:r>
              <a:rPr lang="en-US" dirty="0"/>
              <a:t>repository. </a:t>
            </a:r>
            <a:r>
              <a:rPr lang="el-GR" dirty="0"/>
              <a:t>Από </a:t>
            </a:r>
            <a:r>
              <a:rPr lang="en-US" dirty="0"/>
              <a:t>public </a:t>
            </a:r>
            <a:r>
              <a:rPr lang="el-GR" dirty="0"/>
              <a:t>σε </a:t>
            </a:r>
            <a:r>
              <a:rPr lang="en-US" dirty="0"/>
              <a:t>private </a:t>
            </a:r>
            <a:r>
              <a:rPr lang="el-GR" dirty="0"/>
              <a:t>και το αντίθετο.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Περιορισμός αλληλεπιδράσεων με το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Συγχώνευση ενός </a:t>
            </a:r>
            <a:r>
              <a:rPr lang="en-US" dirty="0"/>
              <a:t>pull request</a:t>
            </a:r>
            <a:r>
              <a:rPr lang="el-GR" dirty="0"/>
              <a:t> σε ένα </a:t>
            </a:r>
            <a:r>
              <a:rPr lang="en-US" dirty="0"/>
              <a:t>protected branch, </a:t>
            </a:r>
            <a:r>
              <a:rPr lang="el-GR" dirty="0"/>
              <a:t>ακόμη και αν δεν υπάρχουν κριτικές αποδοχής.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Διαγραφή του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Διαχείριση της θεματολογίας ενός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Επιλογή </a:t>
            </a:r>
            <a:r>
              <a:rPr lang="en-US" b="1" dirty="0"/>
              <a:t>CODEOWNERS</a:t>
            </a:r>
            <a:r>
              <a:rPr lang="en-US" dirty="0"/>
              <a:t> </a:t>
            </a:r>
            <a:r>
              <a:rPr lang="el-GR" dirty="0"/>
              <a:t>για ένα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Αρχειοθέτηση ενός </a:t>
            </a:r>
            <a:r>
              <a:rPr lang="en-US" dirty="0"/>
              <a:t>repository.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D17-386B-4D7D-8BF8-C1A1C36D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206B0615-0BE9-4209-88D4-F82E1A559E8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7522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DBC-8AD1-48F5-9D78-8EA7A68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– 1</a:t>
            </a:r>
            <a:r>
              <a:rPr lang="el-GR" dirty="0"/>
              <a:t>.2</a:t>
            </a:r>
            <a:br>
              <a:rPr lang="en-US" dirty="0"/>
            </a:br>
            <a:r>
              <a:rPr lang="el-GR" sz="2400" dirty="0"/>
              <a:t>Περιορισμός αλληλεπιδράσεων με το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8BAA-DBA2-44CC-A098-5C1B1891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Χρήστες με δικαιώματα ιδιοκτήτη σε κάποιο </a:t>
            </a:r>
            <a:r>
              <a:rPr lang="en-US" dirty="0"/>
              <a:t>public repository </a:t>
            </a:r>
            <a:r>
              <a:rPr lang="el-GR" dirty="0"/>
              <a:t>μπορούν, προσωρινά, να περιορίσουν συγκεκριμένους χρήστες από το να σχολιάσουν, να ξεκινήσουν ζητήματα ή να κάνουν κάποιο </a:t>
            </a:r>
            <a:r>
              <a:rPr lang="en-US" dirty="0"/>
              <a:t>pull request.</a:t>
            </a:r>
          </a:p>
          <a:p>
            <a:pPr algn="just"/>
            <a:r>
              <a:rPr lang="el-GR" dirty="0"/>
              <a:t>Ουσιαστικά επιβάλουμε μια περίοδο περιορισμού για κάποιους χρήστες.</a:t>
            </a:r>
          </a:p>
          <a:p>
            <a:pPr algn="just"/>
            <a:r>
              <a:rPr lang="el-GR" dirty="0"/>
              <a:t>Η διάρκεια του περιορισμού διαρκεί 24 ώρες. Αφού παρέλθει το χρονικό όριο, οι χρήστες αποκτούν ξανά την ελευθερία τους.</a:t>
            </a:r>
          </a:p>
          <a:p>
            <a:pPr algn="just"/>
            <a:r>
              <a:rPr lang="el-GR" dirty="0"/>
              <a:t>Περισσότερες λεπτομέρειες στο: </a:t>
            </a:r>
            <a:r>
              <a:rPr lang="en-US" dirty="0">
                <a:hlinkClick r:id="rId2"/>
              </a:rPr>
              <a:t>https://help.github.com/articles/limiting-interactions-in-your-repository/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FF3E-A737-4EBA-8DE1-47A5F75B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66</a:t>
            </a:fld>
            <a:endParaRPr lang="el-GR"/>
          </a:p>
        </p:txBody>
      </p:sp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1DBC0D2A-6250-4A9C-9AAC-7D43104A442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7614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239-19B0-4276-B732-0D603E12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– 1</a:t>
            </a:r>
            <a:r>
              <a:rPr lang="el-GR" dirty="0"/>
              <a:t>.3</a:t>
            </a:r>
            <a:br>
              <a:rPr lang="en-US" dirty="0"/>
            </a:br>
            <a:r>
              <a:rPr lang="el-GR" sz="2400" dirty="0"/>
              <a:t>Αρχειοθέτηση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F6D9-803E-4DC9-AECB-B9E02AE5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/>
          <a:lstStyle/>
          <a:p>
            <a:r>
              <a:rPr lang="el-GR" dirty="0"/>
              <a:t>Με την αρχειοθέτηση ενός </a:t>
            </a:r>
            <a:r>
              <a:rPr lang="en-US" dirty="0"/>
              <a:t>repository</a:t>
            </a:r>
            <a:r>
              <a:rPr lang="el-GR" dirty="0"/>
              <a:t> επισημαίνουμε πως το </a:t>
            </a:r>
            <a:r>
              <a:rPr lang="en-US" dirty="0"/>
              <a:t>project </a:t>
            </a:r>
            <a:r>
              <a:rPr lang="el-GR" dirty="0"/>
              <a:t>στο οποίο αναφερόταν το συγκεκριμένο </a:t>
            </a:r>
            <a:r>
              <a:rPr lang="en-US" dirty="0"/>
              <a:t>repository </a:t>
            </a:r>
            <a:r>
              <a:rPr lang="el-GR" dirty="0"/>
              <a:t>δεν συντηρείται πλέον ενεργά.</a:t>
            </a:r>
          </a:p>
          <a:p>
            <a:r>
              <a:rPr lang="el-GR" dirty="0"/>
              <a:t>Προτείνεται πριν την αρχειοθέτηση να κλείνονται όλα τα ζητήματα και τα </a:t>
            </a:r>
            <a:r>
              <a:rPr lang="en-US" dirty="0"/>
              <a:t>pull requests, </a:t>
            </a:r>
            <a:r>
              <a:rPr lang="el-GR" dirty="0"/>
              <a:t>καθώς και να ενημερώνεται αντίστοιχα το </a:t>
            </a:r>
            <a:r>
              <a:rPr lang="en-US" dirty="0"/>
              <a:t>README </a:t>
            </a:r>
            <a:r>
              <a:rPr lang="el-GR" dirty="0"/>
              <a:t>και η περιγραφή του </a:t>
            </a:r>
            <a:r>
              <a:rPr lang="en-US" dirty="0"/>
              <a:t>repository.</a:t>
            </a:r>
          </a:p>
          <a:p>
            <a:r>
              <a:rPr lang="el-GR" dirty="0"/>
              <a:t>Όταν ολοκληρωθεί η αρχειοθέτηση, δεν είναι πλέον δυνατή η προσθήκη ή αφαίρεση συνεργατών ή ομάδων. Συνεργάτες με πρόσβαση στο </a:t>
            </a:r>
            <a:r>
              <a:rPr lang="en-US" dirty="0"/>
              <a:t>repository </a:t>
            </a:r>
            <a:r>
              <a:rPr lang="el-GR" dirty="0"/>
              <a:t>μπορούν μόνο να εκτελέσουν </a:t>
            </a:r>
            <a:r>
              <a:rPr lang="en-US" dirty="0"/>
              <a:t>fork </a:t>
            </a:r>
            <a:r>
              <a:rPr lang="el-GR" dirty="0"/>
              <a:t>ή </a:t>
            </a:r>
            <a:r>
              <a:rPr lang="en-US" dirty="0"/>
              <a:t>star</a:t>
            </a:r>
            <a:r>
              <a:rPr lang="el-GR" dirty="0"/>
              <a:t>.</a:t>
            </a:r>
          </a:p>
          <a:p>
            <a:r>
              <a:rPr lang="el-GR" dirty="0"/>
              <a:t>Κατά την αρχειοθέτηση, όλα τα στοιχεία του </a:t>
            </a:r>
            <a:r>
              <a:rPr lang="en-US" dirty="0"/>
              <a:t>repository (issues, pull requests, code, labels, milestones, commits, tags, branches,  comments </a:t>
            </a:r>
            <a:r>
              <a:rPr lang="el-GR" dirty="0"/>
              <a:t>κτλ.) γίνονται </a:t>
            </a:r>
            <a:r>
              <a:rPr lang="en-US" dirty="0"/>
              <a:t>read-only. </a:t>
            </a:r>
            <a:r>
              <a:rPr lang="el-GR" dirty="0"/>
              <a:t>Για να γίνουν αλλαγές πρέπει να επαναφερθεί το </a:t>
            </a:r>
            <a:r>
              <a:rPr lang="en-US" dirty="0"/>
              <a:t>repository.</a:t>
            </a:r>
            <a:endParaRPr lang="el-GR" dirty="0"/>
          </a:p>
          <a:p>
            <a:r>
              <a:rPr lang="el-GR" dirty="0"/>
              <a:t>Περισσότερες λεπτομέρειες: </a:t>
            </a:r>
            <a:r>
              <a:rPr lang="en-US" dirty="0">
                <a:hlinkClick r:id="rId2"/>
              </a:rPr>
              <a:t>https://help.github.com/articles/about-archiving-repositories/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AA637-2471-4457-AD28-61D69544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67</a:t>
            </a:fld>
            <a:endParaRPr lang="el-GR"/>
          </a:p>
        </p:txBody>
      </p:sp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A26EFCCD-89CC-4E03-9933-D416B1DDADB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368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4C6-43FD-4534-9E52-8783A47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1</a:t>
            </a:r>
            <a:br>
              <a:rPr lang="el-GR" dirty="0"/>
            </a:br>
            <a:r>
              <a:rPr lang="en-US" sz="2400" dirty="0"/>
              <a:t>Collaborator level permissions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670-C5CE-4FD2-A1D5-0ED93EEA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0204"/>
          </a:xfrm>
        </p:spPr>
        <p:txBody>
          <a:bodyPr>
            <a:normAutofit/>
          </a:bodyPr>
          <a:lstStyle/>
          <a:p>
            <a:r>
              <a:rPr lang="el-GR" dirty="0"/>
              <a:t>Οι συνεργάτες πρέπει να έχουν προσκληθεί από τον ιδιοκτήτη του </a:t>
            </a:r>
            <a:r>
              <a:rPr lang="en-US" dirty="0"/>
              <a:t>repository.</a:t>
            </a:r>
          </a:p>
          <a:p>
            <a:r>
              <a:rPr lang="el-GR" dirty="0"/>
              <a:t>Στα πλαίσια της συνεργασίας, τους παραχωρούνται τα εξής δικαιώματα: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to (write), pull from (read) </a:t>
            </a:r>
            <a:r>
              <a:rPr lang="el-GR" dirty="0"/>
              <a:t>και </a:t>
            </a:r>
            <a:r>
              <a:rPr lang="en-US" dirty="0"/>
              <a:t>fork</a:t>
            </a:r>
            <a:r>
              <a:rPr lang="el-GR" dirty="0"/>
              <a:t> (</a:t>
            </a:r>
            <a:r>
              <a:rPr lang="en-US" dirty="0"/>
              <a:t>copy) </a:t>
            </a:r>
            <a:r>
              <a:rPr lang="el-GR" dirty="0"/>
              <a:t>ενός </a:t>
            </a:r>
            <a:r>
              <a:rPr lang="en-US" dirty="0"/>
              <a:t>repository.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Δημιουργία, εφαρμογή και διαγραφή </a:t>
            </a:r>
            <a:r>
              <a:rPr lang="en-US" dirty="0"/>
              <a:t>labels</a:t>
            </a:r>
            <a:r>
              <a:rPr lang="el-GR" dirty="0"/>
              <a:t> και </a:t>
            </a:r>
            <a:r>
              <a:rPr lang="en-US" dirty="0"/>
              <a:t>milestones.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Άνοιγμα, κλείσιμο, άνοιγμα εκ νέου και ανάθεση ζητημάτων.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Παρέμβαση και διαγραφή σε σχόλια πάνω σε </a:t>
            </a:r>
            <a:r>
              <a:rPr lang="en-US" dirty="0"/>
              <a:t>commits, pull requests </a:t>
            </a:r>
            <a:r>
              <a:rPr lang="el-GR" dirty="0"/>
              <a:t>και ζητήματα.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Επισήμανση ενός ζητήματος ή </a:t>
            </a:r>
            <a:r>
              <a:rPr lang="en-US" dirty="0"/>
              <a:t>pull request </a:t>
            </a:r>
            <a:r>
              <a:rPr lang="el-GR" dirty="0"/>
              <a:t>ως διπλότυπο.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Άνοιγμα, συγχώνευση και κλείσιμο </a:t>
            </a:r>
            <a:r>
              <a:rPr lang="en-US" dirty="0"/>
              <a:t>pull requests.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Εφαρμογή προτεινόμενων αλλαγών σε </a:t>
            </a:r>
            <a:r>
              <a:rPr lang="en-US" dirty="0"/>
              <a:t>pull requests </a:t>
            </a:r>
            <a:r>
              <a:rPr lang="el-GR" dirty="0"/>
              <a:t>που έχουν γράψει ή τους έχουν ανατεθεί.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Αποστολή </a:t>
            </a:r>
            <a:r>
              <a:rPr lang="en-US" dirty="0"/>
              <a:t>pull request </a:t>
            </a:r>
            <a:r>
              <a:rPr lang="el-GR" dirty="0"/>
              <a:t>από </a:t>
            </a:r>
            <a:r>
              <a:rPr lang="en-US" dirty="0"/>
              <a:t>forks </a:t>
            </a:r>
            <a:r>
              <a:rPr lang="el-GR" dirty="0"/>
              <a:t>του </a:t>
            </a:r>
            <a:r>
              <a:rPr lang="en-US" dirty="0"/>
              <a:t>repository.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6290-3B75-4216-8FB0-EBBEF4B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7D637D68-23F3-4DA7-9ED2-5FC1FCE5571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962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4837-BD4C-4D38-8AE6-E3BCEE4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69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7C5140-334D-48B0-9A40-B37755D76BC0}"/>
              </a:ext>
            </a:extLst>
          </p:cNvPr>
          <p:cNvSpPr txBox="1">
            <a:spLocks/>
          </p:cNvSpPr>
          <p:nvPr/>
        </p:nvSpPr>
        <p:spPr>
          <a:xfrm>
            <a:off x="2595695" y="626883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2</a:t>
            </a:r>
            <a:br>
              <a:rPr lang="el-GR" dirty="0"/>
            </a:br>
            <a:r>
              <a:rPr lang="en-US" sz="2400" dirty="0"/>
              <a:t>Collaborator level permissions</a:t>
            </a:r>
            <a:endParaRPr lang="el-G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D9D62C-B00B-4FFB-B408-EF84562FE70D}"/>
              </a:ext>
            </a:extLst>
          </p:cNvPr>
          <p:cNvSpPr txBox="1">
            <a:spLocks/>
          </p:cNvSpPr>
          <p:nvPr/>
        </p:nvSpPr>
        <p:spPr>
          <a:xfrm>
            <a:off x="2591982" y="2136373"/>
            <a:ext cx="8915400" cy="4400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Συνέχεια δικαιωμάτων συνεργατών: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Αφαίρεση των δικαιωμάτων τους ως συνεργάτες.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Κατάθεση κριτικής πάνω σε ένα </a:t>
            </a:r>
            <a:r>
              <a:rPr lang="en-US" dirty="0"/>
              <a:t>pull request</a:t>
            </a:r>
            <a:r>
              <a:rPr lang="el-GR" dirty="0"/>
              <a:t>, η οποία μπορεί να επηρεάσει την </a:t>
            </a:r>
            <a:r>
              <a:rPr lang="el-GR" dirty="0" err="1"/>
              <a:t>συγχωνευσιμότητα</a:t>
            </a:r>
            <a:r>
              <a:rPr lang="el-GR" dirty="0"/>
              <a:t> του.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 Συμπεριφορά ως διορισμένοι </a:t>
            </a:r>
            <a:r>
              <a:rPr lang="en-US" b="1" dirty="0"/>
              <a:t>CODEOWNERS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Κλείδωμα μιας συνομιλίας.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Αναφορά υβριστικού περιεχομένου στο </a:t>
            </a:r>
            <a:r>
              <a:rPr lang="en-US" dirty="0"/>
              <a:t>GitHub Support </a:t>
            </a:r>
            <a:r>
              <a:rPr lang="el-GR" dirty="0"/>
              <a:t>ή στο </a:t>
            </a:r>
            <a:r>
              <a:rPr lang="en-US" dirty="0"/>
              <a:t>GitHub Premium Support.</a:t>
            </a:r>
          </a:p>
          <a:p>
            <a:pPr marL="400050"/>
            <a:r>
              <a:rPr lang="el-GR" dirty="0"/>
              <a:t>Φυσικά, πρέπει να μας είναι αντιληπτό ότι όλα τα δικαιώματα των συνεργατών αποτελούν και δικαιώματα του ιδιοκτήτη (ακόμη και αν δεν αναφέρθηκαν πρωτύτερα).</a:t>
            </a:r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C722AC44-84C8-4A07-BB91-B5BCC686195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8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9389-C130-48C7-A7A7-C5EFE2A9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 αυτό το στάδιο</a:t>
            </a:r>
            <a:r>
              <a:rPr lang="en-US" dirty="0"/>
              <a:t> </a:t>
            </a:r>
            <a:r>
              <a:rPr lang="el-GR" dirty="0"/>
              <a:t>θα δούμε…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4897-8FF8-4C63-8844-FB373A2C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Πως να δημιουργούμε και να χρησιμοποιούμε ένα </a:t>
            </a:r>
            <a:r>
              <a:rPr lang="en-US" dirty="0"/>
              <a:t>repository.</a:t>
            </a:r>
          </a:p>
          <a:p>
            <a:r>
              <a:rPr lang="el-GR" dirty="0"/>
              <a:t>Πως να ξεκινάμε και να διαχειριζόμαστε ένα </a:t>
            </a:r>
            <a:r>
              <a:rPr lang="en-US" dirty="0"/>
              <a:t>branch.</a:t>
            </a:r>
          </a:p>
          <a:p>
            <a:r>
              <a:rPr lang="el-GR" dirty="0"/>
              <a:t>Πως να κάνουμε αλλαγές σε αρχεία και να τα προωθούμε στο </a:t>
            </a:r>
            <a:r>
              <a:rPr lang="en-US" dirty="0"/>
              <a:t>GitHub </a:t>
            </a:r>
            <a:r>
              <a:rPr lang="el-GR" dirty="0"/>
              <a:t>ως </a:t>
            </a:r>
            <a:r>
              <a:rPr lang="en-US" dirty="0"/>
              <a:t>commits.</a:t>
            </a:r>
          </a:p>
          <a:p>
            <a:r>
              <a:rPr lang="el-GR" dirty="0"/>
              <a:t>Πως να ανοίγουμε και να συγχωνεύουμε ένα </a:t>
            </a:r>
            <a:r>
              <a:rPr lang="en-US" dirty="0"/>
              <a:t>pull request.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13CC-9E56-4102-BD51-F4B6284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965057AC-E408-4700-B5CA-B4B022CF0C7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0068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CC251-CB30-4EE6-8A6F-558CE4CF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70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AADDF0F-0872-412C-A275-F5E1303DF042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70</a:t>
            </a:fld>
            <a:endParaRPr lang="el-G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5B8AEB-2E6F-461A-A811-E0B5F1984A36}"/>
              </a:ext>
            </a:extLst>
          </p:cNvPr>
          <p:cNvSpPr txBox="1">
            <a:spLocks/>
          </p:cNvSpPr>
          <p:nvPr/>
        </p:nvSpPr>
        <p:spPr>
          <a:xfrm>
            <a:off x="2595695" y="626883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3</a:t>
            </a:r>
            <a:br>
              <a:rPr lang="el-GR" dirty="0"/>
            </a:br>
            <a:r>
              <a:rPr lang="en-US" sz="2400" dirty="0"/>
              <a:t>CODEOWNERS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73DAA-93D0-4142-B569-77D1F63B5299}"/>
              </a:ext>
            </a:extLst>
          </p:cNvPr>
          <p:cNvSpPr txBox="1">
            <a:spLocks/>
          </p:cNvSpPr>
          <p:nvPr/>
        </p:nvSpPr>
        <p:spPr>
          <a:xfrm>
            <a:off x="2591982" y="2136373"/>
            <a:ext cx="8915400" cy="4400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Ο όρος </a:t>
            </a:r>
            <a:r>
              <a:rPr lang="en-US" dirty="0"/>
              <a:t>CODEOWNERS </a:t>
            </a:r>
            <a:r>
              <a:rPr lang="el-GR" dirty="0"/>
              <a:t>αναφέρεται στους χρήστες, οι οποίοι λαμβάνουν δικαιώματα εγγραφής πάνω σε ένα </a:t>
            </a:r>
            <a:r>
              <a:rPr lang="en-US" dirty="0"/>
              <a:t>repository </a:t>
            </a:r>
            <a:r>
              <a:rPr lang="el-GR" dirty="0"/>
              <a:t>από τον ιδιοκτήτη.</a:t>
            </a:r>
          </a:p>
          <a:p>
            <a:r>
              <a:rPr lang="el-GR" dirty="0"/>
              <a:t>Ως δικαιώματα εγγραφής αναφερόμαστε στην λειτουργία </a:t>
            </a:r>
            <a:r>
              <a:rPr lang="en-US" b="1" dirty="0"/>
              <a:t>Push to repo</a:t>
            </a:r>
            <a:r>
              <a:rPr lang="en-US" dirty="0"/>
              <a:t>.</a:t>
            </a:r>
          </a:p>
          <a:p>
            <a:r>
              <a:rPr lang="el-GR" dirty="0"/>
              <a:t>Οι </a:t>
            </a:r>
            <a:r>
              <a:rPr lang="en-US" dirty="0"/>
              <a:t>CODEOWNERS </a:t>
            </a:r>
            <a:r>
              <a:rPr lang="el-GR" dirty="0"/>
              <a:t>ζητούνται αυτόματα όταν κάποιος εκτελεί ένα </a:t>
            </a:r>
            <a:r>
              <a:rPr lang="en-US" dirty="0"/>
              <a:t>pull request, </a:t>
            </a:r>
            <a:r>
              <a:rPr lang="el-GR" dirty="0"/>
              <a:t>το οποίο αφορά κώδικα όπου οι ίδιοι έχουν οριστεί ως «ιδιοκτήτες».</a:t>
            </a:r>
          </a:p>
          <a:p>
            <a:r>
              <a:rPr lang="el-GR" dirty="0"/>
              <a:t>Επίσης όταν κάποιος με δικαιώματα </a:t>
            </a:r>
            <a:r>
              <a:rPr lang="en-US" dirty="0"/>
              <a:t>admin </a:t>
            </a:r>
            <a:r>
              <a:rPr lang="el-GR" dirty="0"/>
              <a:t>ή </a:t>
            </a:r>
            <a:r>
              <a:rPr lang="en-US" dirty="0"/>
              <a:t>owner </a:t>
            </a:r>
            <a:r>
              <a:rPr lang="el-GR" dirty="0"/>
              <a:t>έχει ενεργοποιήσει την απαίτηση για κριτικές κατά τα </a:t>
            </a:r>
            <a:r>
              <a:rPr lang="en-US" dirty="0"/>
              <a:t>pull request</a:t>
            </a:r>
            <a:r>
              <a:rPr lang="el-GR" dirty="0"/>
              <a:t>, οι </a:t>
            </a:r>
            <a:r>
              <a:rPr lang="en-US" dirty="0"/>
              <a:t>CODEOWNERS </a:t>
            </a:r>
            <a:r>
              <a:rPr lang="el-GR" dirty="0"/>
              <a:t>πρέπει να δώσουν την συγκατάθεση τους πριν γίνει δεκτό ένα </a:t>
            </a:r>
            <a:r>
              <a:rPr lang="en-US" dirty="0"/>
              <a:t>Pull request.</a:t>
            </a:r>
          </a:p>
          <a:p>
            <a:r>
              <a:rPr lang="el-GR" dirty="0"/>
              <a:t>Πληροφορίες για τον ορισμό των </a:t>
            </a:r>
            <a:r>
              <a:rPr lang="en-US" dirty="0"/>
              <a:t>CODEOWNERS </a:t>
            </a:r>
            <a:r>
              <a:rPr lang="el-GR" dirty="0"/>
              <a:t>δίνονται στο </a:t>
            </a:r>
            <a:r>
              <a:rPr lang="en-US" dirty="0"/>
              <a:t>link: </a:t>
            </a:r>
            <a:r>
              <a:rPr lang="en-US" dirty="0">
                <a:hlinkClick r:id="rId2"/>
              </a:rPr>
              <a:t>https://help.github.com/articles/about-codeowners/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EC4E8E42-38A1-4634-B5D1-7D3AD71B907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6076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5EF3C-7003-4E77-82AD-6305CE1C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4</a:t>
            </a:r>
            <a:br>
              <a:rPr lang="el-GR" sz="3200" dirty="0"/>
            </a:br>
            <a:r>
              <a:rPr lang="el-GR" sz="2400" dirty="0"/>
              <a:t>Πρόσκληση συνεργατών</a:t>
            </a:r>
            <a:endParaRPr lang="el-G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A535-7BEA-491E-9A62-66ED088B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just"/>
            <a:r>
              <a:rPr lang="el-GR" dirty="0"/>
              <a:t>Η πρόσκληση συνεργατών γίνεται μέσω μερικών απλών βημάτων: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Μέσω </a:t>
            </a:r>
            <a:r>
              <a:rPr lang="en-US" dirty="0"/>
              <a:t>GitHub, </a:t>
            </a:r>
            <a:r>
              <a:rPr lang="el-GR" dirty="0"/>
              <a:t>πηγαίνουμε στην κεντρική σελίδα του </a:t>
            </a:r>
            <a:r>
              <a:rPr lang="en-US" dirty="0"/>
              <a:t>repository.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Κάτω από τον τίτλο του </a:t>
            </a:r>
            <a:r>
              <a:rPr lang="en-US" dirty="0"/>
              <a:t>repository </a:t>
            </a:r>
            <a:r>
              <a:rPr lang="el-GR" dirty="0"/>
              <a:t>πατάμε το κουμπί των </a:t>
            </a:r>
            <a:r>
              <a:rPr lang="en-US" b="1" dirty="0"/>
              <a:t>settings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Στην αριστερή μπάρα πατάμε την επιλογή </a:t>
            </a:r>
            <a:r>
              <a:rPr lang="en-US" b="1" dirty="0"/>
              <a:t>collaborators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Κάτω από το </a:t>
            </a:r>
            <a:r>
              <a:rPr lang="en-US" dirty="0"/>
              <a:t>collaborators </a:t>
            </a:r>
            <a:r>
              <a:rPr lang="el-GR" dirty="0"/>
              <a:t>μπορούμε να πληκτρολογήσουμε το </a:t>
            </a:r>
            <a:r>
              <a:rPr lang="en-US" dirty="0"/>
              <a:t>username</a:t>
            </a:r>
            <a:r>
              <a:rPr lang="el-GR" dirty="0"/>
              <a:t>. </a:t>
            </a:r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Επιλέγουμε το </a:t>
            </a:r>
            <a:r>
              <a:rPr lang="en-US" dirty="0"/>
              <a:t>username </a:t>
            </a:r>
            <a:r>
              <a:rPr lang="el-GR" dirty="0"/>
              <a:t>από το μενού που θα εμφανιστεί. </a:t>
            </a:r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Τέλος, πατάμε το </a:t>
            </a:r>
            <a:r>
              <a:rPr lang="en-US" b="1" dirty="0"/>
              <a:t>add collaborator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Ο χρήστης που επιλέξαμε θα λάβει ένα </a:t>
            </a:r>
            <a:r>
              <a:rPr lang="en-US" dirty="0"/>
              <a:t>e-mail </a:t>
            </a:r>
            <a:r>
              <a:rPr lang="el-GR" dirty="0"/>
              <a:t>που τους προσκαλεί στο </a:t>
            </a:r>
            <a:r>
              <a:rPr lang="en-US" dirty="0"/>
              <a:t>repository. </a:t>
            </a:r>
            <a:r>
              <a:rPr lang="el-GR" dirty="0"/>
              <a:t>Με την αποδοχή της πρόσκλησης λαμβάνουν και τα δικαιώματα συνεργάτη πάνω στο </a:t>
            </a:r>
            <a:r>
              <a:rPr lang="en-US" dirty="0"/>
              <a:t>repository.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136C3-124F-420C-B542-BD99585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4387044D-4B1E-4D5E-AFCA-C70C8128CA9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0304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9F3-C07D-4EE5-A4B6-21D2DB84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5</a:t>
            </a:r>
            <a:br>
              <a:rPr lang="el-GR" sz="3200" dirty="0"/>
            </a:br>
            <a:r>
              <a:rPr lang="el-GR" sz="2400" dirty="0"/>
              <a:t>Επιπλέον πληροφορίες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54D6-D872-49BD-B7FC-EA9047C5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466715" cy="3777622"/>
          </a:xfrm>
        </p:spPr>
        <p:txBody>
          <a:bodyPr/>
          <a:lstStyle/>
          <a:p>
            <a:pPr algn="just"/>
            <a:r>
              <a:rPr lang="el-GR" dirty="0"/>
              <a:t>Για περισσότερες οδηγίες σχετικά με:</a:t>
            </a:r>
          </a:p>
          <a:p>
            <a:pPr lvl="1" algn="just"/>
            <a:r>
              <a:rPr lang="el-GR" b="1" dirty="0"/>
              <a:t>Τα γενικά περί συνεργατών: </a:t>
            </a:r>
            <a:r>
              <a:rPr lang="en-US" dirty="0">
                <a:hlinkClick r:id="rId2"/>
              </a:rPr>
              <a:t>https://help.github.com/articles/permission-levels-for-a-user-account-repository/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αφαίρεση συνεργατών:</a:t>
            </a:r>
            <a:r>
              <a:rPr lang="el-GR" dirty="0"/>
              <a:t> </a:t>
            </a:r>
            <a:r>
              <a:rPr lang="en-US" dirty="0">
                <a:hlinkClick r:id="rId3"/>
              </a:rPr>
              <a:t>https://help.github.com/articles/removing-a-collaborator-from-a-personal-repository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παραίτηση συνεργατών: </a:t>
            </a:r>
            <a:r>
              <a:rPr lang="en-US" dirty="0">
                <a:hlinkClick r:id="rId4"/>
              </a:rPr>
              <a:t>https://help.github.com/articles/removing-yourself-from-a-collaborator-s-repository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οργάνωση ομάδας:</a:t>
            </a:r>
            <a:r>
              <a:rPr lang="el-GR" dirty="0"/>
              <a:t> </a:t>
            </a:r>
            <a:r>
              <a:rPr lang="en-US" dirty="0">
                <a:hlinkClick r:id="rId5"/>
              </a:rPr>
              <a:t>https://help.github.com/articles/organizing-members-into-teams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11E3-8847-4BA0-A798-B81E15AD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72</a:t>
            </a:fld>
            <a:endParaRPr lang="el-GR"/>
          </a:p>
        </p:txBody>
      </p:sp>
      <p:sp>
        <p:nvSpPr>
          <p:cNvPr id="5" name="Ορθογώνιο 4">
            <a:hlinkClick r:id="rId6" action="ppaction://hlinksldjump"/>
            <a:extLst>
              <a:ext uri="{FF2B5EF4-FFF2-40B4-BE49-F238E27FC236}">
                <a16:creationId xmlns:a16="http://schemas.microsoft.com/office/drawing/2014/main" id="{2B26A041-4AD4-4517-BA9A-C043FBF3CE6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2711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C14CBD39-7FA2-41BC-9ACD-B4D62FD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CF401359-2A3F-4142-A150-62FAAA31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Θεωρία: </a:t>
            </a:r>
            <a:r>
              <a:rPr lang="en-US" dirty="0">
                <a:hlinkClick r:id="rId2"/>
              </a:rPr>
              <a:t>https://www.atlassian.com/git/tutorials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3"/>
              </a:rPr>
              <a:t>https://help.github.com/articles/github-flow/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4"/>
              </a:rPr>
              <a:t>https://help.github.com/articles/fork-a-repo/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5"/>
              </a:rPr>
              <a:t>https://git.eclipse.org/r/Documentation/error-non-fast-forward.html</a:t>
            </a:r>
            <a:endParaRPr lang="el-GR" dirty="0"/>
          </a:p>
          <a:p>
            <a:r>
              <a:rPr lang="el-GR" dirty="0"/>
              <a:t>Θεωρία &amp; Εικόνες: </a:t>
            </a:r>
            <a:r>
              <a:rPr lang="en-US" dirty="0">
                <a:hlinkClick r:id="rId6"/>
              </a:rPr>
              <a:t>https://guides.github.com/activities/hello-world/</a:t>
            </a:r>
            <a:endParaRPr lang="el-GR" dirty="0"/>
          </a:p>
          <a:p>
            <a:r>
              <a:rPr lang="el-GR" dirty="0"/>
              <a:t>Θεωρία &amp; Εικόνες: </a:t>
            </a:r>
            <a:r>
              <a:rPr lang="en-US" dirty="0">
                <a:hlinkClick r:id="rId7"/>
              </a:rPr>
              <a:t>https://guides.github.com/introduction/flow/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245F3-60F7-4F26-A99C-6799FFB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73</a:t>
            </a:fld>
            <a:endParaRPr lang="el-GR"/>
          </a:p>
        </p:txBody>
      </p:sp>
      <p:sp>
        <p:nvSpPr>
          <p:cNvPr id="6" name="Ορθογώνιο 5">
            <a:hlinkClick r:id="rId8" action="ppaction://hlinksldjump"/>
            <a:extLst>
              <a:ext uri="{FF2B5EF4-FFF2-40B4-BE49-F238E27FC236}">
                <a16:creationId xmlns:a16="http://schemas.microsoft.com/office/drawing/2014/main" id="{59CB6FF8-06BA-4428-870B-3D9D59AFCD5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70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15664EDD-B185-4DB5-9A45-8F5AE55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GitHub?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C9CE6F34-0CEA-43A6-A220-27CD2ACE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είναι μια πλατφόρμα, όπου «φυλάσσεται» ένας κώδικας.</a:t>
            </a:r>
          </a:p>
          <a:p>
            <a:pPr algn="just"/>
            <a:r>
              <a:rPr lang="el-GR" dirty="0"/>
              <a:t>Η «φύλαξη» του γίνεται για δύο σκοπούς:</a:t>
            </a:r>
          </a:p>
          <a:p>
            <a:pPr lvl="1" algn="just"/>
            <a:r>
              <a:rPr lang="el-GR" dirty="0"/>
              <a:t>Τον έλεγχο των διαφόρων εκδόσεων του λογισμικού.</a:t>
            </a:r>
          </a:p>
          <a:p>
            <a:pPr lvl="1" algn="just"/>
            <a:r>
              <a:rPr lang="el-GR" dirty="0"/>
              <a:t>Την συνεργασία των προγραμματιστών</a:t>
            </a:r>
          </a:p>
          <a:p>
            <a:pPr algn="just"/>
            <a:endParaRPr lang="el-GR" dirty="0"/>
          </a:p>
          <a:p>
            <a:pPr algn="just"/>
            <a:r>
              <a:rPr lang="el-GR" dirty="0"/>
              <a:t>Βασικές έννοιες του </a:t>
            </a:r>
            <a:r>
              <a:rPr lang="en-US" dirty="0"/>
              <a:t>GitHub: repositories, branches, commits </a:t>
            </a:r>
            <a:r>
              <a:rPr lang="el-GR" dirty="0"/>
              <a:t>και</a:t>
            </a:r>
            <a:r>
              <a:rPr lang="en-US" dirty="0"/>
              <a:t> Pull Requests.</a:t>
            </a:r>
          </a:p>
          <a:p>
            <a:pPr algn="just"/>
            <a:r>
              <a:rPr lang="el-GR" dirty="0"/>
              <a:t>Στόχος: να δημιουργήσουμε το δικό μας </a:t>
            </a:r>
            <a:r>
              <a:rPr lang="en-US" dirty="0"/>
              <a:t>Hello World repository, </a:t>
            </a:r>
            <a:r>
              <a:rPr lang="el-GR" dirty="0"/>
              <a:t>και να μάθουμε πως λειτουργεί η ροή εργασίας των </a:t>
            </a:r>
            <a:r>
              <a:rPr lang="en-US" dirty="0"/>
              <a:t>Pull Requests </a:t>
            </a:r>
            <a:r>
              <a:rPr lang="el-GR" dirty="0"/>
              <a:t>του </a:t>
            </a:r>
            <a:r>
              <a:rPr lang="en-US" dirty="0"/>
              <a:t>GitHub.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EC4DA3E-7264-4DEF-A560-26C10DD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8</a:t>
            </a:fld>
            <a:endParaRPr lang="el-GR"/>
          </a:p>
        </p:txBody>
      </p:sp>
      <p:sp>
        <p:nvSpPr>
          <p:cNvPr id="6" name="Ορθογώνιο 5">
            <a:hlinkClick r:id="rId2" action="ppaction://hlinksldjump"/>
            <a:extLst>
              <a:ext uri="{FF2B5EF4-FFF2-40B4-BE49-F238E27FC236}">
                <a16:creationId xmlns:a16="http://schemas.microsoft.com/office/drawing/2014/main" id="{A6003482-83F2-48D6-A136-21AB55AD52E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48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89D4E-49E7-433B-A46C-95058F34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Δεν χρειαζόμαστε κώδικα!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DB5E55-7F18-4221-896D-9AB3213F9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l-GR" dirty="0"/>
              <a:t>Για να ολοκληρώσουμε αυτό το </a:t>
            </a:r>
            <a:r>
              <a:rPr lang="en-US" dirty="0"/>
              <a:t>tutorial</a:t>
            </a:r>
            <a:r>
              <a:rPr lang="el-GR" dirty="0"/>
              <a:t> χρειαζόμαστε έναν λογαριασμό </a:t>
            </a:r>
            <a:r>
              <a:rPr lang="en-US" dirty="0"/>
              <a:t>GitHub </a:t>
            </a:r>
            <a:r>
              <a:rPr lang="el-GR" dirty="0"/>
              <a:t>και σύνδεση στο </a:t>
            </a:r>
            <a:r>
              <a:rPr lang="en-US" dirty="0"/>
              <a:t>internet.</a:t>
            </a:r>
          </a:p>
          <a:p>
            <a:pPr algn="just"/>
            <a:r>
              <a:rPr lang="el-GR" dirty="0"/>
              <a:t>Δεν χρειάζεται να γνωρίζουμε κώδικα, να χρησιμοποιήσουμε την γραμμή εντολών ή να έχουμε εγκατεστημένο το </a:t>
            </a:r>
            <a:r>
              <a:rPr lang="en-US" dirty="0"/>
              <a:t>Git!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59E7E70-9789-47E8-8A7A-D3B3B357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846D19A-3FC0-43C7-8109-2108485690F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577429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4945</Words>
  <Application>Microsoft Office PowerPoint</Application>
  <PresentationFormat>Ευρεία οθόνη</PresentationFormat>
  <Paragraphs>453</Paragraphs>
  <Slides>73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73</vt:i4>
      </vt:variant>
    </vt:vector>
  </HeadingPairs>
  <TitlesOfParts>
    <vt:vector size="79" baseType="lpstr">
      <vt:lpstr>Arial</vt:lpstr>
      <vt:lpstr>Calibri</vt:lpstr>
      <vt:lpstr>Century Gothic</vt:lpstr>
      <vt:lpstr>Wingdings</vt:lpstr>
      <vt:lpstr>Wingdings 3</vt:lpstr>
      <vt:lpstr>Θρόισμα</vt:lpstr>
      <vt:lpstr>GitHub</vt:lpstr>
      <vt:lpstr>Περιεχόμενα Με links</vt:lpstr>
      <vt:lpstr>Git &amp; GitHub</vt:lpstr>
      <vt:lpstr>Git Εργαλείο για Developers!</vt:lpstr>
      <vt:lpstr>Git και GitHub</vt:lpstr>
      <vt:lpstr>Εισαγωγικά</vt:lpstr>
      <vt:lpstr>Σε αυτό το στάδιο θα δούμε…</vt:lpstr>
      <vt:lpstr>Τι είναι το GitHub?</vt:lpstr>
      <vt:lpstr>Δεν χρειαζόμαστε κώδικα!</vt:lpstr>
      <vt:lpstr>Βήμα 1ο Δημιουργία Repository</vt:lpstr>
      <vt:lpstr>Βήμα 1ο Δημιουργώντας ένα repository</vt:lpstr>
      <vt:lpstr>Βήμα 1ο Στιγμιότυπα - 1 </vt:lpstr>
      <vt:lpstr>Βήμα 1ο Στιγμιότυπα - 2</vt:lpstr>
      <vt:lpstr>Βήμα 1ο Στιγμιότυπα - 3</vt:lpstr>
      <vt:lpstr>Βήμα 2ο Δημιουργία Branch - 1 </vt:lpstr>
      <vt:lpstr>Βήμα 2ο Χρονοδιάγραμμα</vt:lpstr>
      <vt:lpstr>Βήμα 2ο Παράδειγμα κατανόησης branches </vt:lpstr>
      <vt:lpstr>Βήμα 2ο Δημιουργία branch - 2</vt:lpstr>
      <vt:lpstr>Βήμα 2ο Παράδειγμα με gif </vt:lpstr>
      <vt:lpstr>Βήμα 3ο Δημιουργία και παραπομπή αλλαγών</vt:lpstr>
      <vt:lpstr>Βήμα 3ο Εφαρμογή αλλαγών και αποθήκευση τους.</vt:lpstr>
      <vt:lpstr>Βήμα 3ο (κατά την χρήση Git Client Services) Push to &amp; Pull from</vt:lpstr>
      <vt:lpstr>Βήμα 4ο Pull Request </vt:lpstr>
      <vt:lpstr>Βήμα 4ο Discussions &amp; self-requests </vt:lpstr>
      <vt:lpstr>Βήμα 4ο Παραδείγματα με εικόνες (1/5)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Βήμα 5ο Συγχωνεύοντας ένα Pull Request</vt:lpstr>
      <vt:lpstr>Παρουσίαση του PowerPoint</vt:lpstr>
      <vt:lpstr>Παρουσίαση του PowerPoint</vt:lpstr>
      <vt:lpstr>Τέλος εισαγωγής Ολοκλήρωση</vt:lpstr>
      <vt:lpstr>Git Clients</vt:lpstr>
      <vt:lpstr>GUI clients</vt:lpstr>
      <vt:lpstr>Παράδειγμα Git Client – GitKraken – 1</vt:lpstr>
      <vt:lpstr>Παράδειγμα Git Client – GitKraken – 2</vt:lpstr>
      <vt:lpstr>Λειτουργίες/Εντολές </vt:lpstr>
      <vt:lpstr>Staging</vt:lpstr>
      <vt:lpstr>Παράδειγμα</vt:lpstr>
      <vt:lpstr>Push – 1 Το δικαίωμα “εγγραφής” του git</vt:lpstr>
      <vt:lpstr>Push – 2 Επιπλέον χαρακτηριστικά</vt:lpstr>
      <vt:lpstr>Push – 3 Επιπλέον χαρακτηριστικά</vt:lpstr>
      <vt:lpstr>Pull – 1 To δικαίωμα “ανάγνωσης” του Git.</vt:lpstr>
      <vt:lpstr>Pull – 2 Διαφορετικές μορφές pull</vt:lpstr>
      <vt:lpstr>Pull – 2 Διαφορετικές μορφές pull</vt:lpstr>
      <vt:lpstr>Merge &amp; Rebase – 1  Οι τεχνικές συγχώνευσης/ενσωμάτωσης</vt:lpstr>
      <vt:lpstr>Merge &amp; Rebase – 2 Θετικά  και αρνητικά του Rebase</vt:lpstr>
      <vt:lpstr>Merge &amp; Rebase – 2 Κίνδυνοι του Rebase</vt:lpstr>
      <vt:lpstr>Fork Το δικαίωμα “αντιγραφής” του Git.</vt:lpstr>
      <vt:lpstr>Fork Η ροή χρήσης του fork</vt:lpstr>
      <vt:lpstr>Git Workflow! Δουλεύοντας σε μια ομάδα</vt:lpstr>
      <vt:lpstr>GitHub flow</vt:lpstr>
      <vt:lpstr>Δημιουργία ενός branch</vt:lpstr>
      <vt:lpstr>Συμβουλές branching</vt:lpstr>
      <vt:lpstr>Commits</vt:lpstr>
      <vt:lpstr>Συμβουλές για τα commits</vt:lpstr>
      <vt:lpstr>Pull Requests</vt:lpstr>
      <vt:lpstr>Pull Requests Κυριότερες χρήσεις</vt:lpstr>
      <vt:lpstr>Συζητήσεις και κριτικές</vt:lpstr>
      <vt:lpstr>Deploy</vt:lpstr>
      <vt:lpstr>Merge</vt:lpstr>
      <vt:lpstr>Permissions</vt:lpstr>
      <vt:lpstr>Ομάδες</vt:lpstr>
      <vt:lpstr>Owners (Ιδιοκτήτες) - 1 Owner level permissions</vt:lpstr>
      <vt:lpstr>Owners (Ιδιοκτήτες) – 1.2 Περιορισμός αλληλεπιδράσεων με το repository</vt:lpstr>
      <vt:lpstr>Owners (Ιδιοκτήτες) – 1.3 Αρχειοθέτηση repository</vt:lpstr>
      <vt:lpstr>Collaborators (Συνεργάτες) - 1 Collaborator level permissions</vt:lpstr>
      <vt:lpstr>Παρουσίαση του PowerPoint</vt:lpstr>
      <vt:lpstr>Παρουσίαση του PowerPoint</vt:lpstr>
      <vt:lpstr>Collaborators (Συνεργάτες) - 4 Πρόσκληση συνεργατών</vt:lpstr>
      <vt:lpstr>Collaborators (Συνεργάτες) - 5 Επιπλέον πληροφορίες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KARAMPELAS-TIMOTIEVITS ARISTOS</dc:creator>
  <cp:lastModifiedBy>KARAMPELAS-TIMOTIEVITS ARISTOS</cp:lastModifiedBy>
  <cp:revision>408</cp:revision>
  <dcterms:created xsi:type="dcterms:W3CDTF">2018-05-25T14:37:29Z</dcterms:created>
  <dcterms:modified xsi:type="dcterms:W3CDTF">2018-11-20T21:57:36Z</dcterms:modified>
</cp:coreProperties>
</file>