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34"/>
  </p:notesMasterIdLst>
  <p:sldIdLst>
    <p:sldId id="293" r:id="rId2"/>
    <p:sldId id="271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83" r:id="rId12"/>
    <p:sldId id="284" r:id="rId13"/>
    <p:sldId id="285" r:id="rId14"/>
    <p:sldId id="256" r:id="rId15"/>
    <p:sldId id="257" r:id="rId16"/>
    <p:sldId id="279" r:id="rId17"/>
    <p:sldId id="261" r:id="rId18"/>
    <p:sldId id="286" r:id="rId19"/>
    <p:sldId id="272" r:id="rId20"/>
    <p:sldId id="273" r:id="rId21"/>
    <p:sldId id="291" r:id="rId22"/>
    <p:sldId id="274" r:id="rId23"/>
    <p:sldId id="287" r:id="rId24"/>
    <p:sldId id="288" r:id="rId25"/>
    <p:sldId id="289" r:id="rId26"/>
    <p:sldId id="290" r:id="rId27"/>
    <p:sldId id="292" r:id="rId28"/>
    <p:sldId id="278" r:id="rId29"/>
    <p:sldId id="275" r:id="rId30"/>
    <p:sldId id="276" r:id="rId31"/>
    <p:sldId id="280" r:id="rId32"/>
    <p:sldId id="281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MPELAS-TIMOTIEVITS ARISTOS" initials="KA" lastIdx="1" clrIdx="0">
    <p:extLst>
      <p:ext uri="{19B8F6BF-5375-455C-9EA6-DF929625EA0E}">
        <p15:presenceInfo xmlns:p15="http://schemas.microsoft.com/office/powerpoint/2012/main" userId="KARAMPELAS-TIMOTIEVITS ARIS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0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08D4F-C9F7-4B61-A729-8DAF7C54F2BA}" type="datetimeFigureOut">
              <a:rPr lang="el-GR" smtClean="0"/>
              <a:t>20/11/2018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96350-C16A-445D-B8FF-FD90539EBAC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136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8961-908C-49AF-A0F1-78F4B57660BB}" type="datetime1">
              <a:rPr lang="en-US" smtClean="0"/>
              <a:t>11/20/2018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1172-9649-4885-B018-F6C918653A1A}" type="datetime1">
              <a:rPr lang="en-US" smtClean="0"/>
              <a:t>11/20/2018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FDD8-3CF0-4772-BA87-8A71DC68CB4C}" type="datetime1">
              <a:rPr lang="en-US" smtClean="0"/>
              <a:t>11/20/2018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821550" y="1507150"/>
            <a:ext cx="55008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0"/>
            </a:lvl1pPr>
            <a:lvl2pPr lvl="1" rtl="0">
              <a:spcBef>
                <a:spcPts val="0"/>
              </a:spcBef>
              <a:buSzPct val="100000"/>
              <a:defRPr sz="4800" b="0"/>
            </a:lvl2pPr>
            <a:lvl3pPr lvl="2" rtl="0">
              <a:spcBef>
                <a:spcPts val="0"/>
              </a:spcBef>
              <a:buSzPct val="100000"/>
              <a:defRPr sz="4800" b="0"/>
            </a:lvl3pPr>
            <a:lvl4pPr lvl="3" rtl="0">
              <a:spcBef>
                <a:spcPts val="0"/>
              </a:spcBef>
              <a:buSzPct val="100000"/>
              <a:defRPr sz="4800" b="0"/>
            </a:lvl4pPr>
            <a:lvl5pPr lvl="4" rtl="0">
              <a:spcBef>
                <a:spcPts val="0"/>
              </a:spcBef>
              <a:buSzPct val="100000"/>
              <a:defRPr sz="4800" b="0"/>
            </a:lvl5pPr>
            <a:lvl6pPr lvl="5" rtl="0">
              <a:spcBef>
                <a:spcPts val="0"/>
              </a:spcBef>
              <a:buSzPct val="100000"/>
              <a:defRPr sz="4800" b="0"/>
            </a:lvl6pPr>
            <a:lvl7pPr lvl="6" rtl="0">
              <a:spcBef>
                <a:spcPts val="0"/>
              </a:spcBef>
              <a:buSzPct val="100000"/>
              <a:defRPr sz="4800" b="0"/>
            </a:lvl7pPr>
            <a:lvl8pPr lvl="7" rtl="0">
              <a:spcBef>
                <a:spcPts val="0"/>
              </a:spcBef>
              <a:buSzPct val="100000"/>
              <a:defRPr sz="4800" b="0"/>
            </a:lvl8pPr>
            <a:lvl9pPr lvl="8" rtl="0">
              <a:spcBef>
                <a:spcPts val="0"/>
              </a:spcBef>
              <a:buSzPct val="100000"/>
              <a:defRPr sz="48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821550" y="2535254"/>
            <a:ext cx="55008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76726" y="1459650"/>
            <a:ext cx="3393599" cy="275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82AC-A141-4E60-A9D8-DE8921B4A97F}" type="datetime1">
              <a:rPr lang="en-US" smtClean="0"/>
              <a:t>11/20/2018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4781-4BF7-4057-8018-9D64018AEB5D}" type="datetime1">
              <a:rPr lang="en-US" smtClean="0"/>
              <a:t>11/20/2018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60A2-B30D-488F-9F02-59169DA5BDDC}" type="datetime1">
              <a:rPr lang="en-US" smtClean="0"/>
              <a:t>11/20/2018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F7FA-D5AC-44DC-8963-9ACD2B285C88}" type="datetime1">
              <a:rPr lang="en-US" smtClean="0"/>
              <a:t>11/20/2018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8309-41E3-42FC-B403-E32F779C7E5F}" type="datetime1">
              <a:rPr lang="en-US" smtClean="0"/>
              <a:t>11/20/2018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BD8A-1D89-41D2-AE61-B4BEB07B2337}" type="datetime1">
              <a:rPr lang="en-US" smtClean="0"/>
              <a:t>11/20/2018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5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5BDF-D62A-4B9B-935E-CD6420D4B528}" type="datetime1">
              <a:rPr lang="en-US" smtClean="0"/>
              <a:t>11/20/2018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874-C6A4-4598-841D-A5AC660134B7}" type="datetime1">
              <a:rPr lang="en-US" smtClean="0"/>
              <a:t>11/20/2018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4"/>
            <a:ext cx="609600" cy="273844"/>
          </a:xfrm>
        </p:spPr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70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32B3BD-1BE9-4922-836E-B51439454F41}" type="datetime1">
              <a:rPr lang="en-US" smtClean="0"/>
              <a:t>11/20/2018</a:t>
            </a:fld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4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4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E765283-B23A-4615-9CD1-D9F5E10B7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Εισαγωγή 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695AE97-B643-475D-A856-BA09E70BF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Άρης </a:t>
            </a:r>
            <a:r>
              <a:rPr lang="el-GR" dirty="0" err="1"/>
              <a:t>Καράμπελας-Τιμοτίεβιτς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09BB5D4-DC39-47E2-882E-01FD4DBB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158" y="1399708"/>
            <a:ext cx="8431689" cy="330564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477002" y="2952750"/>
            <a:ext cx="398585" cy="914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Εγκαθιστώντας το </a:t>
            </a:r>
            <a:r>
              <a:rPr lang="en-US" dirty="0"/>
              <a:t>PyCharm</a:t>
            </a:r>
            <a:r>
              <a:rPr lang="el-GR" dirty="0"/>
              <a:t> - 1</a:t>
            </a:r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1342F569-05D2-4B26-B206-A9CD84F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Εγκαθιστώντας το </a:t>
            </a:r>
            <a:r>
              <a:rPr lang="en-US" dirty="0"/>
              <a:t>PyCharm </a:t>
            </a:r>
            <a:r>
              <a:rPr lang="el-GR" dirty="0"/>
              <a:t>- 2</a:t>
            </a:r>
          </a:p>
        </p:txBody>
      </p:sp>
      <p:pic>
        <p:nvPicPr>
          <p:cNvPr id="10" name="Picture 9" descr="install-pycharm-on-windows-syst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352550"/>
            <a:ext cx="4501196" cy="3562350"/>
          </a:xfrm>
          <a:prstGeom prst="rect">
            <a:avLst/>
          </a:prstGeom>
        </p:spPr>
      </p:pic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CA0739F2-150D-4B43-AC94-6B490FDF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Εγκαθιστώντας το </a:t>
            </a:r>
            <a:r>
              <a:rPr lang="en-US" dirty="0"/>
              <a:t>PyCharm </a:t>
            </a:r>
            <a:r>
              <a:rPr lang="el-GR" dirty="0"/>
              <a:t>- 3</a:t>
            </a:r>
          </a:p>
        </p:txBody>
      </p:sp>
      <p:pic>
        <p:nvPicPr>
          <p:cNvPr id="3" name="Picture 2" descr="set-pycharm-association-with-.py-fi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2" y="1428750"/>
            <a:ext cx="4467225" cy="3519366"/>
          </a:xfrm>
          <a:prstGeom prst="rect">
            <a:avLst/>
          </a:prstGeo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55CFA69-CCAF-42FD-ADC9-23C2083C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Εγκαθιστώντας το </a:t>
            </a:r>
            <a:r>
              <a:rPr lang="en-US" dirty="0"/>
              <a:t>PyCharm </a:t>
            </a:r>
            <a:r>
              <a:rPr lang="el-GR" dirty="0"/>
              <a:t>- 4</a:t>
            </a:r>
          </a:p>
        </p:txBody>
      </p:sp>
      <p:pic>
        <p:nvPicPr>
          <p:cNvPr id="4" name="Picture 3" descr="import-previous-python-project-if-a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581151"/>
            <a:ext cx="7645840" cy="3372183"/>
          </a:xfrm>
          <a:prstGeom prst="rect">
            <a:avLst/>
          </a:prstGeo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B01F3CFC-2435-4F66-86F5-2D9571BF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13</a:t>
            </a:fld>
            <a:endParaRPr lang="el-G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l-GR" sz="4400" dirty="0">
                <a:cs typeface="Narkisim" pitchFamily="34" charset="-79"/>
              </a:rPr>
              <a:t>Εισαγωγικά</a:t>
            </a:r>
            <a:endParaRPr lang="el-GR" sz="4400" dirty="0">
              <a:latin typeface="+mj-lt"/>
              <a:cs typeface="Narkisim" pitchFamily="34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Βασικές έννοιες προγραμματισμού πριν γνωρίσουμε την γλώσσα </a:t>
            </a:r>
            <a:r>
              <a:rPr lang="en-US" dirty="0"/>
              <a:t>Python</a:t>
            </a:r>
            <a:endParaRPr lang="el-GR" dirty="0"/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30B3F72C-29AD-4002-9D23-9DCC5B4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Γενικά θα δούμε...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49500" y="1437425"/>
            <a:ext cx="7020900" cy="34965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/>
              <a:t> Τι ορίζουμε ως πρόβλημα</a:t>
            </a:r>
          </a:p>
          <a:p>
            <a:pPr>
              <a:buFont typeface="Arial" pitchFamily="34" charset="0"/>
              <a:buChar char="•"/>
            </a:pPr>
            <a:r>
              <a:rPr lang="el-GR" dirty="0"/>
              <a:t> Τι είναι ο Η/Υ και με τι ασχολείται</a:t>
            </a:r>
          </a:p>
          <a:p>
            <a:pPr>
              <a:buFont typeface="Arial" pitchFamily="34" charset="0"/>
              <a:buChar char="•"/>
            </a:pPr>
            <a:r>
              <a:rPr lang="el-GR" dirty="0"/>
              <a:t> Τι ονομάζουμε αλγόριθμο</a:t>
            </a:r>
          </a:p>
          <a:p>
            <a:pPr>
              <a:buFont typeface="Arial" pitchFamily="34" charset="0"/>
              <a:buChar char="•"/>
            </a:pPr>
            <a:r>
              <a:rPr lang="el-GR" dirty="0"/>
              <a:t> Τι εννοούμε όταν λέμε δεδομένα</a:t>
            </a:r>
          </a:p>
          <a:p>
            <a:pPr>
              <a:buFont typeface="Arial" pitchFamily="34" charset="0"/>
              <a:buChar char="•"/>
            </a:pPr>
            <a:r>
              <a:rPr lang="el-GR" dirty="0"/>
              <a:t> Τι ονομάζουμε πρόγραμμα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Προβλήματα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Επεξήγηση βασικών εννοιών</a:t>
            </a:r>
          </a:p>
          <a:p>
            <a:r>
              <a:rPr lang="el-GR" dirty="0"/>
              <a:t>Εισαγωγή στους αλγορίθμους</a:t>
            </a:r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BD840CA1-5063-4D69-B1E3-C9922E6F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Πρόβλημα...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504952"/>
            <a:ext cx="8839200" cy="2819399"/>
          </a:xfrm>
        </p:spPr>
        <p:txBody>
          <a:bodyPr>
            <a:normAutofit/>
          </a:bodyPr>
          <a:lstStyle/>
          <a:p>
            <a:pPr algn="just"/>
            <a:r>
              <a:rPr lang="el-GR" dirty="0"/>
              <a:t>Είναι μια κατάσταση η οποία χρήζει αντιμετώπισης, απαιτεί λύση, όπου η δε λύση δεν είναι γνωστή, ούτε προφανής</a:t>
            </a:r>
          </a:p>
          <a:p>
            <a:r>
              <a:rPr lang="el-GR" dirty="0"/>
              <a:t>Κατηγορίες προβλημάτων:</a:t>
            </a:r>
          </a:p>
          <a:p>
            <a:pPr lvl="1">
              <a:buFont typeface="Wingdings" pitchFamily="2" charset="2"/>
              <a:buChar char="§"/>
            </a:pPr>
            <a:r>
              <a:rPr lang="el-GR" dirty="0"/>
              <a:t>Επιλύσιμα (π.χ. Η επίλυση μια πρωτοβάθμιας εξίσωσης)</a:t>
            </a:r>
          </a:p>
          <a:p>
            <a:pPr lvl="1">
              <a:buFont typeface="Wingdings" pitchFamily="2" charset="2"/>
              <a:buChar char="§"/>
            </a:pPr>
            <a:r>
              <a:rPr lang="el-GR" dirty="0"/>
              <a:t>Ανοικτά (π.χ. Η εννοποίηση των πέντε δυνάμεων της Φυσικής)</a:t>
            </a:r>
          </a:p>
          <a:p>
            <a:pPr lvl="1">
              <a:buFont typeface="Wingdings" pitchFamily="2" charset="2"/>
              <a:buChar char="§"/>
            </a:pPr>
            <a:r>
              <a:rPr lang="el-GR" dirty="0"/>
              <a:t>Άλυτα</a:t>
            </a:r>
            <a:r>
              <a:rPr lang="en-US" dirty="0"/>
              <a:t> (</a:t>
            </a:r>
            <a:r>
              <a:rPr lang="el-GR" dirty="0"/>
              <a:t>π.χ. Τετραγωνισμός του κύκλου)</a:t>
            </a:r>
          </a:p>
          <a:p>
            <a:endParaRPr lang="el-GR" dirty="0"/>
          </a:p>
          <a:p>
            <a:endParaRPr lang="el-GR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0C37C4D3-52AD-4E25-A4EF-42A5FDF9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Ηλεκτρονικός Υπολογιστής</a:t>
            </a:r>
          </a:p>
        </p:txBody>
      </p:sp>
      <p:pic>
        <p:nvPicPr>
          <p:cNvPr id="8" name="Content Placeholder 7" descr="computer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81000" y="1733550"/>
            <a:ext cx="3810000" cy="2794000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267200" y="2571750"/>
            <a:ext cx="4724400" cy="784830"/>
          </a:xfrm>
        </p:spPr>
        <p:txBody>
          <a:bodyPr wrap="square" numCol="1">
            <a:spAutoFit/>
          </a:bodyPr>
          <a:lstStyle/>
          <a:p>
            <a:pPr lvl="0" algn="just"/>
            <a:r>
              <a:rPr lang="el-GR" sz="1600" kern="900" dirty="0"/>
              <a:t>Κάθε συσκευή που </a:t>
            </a:r>
            <a:r>
              <a:rPr lang="el-GR" sz="1600" b="1" kern="900" dirty="0"/>
              <a:t>επεξεργάζεται πληροφορίες </a:t>
            </a:r>
            <a:r>
              <a:rPr lang="el-GR" sz="1600" kern="900" dirty="0"/>
              <a:t>μπορεί να θεωρηθεί υπολογιστής, ειδικά εάν η επεξεργασία αυτή έχει κάποιο </a:t>
            </a:r>
            <a:r>
              <a:rPr lang="el-GR" sz="1600" b="1" kern="900" dirty="0"/>
              <a:t>σκοπό</a:t>
            </a:r>
            <a:r>
              <a:rPr lang="el-GR" sz="1600" kern="900" dirty="0"/>
              <a:t>.</a:t>
            </a:r>
            <a:endParaRPr lang="en-US" sz="1600" kern="900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6DED5BA3-4FB9-407E-A857-62125229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18</a:t>
            </a:fld>
            <a:endParaRPr lang="el-G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10600" cy="857250"/>
          </a:xfrm>
        </p:spPr>
        <p:txBody>
          <a:bodyPr>
            <a:normAutofit/>
          </a:bodyPr>
          <a:lstStyle/>
          <a:p>
            <a:r>
              <a:rPr lang="el-GR" sz="4400" dirty="0"/>
              <a:t>Με τι προβλήματα ασχολείται ο Η/Υ?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1"/>
            <a:ext cx="8229600" cy="2819399"/>
          </a:xfrm>
        </p:spPr>
        <p:txBody>
          <a:bodyPr>
            <a:normAutofit/>
          </a:bodyPr>
          <a:lstStyle/>
          <a:p>
            <a:r>
              <a:rPr lang="el-GR" sz="2000" dirty="0"/>
              <a:t>Οι υπολογιστές μπορούν να επιλύσουν  οποιοδήποτε πρόβλημα, αρκεί να μπορεί αναλυθεί σε επίπεδο μηχανής.</a:t>
            </a:r>
          </a:p>
          <a:p>
            <a:endParaRPr lang="el-GR" sz="2000" dirty="0"/>
          </a:p>
          <a:p>
            <a:r>
              <a:rPr lang="el-GR" sz="2000" dirty="0"/>
              <a:t>Παραδείγματα:</a:t>
            </a:r>
          </a:p>
          <a:p>
            <a:pPr lvl="1">
              <a:buFont typeface="Wingdings" pitchFamily="2" charset="2"/>
              <a:buChar char="§"/>
            </a:pPr>
            <a:r>
              <a:rPr lang="el-GR" sz="1800" dirty="0"/>
              <a:t>Υπολογισμός αριθμητικών παραστάσεων.</a:t>
            </a:r>
          </a:p>
          <a:p>
            <a:pPr lvl="1">
              <a:buFont typeface="Wingdings" pitchFamily="2" charset="2"/>
              <a:buChar char="§"/>
            </a:pPr>
            <a:r>
              <a:rPr lang="el-GR" sz="1800" dirty="0"/>
              <a:t>Επίλυση δευτεροβάθμιας εξίσωσης.</a:t>
            </a:r>
          </a:p>
          <a:p>
            <a:pPr lvl="1">
              <a:buFont typeface="Wingdings" pitchFamily="2" charset="2"/>
              <a:buChar char="§"/>
            </a:pPr>
            <a:r>
              <a:rPr lang="el-GR" sz="1800" dirty="0"/>
              <a:t>Εύρεση συντομότερης διαδρομής, από μια περιοχή σε μια άλλη.</a:t>
            </a:r>
          </a:p>
          <a:p>
            <a:pPr lvl="1">
              <a:buFont typeface="Wingdings" pitchFamily="2" charset="2"/>
              <a:buChar char="§"/>
            </a:pPr>
            <a:r>
              <a:rPr lang="el-GR" sz="1800" dirty="0"/>
              <a:t>Ταξινόμηση αριθμών.</a:t>
            </a:r>
          </a:p>
          <a:p>
            <a:pPr lvl="1">
              <a:buFont typeface="Wingdings" pitchFamily="2" charset="2"/>
              <a:buChar char="§"/>
            </a:pPr>
            <a:endParaRPr lang="el-GR" sz="1400" b="1" dirty="0"/>
          </a:p>
          <a:p>
            <a:endParaRPr lang="el-GR" sz="20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97D9E66-BE1D-4BD1-8551-19622784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&amp; PyCharm</a:t>
            </a:r>
            <a:endParaRPr lang="el-G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Μέθοδος εγκατάστασης και προετοιμασία</a:t>
            </a:r>
            <a:endParaRPr lang="en-US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9E0BD92D-CF41-45EA-B76B-DE8E2E8C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Αλγόριθμοι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410"/>
            <a:ext cx="8229600" cy="2948940"/>
          </a:xfrm>
        </p:spPr>
        <p:txBody>
          <a:bodyPr>
            <a:noAutofit/>
          </a:bodyPr>
          <a:lstStyle/>
          <a:p>
            <a:r>
              <a:rPr lang="el-GR" sz="2000" b="1" u="sng" dirty="0"/>
              <a:t>Αλγόριθμο</a:t>
            </a:r>
            <a:r>
              <a:rPr lang="el-GR" sz="2000" dirty="0"/>
              <a:t> ονομάζουμε μία σειρά από εντολές που έχουν αρχή και τέλος, είναι σαφείς και έχουν ως σκοπό την επίλυση κάποιου προβλήματος.</a:t>
            </a:r>
          </a:p>
          <a:p>
            <a:r>
              <a:rPr lang="el-GR" sz="2000" dirty="0"/>
              <a:t>Παραδείγματα</a:t>
            </a:r>
          </a:p>
          <a:p>
            <a:pPr lvl="1"/>
            <a:r>
              <a:rPr lang="el-GR" sz="1800" dirty="0"/>
              <a:t>Δέσιμο μίας γραβάτας.</a:t>
            </a:r>
          </a:p>
          <a:p>
            <a:pPr lvl="1"/>
            <a:r>
              <a:rPr lang="el-GR" sz="1800" dirty="0"/>
              <a:t>Συνταγές μαγειρικής.</a:t>
            </a:r>
          </a:p>
          <a:p>
            <a:pPr lvl="1"/>
            <a:r>
              <a:rPr lang="el-GR" sz="1800" dirty="0"/>
              <a:t>Οργάνωση εκδηλώσεων.</a:t>
            </a:r>
          </a:p>
          <a:p>
            <a:pPr lvl="1"/>
            <a:r>
              <a:rPr lang="el-GR" sz="1800" dirty="0"/>
              <a:t>Μεθοδολογίες μαθηματικών.</a:t>
            </a:r>
          </a:p>
          <a:p>
            <a:endParaRPr lang="el-GR" sz="20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F78A93F-DC3F-489A-9C58-FF953D2C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Αλγόριθμοι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/>
              <a:t>Κάθε αλγόριθμος πρέπει να τηρεί τα παρακάτω κριτήρια</a:t>
            </a:r>
          </a:p>
          <a:p>
            <a:pPr lvl="1"/>
            <a:r>
              <a:rPr lang="el-GR" sz="2000" dirty="0"/>
              <a:t>Είσοδος </a:t>
            </a:r>
            <a:r>
              <a:rPr lang="el-GR" sz="2000" dirty="0">
                <a:sym typeface="Wingdings" panose="05000000000000000000" pitchFamily="2" charset="2"/>
              </a:rPr>
              <a:t> Ο αλγόριθμος να δέχεται ένα σύνολο δεδομένων</a:t>
            </a:r>
            <a:endParaRPr lang="el-GR" sz="2000" dirty="0"/>
          </a:p>
          <a:p>
            <a:pPr lvl="1"/>
            <a:r>
              <a:rPr lang="el-GR" sz="2000" dirty="0"/>
              <a:t>Έξοδος </a:t>
            </a:r>
            <a:r>
              <a:rPr lang="el-GR" sz="2000" dirty="0">
                <a:sym typeface="Wingdings" panose="05000000000000000000" pitchFamily="2" charset="2"/>
              </a:rPr>
              <a:t> Ο αλγόριθμος να παράγει κάποιο ευδιάκριτο αποτέλεσμα.</a:t>
            </a:r>
            <a:endParaRPr lang="el-GR" sz="2000" dirty="0"/>
          </a:p>
          <a:p>
            <a:pPr lvl="1"/>
            <a:r>
              <a:rPr lang="el-GR" sz="2000" dirty="0" err="1"/>
              <a:t>Καθοριστικότητα</a:t>
            </a:r>
            <a:r>
              <a:rPr lang="el-GR" sz="2000" dirty="0"/>
              <a:t> </a:t>
            </a:r>
            <a:r>
              <a:rPr lang="el-GR" sz="2000" dirty="0">
                <a:sym typeface="Wingdings" panose="05000000000000000000" pitchFamily="2" charset="2"/>
              </a:rPr>
              <a:t> Να αποτελείται από σαφή βήματα εκτέλεσης.</a:t>
            </a:r>
            <a:endParaRPr lang="el-GR" sz="2000" dirty="0"/>
          </a:p>
          <a:p>
            <a:pPr lvl="1"/>
            <a:r>
              <a:rPr lang="el-GR" sz="2000" dirty="0" err="1"/>
              <a:t>Περατότητα</a:t>
            </a:r>
            <a:r>
              <a:rPr lang="el-GR" sz="2000" dirty="0"/>
              <a:t> </a:t>
            </a:r>
            <a:r>
              <a:rPr lang="el-GR" sz="2000" dirty="0">
                <a:sym typeface="Wingdings" panose="05000000000000000000" pitchFamily="2" charset="2"/>
              </a:rPr>
              <a:t> Να ολοκληρώνει την λειτουργεία κάποια στιγμή.</a:t>
            </a:r>
            <a:endParaRPr lang="el-GR" sz="2000" dirty="0"/>
          </a:p>
          <a:p>
            <a:pPr lvl="1"/>
            <a:r>
              <a:rPr lang="el-GR" sz="2000" dirty="0"/>
              <a:t>Αποτελεσματικότητα </a:t>
            </a:r>
            <a:r>
              <a:rPr lang="el-GR" sz="2000" dirty="0">
                <a:sym typeface="Wingdings" panose="05000000000000000000" pitchFamily="2" charset="2"/>
              </a:rPr>
              <a:t> Να δίνει κάθε φορά κάποιο χρήσιμο αποτέλεσμα.</a:t>
            </a:r>
            <a:endParaRPr lang="el-GR" sz="20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41025F9-DFDA-43B8-99E0-DDE19B91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l-GR" dirty="0"/>
              <a:t>Βασικοί τρόποι αναπαράστασης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312420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l-GR" sz="2800" b="1" u="sng" dirty="0"/>
              <a:t>Ελεύθερο κείμενο</a:t>
            </a:r>
            <a:endParaRPr lang="el-GR" sz="2800" dirty="0"/>
          </a:p>
          <a:p>
            <a:pPr marL="514350" lvl="0" indent="-514350">
              <a:buFont typeface="+mj-lt"/>
              <a:buAutoNum type="arabicPeriod"/>
            </a:pPr>
            <a:r>
              <a:rPr lang="el-GR" sz="2800" b="1" u="sng" dirty="0"/>
              <a:t>Διάγραμμα ροής</a:t>
            </a:r>
            <a:endParaRPr lang="el-GR" sz="2800" dirty="0"/>
          </a:p>
          <a:p>
            <a:pPr marL="514350" lvl="0" indent="-514350">
              <a:buFont typeface="+mj-lt"/>
              <a:buAutoNum type="arabicPeriod"/>
            </a:pPr>
            <a:r>
              <a:rPr lang="el-GR" sz="2800" b="1" u="sng" dirty="0"/>
              <a:t>Φυσική γλώσσα κατα βήματα</a:t>
            </a:r>
            <a:endParaRPr lang="el-GR" sz="2800" dirty="0"/>
          </a:p>
          <a:p>
            <a:pPr marL="514350" lvl="0" indent="-514350">
              <a:buFont typeface="+mj-lt"/>
              <a:buAutoNum type="arabicPeriod"/>
            </a:pPr>
            <a:r>
              <a:rPr lang="el-GR" sz="2800" b="1" u="sng" dirty="0"/>
              <a:t>Κωδικοποίηση</a:t>
            </a:r>
            <a:endParaRPr lang="el-GR" sz="2800" dirty="0"/>
          </a:p>
          <a:p>
            <a:pPr marL="514350" indent="-514350">
              <a:buFont typeface="+mj-lt"/>
              <a:buAutoNum type="arabicPeriod"/>
            </a:pPr>
            <a:endParaRPr lang="el-GR" sz="28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BECDD25-17A7-41AC-A323-32880799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l-GR" dirty="0"/>
              <a:t>Ελεύθερο Κείμενο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 Απλή επεξήγηση του αλγόριθμου σε κείμενο</a:t>
            </a:r>
          </a:p>
          <a:p>
            <a:pPr>
              <a:buNone/>
            </a:pPr>
            <a:r>
              <a:rPr lang="el-GR" dirty="0"/>
              <a:t>π.χ.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257175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“</a:t>
            </a:r>
            <a:r>
              <a:rPr lang="el-GR" sz="2400" dirty="0"/>
              <a:t>Άνοιξε το πρώτο ντουλάπι και αφού βρεις το σακουλάκι με την ζάχαρη, πάρε το δοχείο από το τρίτο ντουλάπι στα δεξιά και άδειασε το σακουλάκι μέσα στο δοχείο.</a:t>
            </a:r>
            <a:r>
              <a:rPr lang="en-US" sz="2400" dirty="0"/>
              <a:t>”</a:t>
            </a:r>
            <a:endParaRPr lang="el-GR" sz="240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0B29195-4104-479F-BC50-002AEFD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23</a:t>
            </a:fld>
            <a:endParaRPr lang="el-G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l-GR" dirty="0"/>
              <a:t>Διάγραμμα Ροής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28750"/>
            <a:ext cx="4343400" cy="3291840"/>
          </a:xfrm>
        </p:spPr>
        <p:txBody>
          <a:bodyPr>
            <a:normAutofit/>
          </a:bodyPr>
          <a:lstStyle/>
          <a:p>
            <a:r>
              <a:rPr lang="el-GR" sz="2000" dirty="0"/>
              <a:t>Σχηματική απεικόνηση των βημάτων του αλγόριθμου.</a:t>
            </a:r>
          </a:p>
          <a:p>
            <a:endParaRPr lang="el-GR" sz="2000" dirty="0"/>
          </a:p>
          <a:p>
            <a:r>
              <a:rPr lang="el-GR" sz="2000" dirty="0"/>
              <a:t>Έλλειψη: Αρχή – Τέλος</a:t>
            </a:r>
          </a:p>
          <a:p>
            <a:r>
              <a:rPr lang="el-GR" sz="2000" dirty="0"/>
              <a:t>Τετράγωνα: Εντολές</a:t>
            </a:r>
          </a:p>
          <a:p>
            <a:r>
              <a:rPr lang="el-GR" sz="2000" dirty="0"/>
              <a:t>Πλάγιο Ορθογώνια: Είσοδος &amp; Έξοδος δεδομένων</a:t>
            </a:r>
            <a:endParaRPr lang="en-US" sz="2000" dirty="0"/>
          </a:p>
          <a:p>
            <a:r>
              <a:rPr lang="el-GR" sz="2000" dirty="0"/>
              <a:t>Ρόμβος: Έλεγχος συνθήκης</a:t>
            </a:r>
          </a:p>
        </p:txBody>
      </p:sp>
      <p:pic>
        <p:nvPicPr>
          <p:cNvPr id="4" name="Picture 3" descr="LampFlowchart.svg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970678"/>
            <a:ext cx="3962400" cy="3977524"/>
          </a:xfrm>
          <a:prstGeom prst="rect">
            <a:avLst/>
          </a:prstGeom>
        </p:spPr>
      </p:pic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388A259-A670-40B1-B8EC-658B8656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24</a:t>
            </a:fld>
            <a:endParaRPr lang="el-G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3. Φυσική Γλώσσα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 Γίνεται κυρίως κατα βήματα</a:t>
            </a:r>
          </a:p>
          <a:p>
            <a:pPr>
              <a:buNone/>
            </a:pPr>
            <a:r>
              <a:rPr lang="el-GR" dirty="0"/>
              <a:t>π.χ.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241935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l-GR" sz="2400" dirty="0"/>
              <a:t>Αρχή</a:t>
            </a:r>
          </a:p>
          <a:p>
            <a:pPr marL="342900" indent="-342900">
              <a:buAutoNum type="arabicPeriod"/>
            </a:pPr>
            <a:r>
              <a:rPr lang="el-GR" sz="2400" dirty="0"/>
              <a:t>Δωσε Αριθμο</a:t>
            </a:r>
          </a:p>
          <a:p>
            <a:pPr marL="342900" indent="-342900">
              <a:buAutoNum type="arabicPeriod"/>
            </a:pPr>
            <a:r>
              <a:rPr lang="el-GR" sz="2400" dirty="0"/>
              <a:t>Διαίρεσε με 2</a:t>
            </a:r>
          </a:p>
          <a:p>
            <a:pPr marL="342900" indent="-342900">
              <a:buAutoNum type="arabicPeriod"/>
            </a:pPr>
            <a:r>
              <a:rPr lang="el-GR" sz="2400" dirty="0"/>
              <a:t>Αν το υπόλοιπο είναι μηδέν, τότε άρτιος</a:t>
            </a:r>
          </a:p>
          <a:p>
            <a:pPr marL="342900" indent="-342900">
              <a:buAutoNum type="arabicPeriod"/>
            </a:pPr>
            <a:r>
              <a:rPr lang="el-GR" sz="2400" dirty="0"/>
              <a:t>Αλλιώς, αν το υπόλοιπο 1, περιττός</a:t>
            </a:r>
          </a:p>
          <a:p>
            <a:pPr marL="342900" indent="-342900">
              <a:buAutoNum type="arabicPeriod"/>
            </a:pPr>
            <a:r>
              <a:rPr lang="el-GR" sz="2400" dirty="0"/>
              <a:t>Τέλος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BD4C9224-42A6-4CC6-BFEA-56B9767D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25</a:t>
            </a:fld>
            <a:endParaRPr lang="el-G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4. Κωδικοποίηση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Μετάφραση αλγόριθμου μέσω μιας γλώσσας προγραμματισμού</a:t>
            </a:r>
          </a:p>
          <a:p>
            <a:pPr>
              <a:buNone/>
            </a:pPr>
            <a:r>
              <a:rPr lang="el-GR" dirty="0"/>
              <a:t>π.χ.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419350"/>
            <a:ext cx="5562600" cy="244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7CE7895-756B-468F-ADC0-A8C495A9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26</a:t>
            </a:fld>
            <a:endParaRPr lang="el-G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 κώδικας στο </a:t>
            </a:r>
            <a:r>
              <a:rPr lang="en-US" dirty="0"/>
              <a:t>Mu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1385316"/>
            <a:ext cx="3352799" cy="3604260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5A96CBD9-E14B-480E-B551-C249676E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27</a:t>
            </a:fld>
            <a:endParaRPr lang="el-G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Δεδομένα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Η έννοια των δεδομέων και των δομών δεδομένων</a:t>
            </a:r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FD65EA15-CD9A-4EF4-9877-90F3D01F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Ονομάζεται ένα γνωστό ή αποδεκτό στοιχείο το οποίο χρησιμοποιείται ως βάση ή προϋπόθεση στην επίλυση προβλημάτων.</a:t>
            </a:r>
          </a:p>
          <a:p>
            <a:endParaRPr lang="el-GR" dirty="0"/>
          </a:p>
          <a:p>
            <a:r>
              <a:rPr lang="el-GR" dirty="0"/>
              <a:t>Βέβαια, εμάς μας ενδιαφέρει η έννοια των </a:t>
            </a:r>
            <a:r>
              <a:rPr lang="el-GR" b="1" u="sng" dirty="0">
                <a:solidFill>
                  <a:srgbClr val="C00000"/>
                </a:solidFill>
              </a:rPr>
              <a:t>δομών δεδομένων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6EA0EB5-F67B-4638-AC39-AA5435EA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29</a:t>
            </a:fld>
            <a:endParaRPr lang="el-G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Αρχικά...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500" y="1617450"/>
            <a:ext cx="7020900" cy="27069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l-GR" dirty="0"/>
              <a:t> Πρέπει να εγκαταστήσουμε την </a:t>
            </a:r>
            <a:r>
              <a:rPr lang="en-US" dirty="0"/>
              <a:t>python </a:t>
            </a:r>
            <a:r>
              <a:rPr lang="el-GR" dirty="0"/>
              <a:t>στον Η/Υ μας, ακολουθώντας αυτά τα δυο </a:t>
            </a:r>
            <a:r>
              <a:rPr lang="en-US" dirty="0"/>
              <a:t>links!</a:t>
            </a:r>
            <a:endParaRPr lang="el-GR" dirty="0"/>
          </a:p>
          <a:p>
            <a:pPr>
              <a:buFont typeface="Arial" pitchFamily="34" charset="0"/>
              <a:buChar char="•"/>
            </a:pP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80035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www.python.org/downloads/</a:t>
            </a:r>
            <a:endParaRPr lang="el-GR" sz="3600" b="1" u="sng" dirty="0"/>
          </a:p>
          <a:p>
            <a:endParaRPr lang="el-GR" sz="2400" b="1" u="sng" dirty="0"/>
          </a:p>
          <a:p>
            <a:r>
              <a:rPr lang="en-US" sz="3600" b="1" u="sng" dirty="0"/>
              <a:t>www.jetbrains.com/pycharm/ </a:t>
            </a:r>
            <a:endParaRPr lang="el-GR" sz="3600" b="1" u="sng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Δομές Δεδομένων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έννοια της </a:t>
            </a:r>
            <a:r>
              <a:rPr lang="el-GR" b="1" u="sng" dirty="0"/>
              <a:t>δομής δεδομένων</a:t>
            </a:r>
            <a:r>
              <a:rPr lang="el-GR" dirty="0"/>
              <a:t> αναφέρεται στους διαφορετικούς δυνατούς τρόπους </a:t>
            </a:r>
            <a:r>
              <a:rPr lang="el-GR" b="1" u="sng" dirty="0">
                <a:solidFill>
                  <a:srgbClr val="C00000"/>
                </a:solidFill>
              </a:rPr>
              <a:t>οργάνωσης και αποθήκευσης </a:t>
            </a:r>
            <a:r>
              <a:rPr lang="el-GR" dirty="0"/>
              <a:t>δεδομένων μέσα σε έναν υπολογιστή, ώστε τα δεδομένα αυτά να μπορούν να χρησιμοποιηθούν </a:t>
            </a:r>
            <a:r>
              <a:rPr lang="el-GR" b="1" u="sng" dirty="0">
                <a:solidFill>
                  <a:srgbClr val="C00000"/>
                </a:solidFill>
              </a:rPr>
              <a:t>αποδοτικά</a:t>
            </a:r>
            <a:r>
              <a:rPr lang="el-GR" dirty="0"/>
              <a:t>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18D09B4-C093-41E1-BFC1-859687AA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30</a:t>
            </a:fld>
            <a:endParaRPr lang="el-G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4000" dirty="0"/>
              <a:t>Θεμελιώδης αρχή των προγραμμάτων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 anchor="ctr"/>
          <a:lstStyle/>
          <a:p>
            <a:pPr algn="ctr">
              <a:buNone/>
            </a:pPr>
            <a:r>
              <a:rPr lang="el-GR" b="1" i="1" u="sng" dirty="0"/>
              <a:t>Αλγόριθμοι + Δομές Δεδομένων = Προγράμματα</a:t>
            </a:r>
            <a:endParaRPr lang="el-GR" i="1" u="sng" dirty="0"/>
          </a:p>
          <a:p>
            <a:pPr algn="ctr">
              <a:buNone/>
            </a:pPr>
            <a:endParaRPr lang="el-GR" i="1" u="sng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6D11352-54F2-4950-9CC7-27BFB9D4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31</a:t>
            </a:fld>
            <a:endParaRPr lang="el-G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255627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l-GR" sz="4000" dirty="0"/>
              <a:t>Τέλος...μέσω της </a:t>
            </a:r>
            <a:r>
              <a:rPr lang="en-US" sz="4000" dirty="0"/>
              <a:t>Python </a:t>
            </a:r>
            <a:r>
              <a:rPr lang="el-GR" sz="4000" dirty="0"/>
              <a:t>θα δείτε την πρακτική εφαρμογή της θεωρίας...</a:t>
            </a:r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0A66641E-6AAB-408F-B828-7EBAD75E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32</a:t>
            </a:fld>
            <a:endParaRPr lang="el-G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2" y="1123950"/>
            <a:ext cx="8608453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85800" y="2571750"/>
            <a:ext cx="91440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l-GR" dirty="0"/>
              <a:t>Εγκαθιστώντας την </a:t>
            </a:r>
            <a:r>
              <a:rPr lang="en-US" dirty="0"/>
              <a:t>Python -</a:t>
            </a:r>
            <a:r>
              <a:rPr lang="el-GR" dirty="0"/>
              <a:t> </a:t>
            </a:r>
            <a:r>
              <a:rPr lang="en-US" dirty="0"/>
              <a:t>1</a:t>
            </a: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Εγκαθιστώντας την </a:t>
            </a:r>
            <a:r>
              <a:rPr lang="en-US" dirty="0"/>
              <a:t>Python -</a:t>
            </a:r>
            <a:r>
              <a:rPr lang="el-GR" dirty="0"/>
              <a:t> 2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Εφόσον κατέβει το </a:t>
            </a:r>
            <a:r>
              <a:rPr lang="en-US" dirty="0"/>
              <a:t>.exe</a:t>
            </a:r>
            <a:r>
              <a:rPr lang="el-GR" dirty="0"/>
              <a:t> αρχείο, πατάμε διπλό κλίκ πάνω του και περιμένουμε να εμφανιστεί το παράθυρο δίπλα!</a:t>
            </a:r>
            <a:r>
              <a:rPr lang="en-US" dirty="0"/>
              <a:t> </a:t>
            </a:r>
            <a:endParaRPr lang="el-GR" dirty="0"/>
          </a:p>
        </p:txBody>
      </p:sp>
      <p:pic>
        <p:nvPicPr>
          <p:cNvPr id="12" name="Picture 11" descr="openfilesecuritywarn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1428750"/>
            <a:ext cx="4191000" cy="3132876"/>
          </a:xfrm>
          <a:prstGeom prst="rect">
            <a:avLst/>
          </a:prstGeom>
        </p:spPr>
      </p:pic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32CE1D67-AE50-4519-9E03-345F3CA5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05979"/>
            <a:ext cx="8229600" cy="857250"/>
          </a:xfrm>
        </p:spPr>
        <p:txBody>
          <a:bodyPr/>
          <a:lstStyle/>
          <a:p>
            <a:r>
              <a:rPr lang="el-GR" dirty="0"/>
              <a:t>Εγκαθιστώντας την </a:t>
            </a:r>
            <a:r>
              <a:rPr lang="en-US" dirty="0"/>
              <a:t>Python - </a:t>
            </a:r>
            <a:r>
              <a:rPr lang="el-GR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1"/>
            <a:ext cx="8915400" cy="3394472"/>
          </a:xfrm>
        </p:spPr>
        <p:txBody>
          <a:bodyPr/>
          <a:lstStyle/>
          <a:p>
            <a:r>
              <a:rPr lang="el-GR" dirty="0"/>
              <a:t>Τσεκάρουμε τα δύο κουτάκια και πατάμε το </a:t>
            </a:r>
            <a:r>
              <a:rPr lang="en-US" dirty="0"/>
              <a:t>“Install Now”</a:t>
            </a:r>
            <a:endParaRPr lang="el-GR" dirty="0"/>
          </a:p>
        </p:txBody>
      </p:sp>
      <p:pic>
        <p:nvPicPr>
          <p:cNvPr id="9" name="Content Placeholder 8" descr="pythonsetup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733551"/>
            <a:ext cx="5257800" cy="3233156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71441BC-8D7F-4166-8ACE-526BBE15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05979"/>
            <a:ext cx="8229600" cy="857250"/>
          </a:xfrm>
        </p:spPr>
        <p:txBody>
          <a:bodyPr/>
          <a:lstStyle/>
          <a:p>
            <a:r>
              <a:rPr lang="el-GR" dirty="0"/>
              <a:t>Εγκαθιστώντας την </a:t>
            </a:r>
            <a:r>
              <a:rPr lang="en-US" dirty="0"/>
              <a:t>Python - </a:t>
            </a:r>
            <a:r>
              <a:rPr lang="el-GR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1"/>
            <a:ext cx="8915400" cy="3394472"/>
          </a:xfrm>
        </p:spPr>
        <p:txBody>
          <a:bodyPr/>
          <a:lstStyle/>
          <a:p>
            <a:r>
              <a:rPr lang="el-GR" dirty="0"/>
              <a:t>Πατάμε το </a:t>
            </a:r>
            <a:r>
              <a:rPr lang="en-US" dirty="0"/>
              <a:t>yes button</a:t>
            </a:r>
            <a:r>
              <a:rPr lang="el-GR" dirty="0"/>
              <a:t> για να προχωρήσει η εγκατάσταση</a:t>
            </a:r>
          </a:p>
        </p:txBody>
      </p:sp>
      <p:pic>
        <p:nvPicPr>
          <p:cNvPr id="6" name="Content Placeholder 5" descr="useraccountcontro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733551"/>
            <a:ext cx="6324600" cy="3203909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6415DAB-50AC-42C6-8559-277E7925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Εγκαθιστώντας την </a:t>
            </a:r>
            <a:r>
              <a:rPr lang="en-US" dirty="0"/>
              <a:t>Python - </a:t>
            </a:r>
            <a:r>
              <a:rPr lang="el-GR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300" y="1200151"/>
            <a:ext cx="7391400" cy="3394472"/>
          </a:xfrm>
        </p:spPr>
        <p:txBody>
          <a:bodyPr/>
          <a:lstStyle/>
          <a:p>
            <a:r>
              <a:rPr lang="el-GR" dirty="0"/>
              <a:t>Εμφανίζεται το παρακάτω παράθυρο</a:t>
            </a:r>
          </a:p>
        </p:txBody>
      </p:sp>
      <p:pic>
        <p:nvPicPr>
          <p:cNvPr id="5" name="Content Placeholder 4" descr="pythonsetup2new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019300" y="1809750"/>
            <a:ext cx="5105400" cy="3139440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B43E078-15B1-46A3-9D8C-DA980D08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ythonsetupsuccessfu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590550"/>
            <a:ext cx="6381750" cy="3924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272264E4-BDD1-4C1A-8FBF-BE946B50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653</Words>
  <Application>Microsoft Office PowerPoint</Application>
  <PresentationFormat>Προβολή στην οθόνη (16:9)</PresentationFormat>
  <Paragraphs>132</Paragraphs>
  <Slides>32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Constantia</vt:lpstr>
      <vt:lpstr>Narkisim</vt:lpstr>
      <vt:lpstr>Wingdings</vt:lpstr>
      <vt:lpstr>Wingdings 2</vt:lpstr>
      <vt:lpstr>Flow</vt:lpstr>
      <vt:lpstr>Εισαγωγή </vt:lpstr>
      <vt:lpstr>Python &amp; PyCharm</vt:lpstr>
      <vt:lpstr>Αρχικά...</vt:lpstr>
      <vt:lpstr>Εγκαθιστώντας την Python - 1</vt:lpstr>
      <vt:lpstr>Εγκαθιστώντας την Python - 2 </vt:lpstr>
      <vt:lpstr>Εγκαθιστώντας την Python - 3</vt:lpstr>
      <vt:lpstr>Εγκαθιστώντας την Python - 4</vt:lpstr>
      <vt:lpstr>Εγκαθιστώντας την Python - 5</vt:lpstr>
      <vt:lpstr>Παρουσίαση του PowerPoint</vt:lpstr>
      <vt:lpstr>Εγκαθιστώντας το PyCharm - 1</vt:lpstr>
      <vt:lpstr>Εγκαθιστώντας το PyCharm - 2</vt:lpstr>
      <vt:lpstr>Εγκαθιστώντας το PyCharm - 3</vt:lpstr>
      <vt:lpstr>Εγκαθιστώντας το PyCharm - 4</vt:lpstr>
      <vt:lpstr>Εισαγωγικά</vt:lpstr>
      <vt:lpstr>Γενικά θα δούμε...</vt:lpstr>
      <vt:lpstr>Προβλήματα</vt:lpstr>
      <vt:lpstr>Πρόβλημα...</vt:lpstr>
      <vt:lpstr>Ηλεκτρονικός Υπολογιστής</vt:lpstr>
      <vt:lpstr>Με τι προβλήματα ασχολείται ο Η/Υ?</vt:lpstr>
      <vt:lpstr>Αλγόριθμοι - 1</vt:lpstr>
      <vt:lpstr>Αλγόριθμοι - 2</vt:lpstr>
      <vt:lpstr>Βασικοί τρόποι αναπαράστασης</vt:lpstr>
      <vt:lpstr>1. Ελεύθερο Κείμενο</vt:lpstr>
      <vt:lpstr>2. Διάγραμμα Ροής</vt:lpstr>
      <vt:lpstr>3. Φυσική Γλώσσα</vt:lpstr>
      <vt:lpstr>4. Κωδικοποίηση</vt:lpstr>
      <vt:lpstr>Ο κώδικας στο Mu</vt:lpstr>
      <vt:lpstr>Δεδομένα</vt:lpstr>
      <vt:lpstr>Δεδομένα</vt:lpstr>
      <vt:lpstr>Δομές Δεδομένων - 1</vt:lpstr>
      <vt:lpstr>Θεμελιώδης αρχή των προγραμμάτων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Aris</dc:creator>
  <cp:lastModifiedBy>KARAMPELAS-TIMOTIEVITS ARISTOS</cp:lastModifiedBy>
  <cp:revision>188</cp:revision>
  <dcterms:created xsi:type="dcterms:W3CDTF">2006-08-16T00:00:00Z</dcterms:created>
  <dcterms:modified xsi:type="dcterms:W3CDTF">2018-11-20T21:57:40Z</dcterms:modified>
</cp:coreProperties>
</file>