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8" r:id="rId1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6FD2-D682-4E9A-B2D0-2D6F27C9DBF2}" type="datetimeFigureOut">
              <a:rPr lang="el-GR" smtClean="0"/>
              <a:pPr/>
              <a:t>4/3/2018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A1B8-92BB-43CB-A76A-DE9E3B972F2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6FD2-D682-4E9A-B2D0-2D6F27C9DBF2}" type="datetimeFigureOut">
              <a:rPr lang="el-GR" smtClean="0"/>
              <a:pPr/>
              <a:t>4/3/2018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A1B8-92BB-43CB-A76A-DE9E3B972F2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6FD2-D682-4E9A-B2D0-2D6F27C9DBF2}" type="datetimeFigureOut">
              <a:rPr lang="el-GR" smtClean="0"/>
              <a:pPr/>
              <a:t>4/3/2018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A1B8-92BB-43CB-A76A-DE9E3B972F2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6FD2-D682-4E9A-B2D0-2D6F27C9DBF2}" type="datetimeFigureOut">
              <a:rPr lang="el-GR" smtClean="0"/>
              <a:pPr/>
              <a:t>4/3/2018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A1B8-92BB-43CB-A76A-DE9E3B972F2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00F6FD2-D682-4E9A-B2D0-2D6F27C9DBF2}" type="datetimeFigureOut">
              <a:rPr lang="el-GR" smtClean="0"/>
              <a:pPr/>
              <a:t>4/3/2018</a:t>
            </a:fld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8BA1B8-92BB-43CB-A76A-DE9E3B972F2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l-G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00F6FD2-D682-4E9A-B2D0-2D6F27C9DBF2}" type="datetimeFigureOut">
              <a:rPr lang="el-GR" smtClean="0"/>
              <a:pPr/>
              <a:t>4/3/2018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C8BA1B8-92BB-43CB-A76A-DE9E3B972F2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6FD2-D682-4E9A-B2D0-2D6F27C9DBF2}" type="datetimeFigureOut">
              <a:rPr lang="el-GR" smtClean="0"/>
              <a:pPr/>
              <a:t>4/3/2018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A1B8-92BB-43CB-A76A-DE9E3B972F2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6FD2-D682-4E9A-B2D0-2D6F27C9DBF2}" type="datetimeFigureOut">
              <a:rPr lang="el-GR" smtClean="0"/>
              <a:pPr/>
              <a:t>4/3/2018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A1B8-92BB-43CB-A76A-DE9E3B972F2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6FD2-D682-4E9A-B2D0-2D6F27C9DBF2}" type="datetimeFigureOut">
              <a:rPr lang="el-GR" smtClean="0"/>
              <a:pPr/>
              <a:t>4/3/2018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A1B8-92BB-43CB-A76A-DE9E3B972F2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00F6FD2-D682-4E9A-B2D0-2D6F27C9DBF2}" type="datetimeFigureOut">
              <a:rPr lang="el-GR" smtClean="0"/>
              <a:pPr/>
              <a:t>4/3/2018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C8BA1B8-92BB-43CB-A76A-DE9E3B972F27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" TargetMode="External"/><Relationship Id="rId2" Type="http://schemas.openxmlformats.org/officeDocument/2006/relationships/hyperlink" Target="http://www.sololear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l.wikipedia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Αντικειμενοστρεφής Προγραμματισμός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Εισαγωγή στις βασικές έννοιες της </a:t>
            </a:r>
            <a:r>
              <a:rPr lang="el-GR" dirty="0" smtClean="0"/>
              <a:t>αντικειμενοστρεφούς </a:t>
            </a:r>
            <a:r>
              <a:rPr lang="en-US" dirty="0" smtClean="0"/>
              <a:t>Python.</a:t>
            </a:r>
            <a:endParaRPr lang="el-GR" dirty="0" smtClean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Μέθοδοι (συνέχεια)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Παράδειγμα με την δημιουργία και την χρήση μεθόδων.</a:t>
            </a:r>
            <a:endParaRPr lang="el-G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2727401"/>
            <a:ext cx="6408712" cy="392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Μέθοδοι (συνέχεια)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000" dirty="0" smtClean="0"/>
              <a:t>Οι κλάσεις μπορούν να έχουν και ιδιότητες κλάσης (</a:t>
            </a:r>
            <a:r>
              <a:rPr lang="en-US" sz="2000" i="1" dirty="0" smtClean="0"/>
              <a:t>class attributes</a:t>
            </a:r>
            <a:r>
              <a:rPr lang="en-US" sz="2000" dirty="0" smtClean="0"/>
              <a:t>)</a:t>
            </a:r>
            <a:r>
              <a:rPr lang="el-GR" sz="2000" dirty="0" smtClean="0"/>
              <a:t>, οι οποίες δημιουργούνται αναθέτοντας τιμές σε μεταβλητές μέσα στο σώμα της κλάσης. Αυτές οι ιδιότητες μπορούν να προσπελαστούν είτε από τα στιγμιότυπα, είτε από την ίδια την κλάση.</a:t>
            </a:r>
            <a:endParaRPr lang="el-GR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789040"/>
            <a:ext cx="4443053" cy="290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Σφάλματα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Η προσπάθεια </a:t>
            </a:r>
            <a:r>
              <a:rPr lang="el-GR" sz="2000" dirty="0" smtClean="0"/>
              <a:t>προσπέλασης </a:t>
            </a:r>
            <a:r>
              <a:rPr lang="el-GR" sz="2000" dirty="0" smtClean="0"/>
              <a:t>κάποιας ιδιότητας που δεν ανήκει στην κλάση </a:t>
            </a:r>
            <a:r>
              <a:rPr lang="el-GR" sz="2000" dirty="0" smtClean="0"/>
              <a:t>προκαλείται </a:t>
            </a:r>
            <a:r>
              <a:rPr lang="en-US" sz="2000" b="1" dirty="0" smtClean="0"/>
              <a:t>AttributeError</a:t>
            </a:r>
            <a:r>
              <a:rPr lang="en-US" sz="2000" dirty="0" smtClean="0"/>
              <a:t>.</a:t>
            </a:r>
            <a:endParaRPr lang="el-GR" sz="2000" dirty="0" smtClean="0"/>
          </a:p>
          <a:p>
            <a:endParaRPr lang="en-US" sz="2000" dirty="0" smtClean="0"/>
          </a:p>
          <a:p>
            <a:r>
              <a:rPr lang="el-GR" sz="2000" dirty="0" smtClean="0"/>
              <a:t>Σφάλμα επίσης εμφανίζεται όταν καλούμε μια μέθοδο, η οποία δεν έχει οριστεί </a:t>
            </a:r>
            <a:r>
              <a:rPr lang="el-GR" sz="2000" dirty="0" smtClean="0"/>
              <a:t>στην κλάση </a:t>
            </a:r>
            <a:r>
              <a:rPr lang="el-GR" sz="2000" dirty="0" smtClean="0"/>
              <a:t>μας.</a:t>
            </a:r>
            <a:endParaRPr lang="el-GR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59632" y="3959383"/>
            <a:ext cx="6534558" cy="276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l-GR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Κληρονομικότητα</a:t>
            </a:r>
            <a:endParaRPr lang="el-GR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Βασικές </a:t>
            </a:r>
            <a:r>
              <a:rPr lang="el-GR" dirty="0" smtClean="0"/>
              <a:t>έννοιες, κλάσεις-πρόγονοι και κλάσεις-απόγονοι</a:t>
            </a:r>
            <a:endParaRPr lang="el-GR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και χρήση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000" dirty="0" smtClean="0"/>
              <a:t>Η κληρονομικότητα αποτελεί ένα τρόπο να μοιραζόμαστε ιδιότητες και μεθόδους μεταξύ κλάσεων.</a:t>
            </a:r>
          </a:p>
          <a:p>
            <a:pPr algn="just"/>
            <a:endParaRPr lang="el-GR" sz="2000" dirty="0" smtClean="0"/>
          </a:p>
          <a:p>
            <a:pPr algn="just"/>
            <a:r>
              <a:rPr lang="el-GR" sz="2000" dirty="0" smtClean="0"/>
              <a:t>Ας φανταστούμε, τα σκυλιά, οι γάτες και τα κουνέλια έχουν τέσσερα πόδια και χρώμα. Και τα τρία είναι ζώα, οπότε μπορώ να πω πως είναι εξειδικεύσεις της ανώτερης κλάσης (</a:t>
            </a:r>
            <a:r>
              <a:rPr lang="en-US" sz="2000" i="1" dirty="0" smtClean="0"/>
              <a:t>superclass</a:t>
            </a:r>
            <a:r>
              <a:rPr lang="en-US" sz="2000" dirty="0" smtClean="0"/>
              <a:t>)</a:t>
            </a:r>
            <a:r>
              <a:rPr lang="el-GR" sz="2000" dirty="0" smtClean="0"/>
              <a:t> ζώα.</a:t>
            </a:r>
          </a:p>
          <a:p>
            <a:pPr algn="just"/>
            <a:endParaRPr lang="el-GR" sz="2000" dirty="0" smtClean="0"/>
          </a:p>
          <a:p>
            <a:pPr algn="just"/>
            <a:r>
              <a:rPr lang="el-GR" sz="2000" dirty="0" smtClean="0"/>
              <a:t>Για να ορίσουμε την </a:t>
            </a:r>
            <a:r>
              <a:rPr lang="el-GR" sz="2000" dirty="0" smtClean="0"/>
              <a:t>μια κλάση ως απόγονο μιας κλάσης, γράφουμε στην παρένθεση δίπλα από το όνομα του απογόνου το όνομα του προγόνου.</a:t>
            </a:r>
            <a:endParaRPr lang="el-GR" sz="2000" dirty="0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l-G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2855"/>
            <a:ext cx="6768752" cy="442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και χρήση (συνέχεια)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Η κλάση η οποία κληρονομεί κάποια άλλη ονομάζεται υποκλάση (</a:t>
            </a:r>
            <a:r>
              <a:rPr lang="en-US" sz="2000" i="1" dirty="0" smtClean="0"/>
              <a:t>subclass</a:t>
            </a:r>
            <a:r>
              <a:rPr lang="en-US" sz="2000" dirty="0" smtClean="0"/>
              <a:t>)</a:t>
            </a:r>
            <a:r>
              <a:rPr lang="el-GR" sz="2000" dirty="0" smtClean="0"/>
              <a:t> ή απόγονος (</a:t>
            </a:r>
            <a:r>
              <a:rPr lang="en-US" sz="2000" i="1" dirty="0" smtClean="0"/>
              <a:t>descendant</a:t>
            </a:r>
            <a:r>
              <a:rPr lang="en-US" sz="2000" dirty="0" smtClean="0"/>
              <a:t>)</a:t>
            </a:r>
            <a:r>
              <a:rPr lang="el-GR" sz="2000" dirty="0" smtClean="0"/>
              <a:t>.</a:t>
            </a:r>
            <a:endParaRPr lang="el-GR" sz="2000" dirty="0" smtClean="0"/>
          </a:p>
          <a:p>
            <a:endParaRPr lang="el-GR" sz="2000" dirty="0" smtClean="0"/>
          </a:p>
          <a:p>
            <a:r>
              <a:rPr lang="el-GR" sz="2000" dirty="0" smtClean="0"/>
              <a:t>Η κλάση η οποία κληρονομείται ονομάζεται ανώτερη κλάση ή υπερκλάση (</a:t>
            </a:r>
            <a:r>
              <a:rPr lang="en-US" sz="2000" i="1" dirty="0" smtClean="0"/>
              <a:t>superclass</a:t>
            </a:r>
            <a:r>
              <a:rPr lang="en-US" sz="2000" dirty="0" smtClean="0"/>
              <a:t>) </a:t>
            </a:r>
            <a:r>
              <a:rPr lang="el-GR" sz="2000" dirty="0" smtClean="0"/>
              <a:t>ή πρόγονος (</a:t>
            </a:r>
            <a:r>
              <a:rPr lang="en-US" sz="2000" i="1" dirty="0" smtClean="0"/>
              <a:t>ancestor)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l-GR" sz="2000" dirty="0" smtClean="0"/>
              <a:t>Αν μια κλάση που κληρονομεί περιέχει κοινές ιδιότητες και μεθόδους, επικρατούν τα στοιχεία του </a:t>
            </a:r>
            <a:r>
              <a:rPr lang="el-GR" sz="2000" dirty="0" smtClean="0"/>
              <a:t>απογόνου</a:t>
            </a:r>
            <a:r>
              <a:rPr lang="el-GR" sz="2000" dirty="0" smtClean="0"/>
              <a:t>.</a:t>
            </a:r>
            <a:endParaRPr lang="el-GR" sz="2000" dirty="0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Κληρονομικότητα (συνέχεια)</a:t>
            </a:r>
            <a:endParaRPr lang="el-G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118207"/>
            <a:ext cx="6984776" cy="454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Πηγές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608576"/>
          </a:xfrm>
        </p:spPr>
        <p:txBody>
          <a:bodyPr anchor="ctr">
            <a:normAutofit/>
          </a:bodyPr>
          <a:lstStyle/>
          <a:p>
            <a:pPr algn="just">
              <a:buNone/>
            </a:pPr>
            <a:r>
              <a:rPr lang="el-GR" sz="2400" dirty="0" smtClean="0"/>
              <a:t>	Το υλικό των διαφάνειων βασίστηκε στις σειρές</a:t>
            </a:r>
            <a:r>
              <a:rPr lang="en-US" sz="2400" dirty="0" smtClean="0"/>
              <a:t> </a:t>
            </a:r>
            <a:r>
              <a:rPr lang="el-GR" sz="2400" dirty="0" smtClean="0"/>
              <a:t>διαδικτυακών μαθημάτων των ιστοσελίδων:</a:t>
            </a:r>
          </a:p>
          <a:p>
            <a:pPr algn="just">
              <a:buNone/>
            </a:pPr>
            <a:r>
              <a:rPr lang="el-GR" sz="2400" dirty="0" smtClean="0"/>
              <a:t> </a:t>
            </a:r>
            <a:r>
              <a:rPr lang="en-US" sz="2400" dirty="0" smtClean="0">
                <a:hlinkClick r:id="rId2"/>
              </a:rPr>
              <a:t>www.sololearn.com</a:t>
            </a:r>
            <a:r>
              <a:rPr lang="en-US" sz="2400" dirty="0" smtClean="0"/>
              <a:t> &amp; </a:t>
            </a:r>
            <a:r>
              <a:rPr lang="en-US" sz="2400" dirty="0" smtClean="0">
                <a:hlinkClick r:id="rId3"/>
              </a:rPr>
              <a:t>www.tutorialspoint.com</a:t>
            </a:r>
            <a:r>
              <a:rPr lang="en-US" sz="2400" dirty="0" smtClean="0"/>
              <a:t>.</a:t>
            </a:r>
            <a:endParaRPr lang="el-GR" sz="2400" dirty="0" smtClean="0"/>
          </a:p>
          <a:p>
            <a:pPr algn="just">
              <a:buNone/>
            </a:pPr>
            <a:endParaRPr lang="el-GR" sz="2400" dirty="0" smtClean="0"/>
          </a:p>
          <a:p>
            <a:pPr algn="just">
              <a:buNone/>
            </a:pPr>
            <a:r>
              <a:rPr lang="en-US" sz="2400" dirty="0" smtClean="0"/>
              <a:t>	</a:t>
            </a:r>
            <a:r>
              <a:rPr lang="el-GR" sz="2400" dirty="0" smtClean="0"/>
              <a:t>Επίσης υλικό για τους ορισμούς αντλίθηκε από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	</a:t>
            </a:r>
            <a:r>
              <a:rPr lang="el-GR" sz="2400" dirty="0" smtClean="0"/>
              <a:t>την ιστοσελίδα: </a:t>
            </a:r>
          </a:p>
          <a:p>
            <a:pPr algn="just">
              <a:buNone/>
            </a:pPr>
            <a:r>
              <a:rPr lang="en-US" sz="2400" dirty="0" smtClean="0">
                <a:hlinkClick r:id="rId4"/>
              </a:rPr>
              <a:t>www.el.wikipedia.org</a:t>
            </a:r>
            <a:r>
              <a:rPr lang="en-US" sz="2400" dirty="0" smtClean="0"/>
              <a:t> </a:t>
            </a:r>
            <a:endParaRPr lang="el-GR" sz="2400" dirty="0" smtClean="0"/>
          </a:p>
          <a:p>
            <a:pPr algn="just">
              <a:buNone/>
            </a:pPr>
            <a:endParaRPr lang="el-GR" sz="2400" dirty="0" smtClean="0"/>
          </a:p>
          <a:p>
            <a:pPr algn="just">
              <a:buNone/>
            </a:pPr>
            <a:endParaRPr lang="el-GR" sz="2400" dirty="0" smtClean="0"/>
          </a:p>
          <a:p>
            <a:pPr algn="just">
              <a:buNone/>
            </a:pPr>
            <a:endParaRPr lang="el-GR" sz="2400" dirty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Μέχρι τώρα έχουμε δει δύο παραδείγματα προγραμματισμού:</a:t>
            </a:r>
          </a:p>
          <a:p>
            <a:pPr lvl="1"/>
            <a:r>
              <a:rPr lang="el-GR" sz="1800" dirty="0" smtClean="0"/>
              <a:t>Προστακτικό (</a:t>
            </a:r>
            <a:r>
              <a:rPr lang="en-US" sz="1800" i="1" dirty="0" smtClean="0"/>
              <a:t>imperative</a:t>
            </a:r>
            <a:r>
              <a:rPr lang="en-US" sz="1800" dirty="0" smtClean="0"/>
              <a:t>)</a:t>
            </a:r>
            <a:r>
              <a:rPr lang="el-GR" sz="1800" dirty="0" smtClean="0"/>
              <a:t>.</a:t>
            </a:r>
          </a:p>
          <a:p>
            <a:pPr lvl="1"/>
            <a:r>
              <a:rPr lang="el-GR" sz="1800" dirty="0" smtClean="0"/>
              <a:t>Συναρτησιακός (</a:t>
            </a:r>
            <a:r>
              <a:rPr lang="en-US" sz="1800" i="1" dirty="0" smtClean="0"/>
              <a:t>functional</a:t>
            </a:r>
            <a:r>
              <a:rPr lang="en-US" sz="1800" dirty="0" smtClean="0"/>
              <a:t>)</a:t>
            </a:r>
            <a:r>
              <a:rPr lang="el-GR" sz="1800" dirty="0" smtClean="0"/>
              <a:t>.</a:t>
            </a:r>
            <a:endParaRPr lang="en-US" sz="1800" dirty="0" smtClean="0"/>
          </a:p>
          <a:p>
            <a:endParaRPr lang="en-US" sz="2000" dirty="0" smtClean="0"/>
          </a:p>
          <a:p>
            <a:r>
              <a:rPr lang="el-GR" sz="2000" dirty="0" smtClean="0"/>
              <a:t>Ως τρίτη μορφή ορίζουμε τον </a:t>
            </a:r>
            <a:r>
              <a:rPr lang="el-GR" sz="2000" b="1" dirty="0" smtClean="0"/>
              <a:t>αντικειμενοστρεφή προγραμματισμό.</a:t>
            </a:r>
          </a:p>
          <a:p>
            <a:endParaRPr lang="el-GR" sz="2000" b="1" dirty="0" smtClean="0"/>
          </a:p>
          <a:p>
            <a:r>
              <a:rPr lang="el-GR" sz="2000" dirty="0" smtClean="0"/>
              <a:t>Αντικείμενα δημιουργούνται χρησιμοποιώντας κλάσεις, οι οποίες είναι το επίκεντρο του αντικειμενοστρεφούς προγραμματισμού.</a:t>
            </a:r>
          </a:p>
          <a:p>
            <a:endParaRPr lang="el-GR" sz="2000" dirty="0" smtClean="0"/>
          </a:p>
          <a:p>
            <a:r>
              <a:rPr lang="el-GR" sz="2000" dirty="0" smtClean="0"/>
              <a:t>Κλάση αποτελεί μια δομή δεδομένων που περιβάλλει, ως αυτόνομη οντότητα με ταυτότητα και τα δικά της χαρακτηριστικά, τα διάφορα δεδομένα προς χειρισμό.</a:t>
            </a:r>
            <a:endParaRPr lang="en-US" sz="2000" dirty="0" smtClean="0"/>
          </a:p>
          <a:p>
            <a:endParaRPr lang="el-GR" sz="1800" dirty="0" smtClean="0"/>
          </a:p>
          <a:p>
            <a:endParaRPr lang="el-GR" sz="2000" dirty="0" smtClean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Κλάσεις (</a:t>
            </a:r>
            <a:r>
              <a:rPr lang="en-US" dirty="0" smtClean="0"/>
              <a:t>classes)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Μια κλάση περιγράφει τί θα είναι το αντικείμενο, ενώ αποτελεί εντελώς ξεχωριστό κομμάτι του κώδικα.</a:t>
            </a:r>
          </a:p>
          <a:p>
            <a:endParaRPr lang="el-GR" sz="2000" dirty="0" smtClean="0"/>
          </a:p>
          <a:p>
            <a:r>
              <a:rPr lang="el-GR" sz="2000" dirty="0" smtClean="0"/>
              <a:t>Ουσιαστικά, μια κλάση μπορεί να θεωρηθεί ως σκελετός ή σχέδιο για την δημιουργία ποικίλων, διαφορετικών, αντικειμένων.</a:t>
            </a:r>
          </a:p>
          <a:p>
            <a:endParaRPr lang="el-GR" sz="2000" dirty="0" smtClean="0"/>
          </a:p>
          <a:p>
            <a:r>
              <a:rPr lang="el-GR" sz="2000" dirty="0" smtClean="0"/>
              <a:t>Για να δημιουργήσουμε μια κλάση χρησιμοποιούμε την ειδική λέξη κλειδί </a:t>
            </a:r>
            <a:r>
              <a:rPr lang="en-US" sz="2000" b="1" dirty="0" smtClean="0"/>
              <a:t>class</a:t>
            </a:r>
            <a:r>
              <a:rPr lang="el-GR" sz="2000" b="1" dirty="0" smtClean="0"/>
              <a:t> </a:t>
            </a:r>
            <a:r>
              <a:rPr lang="el-GR" sz="2000" dirty="0" smtClean="0"/>
              <a:t>και σε εσοχή τις ιδιότητες και τις διάφορες μεθόδους.</a:t>
            </a:r>
          </a:p>
          <a:p>
            <a:endParaRPr lang="el-GR" sz="2000" dirty="0" smtClean="0"/>
          </a:p>
          <a:p>
            <a:r>
              <a:rPr lang="el-GR" sz="2000" dirty="0" smtClean="0"/>
              <a:t>Μεθόδοι αποτελούν συναρτήσεις, οι οποίες ανήκουν αποκλειστικά στην κλάση, στης οποία το </a:t>
            </a:r>
            <a:r>
              <a:rPr lang="en-US" sz="2000" dirty="0" smtClean="0"/>
              <a:t>block </a:t>
            </a:r>
            <a:r>
              <a:rPr lang="el-GR" sz="2000" dirty="0" smtClean="0"/>
              <a:t>γράφηκαν.</a:t>
            </a:r>
          </a:p>
          <a:p>
            <a:pPr lvl="1"/>
            <a:r>
              <a:rPr lang="el-GR" sz="1800" i="1" dirty="0" smtClean="0"/>
              <a:t>Μπορούμε να αποφανθούμε πως οι μεθόδοι μια κλάσης μπορούν να χρησιμοποιηθούν και από αντικείμενα της ίδιας κλάσης;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Κλάσεις (</a:t>
            </a:r>
            <a:r>
              <a:rPr lang="en-US" dirty="0" smtClean="0"/>
              <a:t>classes) (</a:t>
            </a:r>
            <a:r>
              <a:rPr lang="el-GR" dirty="0" smtClean="0"/>
              <a:t>συνέχεια)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000" dirty="0" smtClean="0"/>
              <a:t>Τα αντικείμενα μπορούν να ονομαστούν και στιγμιότυπα κλάσεων (</a:t>
            </a:r>
            <a:r>
              <a:rPr lang="en-US" sz="2000" i="1" dirty="0" smtClean="0"/>
              <a:t>class instances</a:t>
            </a:r>
            <a:r>
              <a:rPr lang="en-US" sz="2000" dirty="0" smtClean="0"/>
              <a:t>).</a:t>
            </a:r>
          </a:p>
          <a:p>
            <a:pPr algn="just"/>
            <a:endParaRPr lang="en-US" sz="2000" dirty="0" smtClean="0"/>
          </a:p>
          <a:p>
            <a:pPr algn="just"/>
            <a:r>
              <a:rPr lang="el-GR" sz="2000" dirty="0" smtClean="0"/>
              <a:t>Μια κλάση ορίζει τις ιδιότητες ενός αντικειμένου, οι οποίες διαφέρουν ανάλογα το αντικείμενο. Δύο αντικείμενα μπορεί να έχουν τις ίδιες ιδιότητες ως είδος, αλλά διαφορετικές τιμές στην κάθε μια.</a:t>
            </a:r>
          </a:p>
          <a:p>
            <a:pPr algn="just"/>
            <a:endParaRPr lang="el-GR" sz="2000" dirty="0" smtClean="0"/>
          </a:p>
          <a:p>
            <a:pPr algn="just"/>
            <a:r>
              <a:rPr lang="el-GR" sz="2000" b="1" dirty="0" smtClean="0"/>
              <a:t>Παράδειγμα</a:t>
            </a:r>
            <a:r>
              <a:rPr lang="el-GR" sz="2000" dirty="0" smtClean="0"/>
              <a:t>: </a:t>
            </a:r>
            <a:r>
              <a:rPr lang="el-GR" sz="2000" dirty="0" smtClean="0"/>
              <a:t>Έστω η κλάση </a:t>
            </a:r>
            <a:r>
              <a:rPr lang="el-GR" sz="2000" i="1" dirty="0" smtClean="0"/>
              <a:t>Άνθρωπος</a:t>
            </a:r>
            <a:r>
              <a:rPr lang="el-GR" sz="2000" dirty="0" smtClean="0"/>
              <a:t>. Ο </a:t>
            </a:r>
            <a:r>
              <a:rPr lang="el-GR" sz="2000" dirty="0" smtClean="0"/>
              <a:t>καθένας από εμάς είναι ένα αντικείμενο, που ανήκει στην </a:t>
            </a:r>
            <a:r>
              <a:rPr lang="el-GR" sz="2000" dirty="0" smtClean="0"/>
              <a:t>παραπάνω κλάση</a:t>
            </a:r>
            <a:r>
              <a:rPr lang="el-GR" sz="2000" i="1" dirty="0" smtClean="0"/>
              <a:t>.</a:t>
            </a:r>
            <a:r>
              <a:rPr lang="el-GR" sz="2000" dirty="0" smtClean="0"/>
              <a:t> </a:t>
            </a:r>
            <a:r>
              <a:rPr lang="el-GR" sz="2000" dirty="0" smtClean="0"/>
              <a:t>Ο καθένας από εμάς έχει όνομα, επίθετο, φύλλο, ύψος, επάγγελμα και πολλές άλλες </a:t>
            </a:r>
            <a:r>
              <a:rPr lang="el-GR" sz="2000" b="1" dirty="0" smtClean="0"/>
              <a:t>ιδιότητες</a:t>
            </a:r>
            <a:r>
              <a:rPr lang="el-GR" sz="2000" dirty="0" smtClean="0"/>
              <a:t>. Επίσης ο καθένας από εμάς μπορεί να εκτελέσει βασικές λειτουργίες </a:t>
            </a:r>
            <a:r>
              <a:rPr lang="el-GR" sz="2000" dirty="0" smtClean="0"/>
              <a:t>(</a:t>
            </a:r>
            <a:r>
              <a:rPr lang="el-GR" sz="2000" dirty="0" smtClean="0"/>
              <a:t>κίνηση, γραφή, ανάγνωση</a:t>
            </a:r>
            <a:r>
              <a:rPr lang="el-GR" sz="2000" dirty="0" smtClean="0"/>
              <a:t>) ή αλλιώς </a:t>
            </a:r>
            <a:r>
              <a:rPr lang="el-GR" sz="2000" b="1" dirty="0" smtClean="0"/>
              <a:t>μεθόδους</a:t>
            </a:r>
            <a:r>
              <a:rPr lang="el-GR" sz="2000" dirty="0" smtClean="0"/>
              <a:t>.</a:t>
            </a:r>
            <a:endParaRPr lang="el-GR" sz="2000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κλάσεων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Ως παράδειγμα θα δημιουργήσουμε μια κλάση </a:t>
            </a:r>
            <a:r>
              <a:rPr lang="en-US" sz="2000" dirty="0" smtClean="0"/>
              <a:t>Cat, </a:t>
            </a:r>
            <a:r>
              <a:rPr lang="el-GR" sz="2000" dirty="0" smtClean="0"/>
              <a:t>η οποία έχει δύο ιδιότητες: </a:t>
            </a:r>
            <a:r>
              <a:rPr lang="en-US" sz="2000" dirty="0" smtClean="0"/>
              <a:t>color </a:t>
            </a:r>
            <a:r>
              <a:rPr lang="el-GR" sz="2000" dirty="0" smtClean="0"/>
              <a:t>και </a:t>
            </a:r>
            <a:r>
              <a:rPr lang="en-US" sz="2000" dirty="0" smtClean="0"/>
              <a:t>legs. </a:t>
            </a:r>
            <a:r>
              <a:rPr lang="el-GR" sz="2000" dirty="0" smtClean="0"/>
              <a:t>Στην συνέχεια η κλάση θα χρησιμοποιηθεί για την δημιουργία τριών διαφορετικών αντικειμένων.</a:t>
            </a:r>
            <a:endParaRPr lang="el-G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573016"/>
            <a:ext cx="72961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Μέθοδος </a:t>
            </a:r>
            <a:r>
              <a:rPr lang="en-US" dirty="0" smtClean="0"/>
              <a:t>__init__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Η πιό σημαντική μέθοδος της κλάσης.</a:t>
            </a:r>
          </a:p>
          <a:p>
            <a:endParaRPr lang="el-GR" sz="2000" dirty="0" smtClean="0"/>
          </a:p>
          <a:p>
            <a:r>
              <a:rPr lang="el-GR" sz="2000" dirty="0" smtClean="0"/>
              <a:t>Η </a:t>
            </a:r>
            <a:r>
              <a:rPr lang="en-US" sz="2000" dirty="0" smtClean="0"/>
              <a:t>__init__</a:t>
            </a:r>
            <a:r>
              <a:rPr lang="el-GR" sz="2000" dirty="0" smtClean="0"/>
              <a:t> καλείται όταν δημιουργείται ένα αντικείμενο, χρησιμοποιώντας το όνομα της μεθόδου ως συνάρτηση!</a:t>
            </a:r>
          </a:p>
          <a:p>
            <a:pPr lvl="1"/>
            <a:r>
              <a:rPr lang="el-GR" sz="1800" i="1" dirty="0" smtClean="0"/>
              <a:t>Με βάση αυτήν την περιγραφή, περιγράψτε το προηγούμενο κομμάτι κώδικα.</a:t>
            </a:r>
          </a:p>
          <a:p>
            <a:endParaRPr lang="el-GR" sz="2000" i="1" dirty="0" smtClean="0"/>
          </a:p>
          <a:p>
            <a:r>
              <a:rPr lang="el-GR" sz="2000" dirty="0" smtClean="0"/>
              <a:t>Όλες οι μέθοδοι πρέπει να περιέχουν το </a:t>
            </a:r>
            <a:r>
              <a:rPr lang="en-US" sz="2000" b="1" dirty="0" smtClean="0"/>
              <a:t>self </a:t>
            </a:r>
            <a:r>
              <a:rPr lang="el-GR" sz="2000" dirty="0" smtClean="0"/>
              <a:t>ως πρώτο </a:t>
            </a:r>
            <a:r>
              <a:rPr lang="el-GR" sz="2000" dirty="0" smtClean="0"/>
              <a:t>όρισμα κατά την δήλωση τους. Η </a:t>
            </a:r>
            <a:r>
              <a:rPr lang="en-US" sz="2000" dirty="0" smtClean="0"/>
              <a:t>Python </a:t>
            </a:r>
            <a:r>
              <a:rPr lang="el-GR" sz="2000" dirty="0" smtClean="0"/>
              <a:t>τοποθετεί την παράμετρο αυτόματα, οπότε δεν χρειάζεται να συμπεριληφθεί κατά την κλήση των μεθόδων.</a:t>
            </a:r>
          </a:p>
          <a:p>
            <a:endParaRPr lang="el-GR" sz="2000" dirty="0" smtClean="0"/>
          </a:p>
          <a:p>
            <a:r>
              <a:rPr lang="el-GR" sz="2000" dirty="0" smtClean="0"/>
              <a:t>Το </a:t>
            </a:r>
            <a:r>
              <a:rPr lang="en-US" sz="2000" b="1" dirty="0" smtClean="0"/>
              <a:t>self </a:t>
            </a:r>
            <a:r>
              <a:rPr lang="el-GR" sz="2000" dirty="0" smtClean="0"/>
              <a:t>αναφέρεται στο στιγμιότυπο που καλεί την μέθοδο.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Μέθοδος </a:t>
            </a:r>
            <a:r>
              <a:rPr lang="en-US" dirty="0" smtClean="0"/>
              <a:t>__init__ </a:t>
            </a:r>
            <a:r>
              <a:rPr lang="el-GR" dirty="0" smtClean="0"/>
              <a:t>(συνέχεια)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2000" dirty="0" smtClean="0"/>
              <a:t>Τα στιγμιότυπα των κλάσεων περιέχουν, όπως προαναφέρθηκε, ιδιότητες (</a:t>
            </a:r>
            <a:r>
              <a:rPr lang="en-US" sz="2000" i="1" dirty="0" smtClean="0"/>
              <a:t>attributes</a:t>
            </a:r>
            <a:r>
              <a:rPr lang="en-US" sz="2000" dirty="0" smtClean="0"/>
              <a:t>), </a:t>
            </a:r>
            <a:r>
              <a:rPr lang="el-GR" sz="2000" dirty="0" smtClean="0"/>
              <a:t>οι οποίες είναι δεδομένα, άμεσα σχετικά με αυτά.</a:t>
            </a:r>
          </a:p>
          <a:p>
            <a:pPr lvl="1" algn="just"/>
            <a:r>
              <a:rPr lang="el-GR" sz="1800" i="1" dirty="0" smtClean="0"/>
              <a:t>Στο παράδειγμα με τις γάτες, μπορείτε να διακρίνετε τις ιδιότητες;</a:t>
            </a:r>
          </a:p>
          <a:p>
            <a:pPr algn="just"/>
            <a:endParaRPr lang="el-GR" sz="2000" i="1" dirty="0" smtClean="0"/>
          </a:p>
          <a:p>
            <a:pPr algn="just"/>
            <a:r>
              <a:rPr lang="el-GR" sz="2000" dirty="0" smtClean="0"/>
              <a:t>Η πρόσβαση στις ιδιότητες γίνεται μέσω του τελεστή τελεία και από δίπλα το όνομα της ιδιότητας.</a:t>
            </a:r>
            <a:endParaRPr lang="en-US" sz="1800" i="1" dirty="0" smtClean="0"/>
          </a:p>
          <a:p>
            <a:pPr algn="just"/>
            <a:r>
              <a:rPr lang="el-GR" sz="2000" b="1" dirty="0" smtClean="0"/>
              <a:t>Παράδειγμα</a:t>
            </a:r>
            <a:r>
              <a:rPr lang="el-GR" sz="2000" dirty="0" smtClean="0"/>
              <a:t>:</a:t>
            </a:r>
            <a:endParaRPr lang="el-GR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581128"/>
            <a:ext cx="6147343" cy="207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Μέθοδος </a:t>
            </a:r>
            <a:r>
              <a:rPr lang="en-US" dirty="0" smtClean="0"/>
              <a:t>__init__ </a:t>
            </a:r>
            <a:r>
              <a:rPr lang="el-GR" dirty="0" smtClean="0"/>
              <a:t>(συνέχεια)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Στο προηγούμενο παράδειγμα, η </a:t>
            </a:r>
            <a:r>
              <a:rPr lang="en-US" sz="2000" dirty="0" smtClean="0"/>
              <a:t>__init__ </a:t>
            </a:r>
            <a:r>
              <a:rPr lang="el-GR" sz="2000" dirty="0" smtClean="0"/>
              <a:t>πήρε δύο ορίσματα και τα ανέθεσε στις ιδιότητες του αντικειμένου.</a:t>
            </a:r>
          </a:p>
          <a:p>
            <a:endParaRPr lang="el-GR" sz="2000" dirty="0" smtClean="0"/>
          </a:p>
          <a:p>
            <a:r>
              <a:rPr lang="el-GR" sz="2000" dirty="0" smtClean="0"/>
              <a:t>Η μέθοδος </a:t>
            </a:r>
            <a:r>
              <a:rPr lang="en-US" sz="2000" dirty="0" smtClean="0"/>
              <a:t>__init__ </a:t>
            </a:r>
            <a:r>
              <a:rPr lang="el-GR" sz="2000" dirty="0" smtClean="0"/>
              <a:t>ονομάζεται κατασκευαστής κλάσης (</a:t>
            </a:r>
            <a:r>
              <a:rPr lang="en-US" sz="2000" i="1" dirty="0" smtClean="0"/>
              <a:t>class constructor</a:t>
            </a:r>
            <a:r>
              <a:rPr lang="en-US" sz="2000" dirty="0" smtClean="0"/>
              <a:t>).</a:t>
            </a:r>
          </a:p>
          <a:p>
            <a:r>
              <a:rPr lang="el-GR" sz="2000" b="1" dirty="0" smtClean="0"/>
              <a:t>Παράδειγμα #2:</a:t>
            </a:r>
            <a:endParaRPr lang="el-GR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254" y="4365104"/>
            <a:ext cx="7220154" cy="227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Μέθοδοι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Οι κλάσεις μπορούν να περιέχουν διάφορες μεθόδους για την αύξηση της λειτουργικότητας τους.</a:t>
            </a:r>
          </a:p>
          <a:p>
            <a:endParaRPr lang="el-GR" sz="2000" dirty="0" smtClean="0"/>
          </a:p>
          <a:p>
            <a:r>
              <a:rPr lang="el-GR" sz="2000" dirty="0" smtClean="0"/>
              <a:t>Πρέπει να θυμόμαστε πως όλες οι μέθοδοι πρέπει να έχουν ως πρώτο όρισμα το </a:t>
            </a:r>
            <a:r>
              <a:rPr lang="en-US" sz="2000" b="1" dirty="0" smtClean="0"/>
              <a:t>self</a:t>
            </a:r>
            <a:r>
              <a:rPr lang="en-US" sz="2000" dirty="0" smtClean="0"/>
              <a:t>!</a:t>
            </a:r>
          </a:p>
          <a:p>
            <a:endParaRPr lang="en-US" sz="2000" dirty="0" smtClean="0"/>
          </a:p>
          <a:p>
            <a:r>
              <a:rPr lang="el-GR" sz="2000" dirty="0" smtClean="0"/>
              <a:t>Η κλήση των μεθόδων γίνεται όπως ακριβώς η πρόσβαση σε ιδιότητες των αντικειμένων.</a:t>
            </a:r>
          </a:p>
          <a:p>
            <a:pPr lvl="1"/>
            <a:r>
              <a:rPr lang="el-GR" sz="1800" i="1" dirty="0" smtClean="0"/>
              <a:t>Τι παραδείγματα κλάσεων και ιδιοτήτων μπορείτε να δώσετε;</a:t>
            </a:r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191</TotalTime>
  <Words>804</Words>
  <Application>Microsoft Office PowerPoint</Application>
  <PresentationFormat>On-screen Show (4:3)</PresentationFormat>
  <Paragraphs>88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Αντικειμενοστρεφής Προγραμματισμός</vt:lpstr>
      <vt:lpstr>Εισαγωγή</vt:lpstr>
      <vt:lpstr>Κλάσεις (classes)</vt:lpstr>
      <vt:lpstr>Κλάσεις (classes) (συνέχεια)</vt:lpstr>
      <vt:lpstr>Δημιουργία κλάσεων</vt:lpstr>
      <vt:lpstr>Μέθοδος __init__</vt:lpstr>
      <vt:lpstr>Μέθοδος __init__ (συνέχεια)</vt:lpstr>
      <vt:lpstr>Μέθοδος __init__ (συνέχεια)</vt:lpstr>
      <vt:lpstr>Μέθοδοι</vt:lpstr>
      <vt:lpstr>Μέθοδοι (συνέχεια)</vt:lpstr>
      <vt:lpstr>Μέθοδοι (συνέχεια)</vt:lpstr>
      <vt:lpstr>Σφάλματα</vt:lpstr>
      <vt:lpstr>Κληρονομικότητα</vt:lpstr>
      <vt:lpstr>Εισαγωγή και χρήση</vt:lpstr>
      <vt:lpstr>Παράδειγμα</vt:lpstr>
      <vt:lpstr>Εισαγωγή και χρήση (συνέχεια)</vt:lpstr>
      <vt:lpstr>Κληρονομικότητα (συνέχεια)</vt:lpstr>
      <vt:lpstr>Πηγές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Αντικειμενοστρεφής Προγραμματισμός</dc:title>
  <dc:creator>Aris</dc:creator>
  <cp:lastModifiedBy>Aris</cp:lastModifiedBy>
  <cp:revision>110</cp:revision>
  <dcterms:created xsi:type="dcterms:W3CDTF">2018-02-25T22:01:01Z</dcterms:created>
  <dcterms:modified xsi:type="dcterms:W3CDTF">2018-03-04T15:47:30Z</dcterms:modified>
</cp:coreProperties>
</file>