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60" r:id="rId3"/>
    <p:sldId id="261" r:id="rId4"/>
    <p:sldId id="263" r:id="rId5"/>
    <p:sldId id="266" r:id="rId6"/>
    <p:sldId id="285" r:id="rId7"/>
    <p:sldId id="262" r:id="rId8"/>
    <p:sldId id="267" r:id="rId9"/>
    <p:sldId id="286" r:id="rId10"/>
    <p:sldId id="280" r:id="rId11"/>
    <p:sldId id="258" r:id="rId12"/>
  </p:sldIdLst>
  <p:sldSz cx="9144000" cy="5143500" type="screen16x9"/>
  <p:notesSz cx="6858000" cy="9144000"/>
  <p:embeddedFontLst>
    <p:embeddedFont>
      <p:font typeface="Quattrocento Sans" charset="0"/>
      <p:regular r:id="rId14"/>
      <p:bold r:id="rId15"/>
      <p:italic r:id="rId16"/>
      <p:boldItalic r:id="rId17"/>
    </p:embeddedFont>
    <p:embeddedFont>
      <p:font typeface="Ubuntu Light" charset="0"/>
      <p:regular r:id="rId18"/>
      <p:italic r:id="rId19"/>
    </p:embeddedFont>
    <p:embeddedFont>
      <p:font typeface="Lora" charset="0"/>
      <p:regular r:id="rId20"/>
      <p:bold r:id="rId21"/>
      <p:italic r:id="rId22"/>
      <p:boldItalic r:id="rId23"/>
    </p:embeddedFon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9D32"/>
    <a:srgbClr val="ECF0F1"/>
    <a:srgbClr val="F2F2F2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270F85-9736-4D98-95D4-CAC01132D25A}">
  <a:tblStyle styleId="{66270F85-9736-4D98-95D4-CAC01132D2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66" autoAdjust="0"/>
  </p:normalViewPr>
  <p:slideViewPr>
    <p:cSldViewPr snapToGrid="0">
      <p:cViewPr>
        <p:scale>
          <a:sx n="105" d="100"/>
          <a:sy n="105" d="100"/>
        </p:scale>
        <p:origin x="-169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82115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Λίγο η πολύ έχουμε είδη δη κάποιου είδους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Συμβαίνουν όταν κάτι πάει στραβά εξαιτίας λάθος κώδικα ή λάθους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από τον χρήστη. Όταν προκύψει ένα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το πρόγραμμα σταματάει απευθείας. Χαρακτηριστικό παράδειγμα είναι η διαίρεση με μηδέν που μας εμφανίζει το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ZeroDivisionError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με την επεξήγηση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division by zero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ZeroDivisionError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division by zero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 Help: FROM Python wiki: There are (at least) two distinguishable kinds of errors: syntax errors and exceptions. Even if a statement or expression is syntactically correct, it may cause an error when an attempt is made to execute it. Errors detected during execution are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calledexceptions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are not unconditionally fatal :)</a:t>
            </a:r>
            <a:endParaRPr lang="el-G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Στην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υπάρχουν πολλά είδη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διαφορετικά για κάθε περίσταση. Κάποια συνηθισμένα είδη είναι τα: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ImportError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import fails; </a:t>
            </a:r>
            <a:r>
              <a:rPr lang="el-G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Όταν ένα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l-G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αποτυγχάνει.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IndexError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list is indexed with an out-of-range number;</a:t>
            </a:r>
            <a:r>
              <a:rPr lang="el-GR" sz="11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100" smtClean="0">
                <a:latin typeface="Ubuntu Light" panose="020B0304030602030204" pitchFamily="34" charset="0"/>
              </a:rPr>
              <a:t>όταν ο δείκτης ενός πίνακα είναι εκτός ορίων.</a:t>
            </a:r>
          </a:p>
          <a:p>
            <a:pPr>
              <a:buNone/>
            </a:pPr>
            <a:r>
              <a:rPr lang="en-US" sz="11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NameError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unknown variable is used; </a:t>
            </a:r>
            <a:r>
              <a:rPr lang="el-G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Όταν χρησιμοποιούμε ένα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χωρίς να το έχουμε δηλώσει πρώτα.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SyntaxError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code can't be parsed properly; </a:t>
            </a:r>
            <a:r>
              <a:rPr lang="el-G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Υπάρχει συντακτικό λάθος.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TypeError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function is called on a value of an inappropriate type;</a:t>
            </a:r>
            <a:r>
              <a:rPr lang="el-G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Έαν η τιμή που προσπαθούμε να θέσουμε σε μια μεταβλητή είναι διαφορετικού τύπου από τη μεταβλητή.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ValueError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function is called on a value of the correct type, but with an inappropriate value.</a:t>
            </a:r>
            <a:r>
              <a:rPr lang="el-G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>
              <a:buNone/>
            </a:pPr>
            <a:endParaRPr lang="el-G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Φυσικά υπάρχουν πολλά ακόμα είδη, τα οποία όμως είναι ποιο εξειδικευμένα και </a:t>
            </a:r>
            <a:r>
              <a:rPr lang="el-G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γι’αυτό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το λόγο δε θα τα αναφέρουμε.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l-G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Secrete Help: such as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ZeroDivisionError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OSError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Third-party libraries also often define their own exceptions.</a:t>
            </a:r>
            <a:endParaRPr lang="el-G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Για να χειριστούμε τα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και για να καλέσουμε/εκτελέσουμε συγκεκριμένο κώδικα όταν κάποια από αυτά συμβαίνει χρησιμοποιούμε τις εντολές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Στο κομμάτι του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γράφουμε τον κώδικα στον οποίο υπάρχει η πιθανότητα να προκύψει κάποιο πρόβλημα/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Αν προκύψει κάποιο από αυτά τα πρόβλημα/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η εκτέλεση του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θα σταματήσει και θα εκτελεστεί ο κώδικας του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Αν κανένα από τα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 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δεν προκύψει, τότε δεν θα εκτελεστεί ποτέ το συγκεκριμένο κομμάτι κώδικα.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Ερώτηση: Πότε ΔΕΝ θα εμφανιζόταν το </a:t>
            </a:r>
            <a:r>
              <a:rPr lang="el-G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συγγεκριμένο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μήνυμα;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Απάντηση: </a:t>
            </a:r>
            <a:r>
              <a:rPr lang="el-GR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αμα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δεν υπήρχε το πρώτο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ή αν πρόσθετε έναν αριθμό.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Ερώτηση: Πότε θα εμφανιζόταν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“Divided by zero”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Απάντηση: Άμα στο δεύτερο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διαιρούσε με το 0.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Ερώτηση: Τι είδους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είναι αυτό;</a:t>
            </a:r>
          </a:p>
          <a:p>
            <a:pPr lvl="0" rtl="0">
              <a:spcBef>
                <a:spcPts val="0"/>
              </a:spcBef>
              <a:buNone/>
            </a:pPr>
            <a:r>
              <a:rPr lang="el-GR" dirty="0"/>
              <a:t>Απάντηση: </a:t>
            </a:r>
            <a:r>
              <a:rPr lang="en-US" dirty="0" err="1"/>
              <a:t>TypeError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Secrete Help: Exception handling is particularly useful when dealing with user input.</a:t>
            </a:r>
            <a:endParaRPr lang="el-GR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56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Αν θέλουμε ένα κομμάτι κώδικα να εκτελεστεί οπωσδήποτε τότε χρησιμοποιούμε την εντολή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Η εντολή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μπαίνει μετά τις εντολές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και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και εκτελείτε ΠΑΝΤΑ μετά την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και την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(Αν υπάρξει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Ερώτηση: Τι θα εμφάνιση ο ακόλουθος κώδικας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θα εκτελεστεί ο κώδικας του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Απάντηση: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executed last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ZeroDivisionError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NameError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unknown_var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defined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39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5678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Exceptions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99">
            <a:extLst>
              <a:ext uri="{FF2B5EF4-FFF2-40B4-BE49-F238E27FC236}">
                <a16:creationId xmlns="" xmlns:a16="http://schemas.microsoft.com/office/drawing/2014/main" id="{515EA2EA-B6E4-482A-8942-FE493C4F1F88}"/>
              </a:ext>
            </a:extLst>
          </p:cNvPr>
          <p:cNvSpPr txBox="1">
            <a:spLocks/>
          </p:cNvSpPr>
          <p:nvPr/>
        </p:nvSpPr>
        <p:spPr>
          <a:xfrm>
            <a:off x="996630" y="2571750"/>
            <a:ext cx="5591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dirty="0">
                <a:highlight>
                  <a:srgbClr val="FFCD00"/>
                </a:highlight>
                <a:latin typeface="Quattrocento Sans"/>
                <a:sym typeface="Quattrocento Sans"/>
              </a:rPr>
              <a:t>Γιατί τα πράματα δεν πάνε πάντα έτσι όπως τα περιμένουμε,</a:t>
            </a:r>
            <a:endParaRPr lang="en-US" dirty="0">
              <a:highlight>
                <a:srgbClr val="FFCD00"/>
              </a:highlight>
              <a:latin typeface="Quattrocento Sans"/>
              <a:sym typeface="Quattrocento Sans"/>
            </a:endParaRPr>
          </a:p>
          <a:p>
            <a:r>
              <a:rPr lang="el-GR" dirty="0">
                <a:highlight>
                  <a:srgbClr val="FFCD00"/>
                </a:highlight>
                <a:latin typeface="Quattrocento Sans"/>
                <a:sym typeface="Quattrocento Sans"/>
              </a:rPr>
              <a:t>ή μήπως πάνε;!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l-GR" sz="3600" b="1" i="1" dirty="0">
                <a:latin typeface="Lora"/>
                <a:ea typeface="Lora"/>
                <a:cs typeface="Lora"/>
                <a:sym typeface="Lora"/>
              </a:rPr>
              <a:t>Υπάρχουν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l-GR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απορίες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l-GR" sz="3600" b="1" i="1" dirty="0">
                <a:latin typeface="Lora"/>
                <a:ea typeface="Lora"/>
                <a:cs typeface="Lora"/>
                <a:sym typeface="Lora"/>
              </a:rPr>
              <a:t>;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l-GR" sz="1800" dirty="0">
                <a:solidFill>
                  <a:schemeClr val="dk1"/>
                </a:solidFill>
                <a:latin typeface="Ubuntu Light" panose="020B0304030602030204" pitchFamily="34" charset="0"/>
              </a:rPr>
              <a:t>Μπορείτε να με βρείτε στα ακόλουθα:</a:t>
            </a:r>
            <a:endParaRPr lang="en" sz="1800" dirty="0">
              <a:solidFill>
                <a:schemeClr val="dk1"/>
              </a:solidFill>
              <a:latin typeface="Ubuntu Light" panose="020B0304030602030204" pitchFamily="3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>
                <a:solidFill>
                  <a:schemeClr val="dk1"/>
                </a:solidFill>
                <a:latin typeface="Ubuntu Light" panose="020B0304030602030204" pitchFamily="34" charset="0"/>
              </a:rPr>
              <a:t>@</a:t>
            </a:r>
            <a:r>
              <a:rPr lang="en-US" sz="1800" dirty="0">
                <a:solidFill>
                  <a:schemeClr val="dk1"/>
                </a:solidFill>
                <a:latin typeface="Ubuntu Light" panose="020B0304030602030204" pitchFamily="34" charset="0"/>
              </a:rPr>
              <a:t>Danos Trontsios</a:t>
            </a:r>
            <a:endParaRPr lang="en" sz="1800" dirty="0">
              <a:solidFill>
                <a:schemeClr val="dk1"/>
              </a:solidFill>
              <a:latin typeface="Ubuntu Light" panose="020B0304030602030204" pitchFamily="3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>
                <a:solidFill>
                  <a:schemeClr val="dk1"/>
                </a:solidFill>
                <a:latin typeface="Ubuntu Light" panose="020B0304030602030204" pitchFamily="34" charset="0"/>
              </a:rPr>
              <a:t>tronki98@</a:t>
            </a:r>
            <a:r>
              <a:rPr lang="en-US" sz="1800" dirty="0">
                <a:solidFill>
                  <a:schemeClr val="dk1"/>
                </a:solidFill>
                <a:latin typeface="Ubuntu Light" panose="020B0304030602030204" pitchFamily="34" charset="0"/>
              </a:rPr>
              <a:t>yahoo</a:t>
            </a:r>
            <a:r>
              <a:rPr lang="en" sz="1800" dirty="0">
                <a:solidFill>
                  <a:schemeClr val="dk1"/>
                </a:solidFill>
                <a:latin typeface="Ubuntu Light" panose="020B0304030602030204" pitchFamily="34" charset="0"/>
              </a:rPr>
              <a:t>.</a:t>
            </a:r>
            <a:r>
              <a:rPr lang="en-US" sz="1800" dirty="0">
                <a:solidFill>
                  <a:schemeClr val="dk1"/>
                </a:solidFill>
                <a:latin typeface="Ubuntu Light" panose="020B0304030602030204" pitchFamily="34" charset="0"/>
              </a:rPr>
              <a:t>gr</a:t>
            </a:r>
            <a:endParaRPr lang="en" sz="1800" dirty="0">
              <a:solidFill>
                <a:schemeClr val="dk1"/>
              </a:solidFill>
              <a:latin typeface="Ubuntu Light" panose="020B0304030602030204" pitchFamily="34" charset="0"/>
            </a:endParaRP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l-GR" sz="4400" dirty="0"/>
              <a:t>Ευχαριστώ</a:t>
            </a:r>
            <a:r>
              <a:rPr lang="en" sz="4400" dirty="0"/>
              <a:t>!</a:t>
            </a:r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782686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l-GR" sz="3600" b="1" i="1" dirty="0">
                <a:latin typeface="Lora"/>
                <a:ea typeface="Lora"/>
                <a:cs typeface="Lora"/>
                <a:sym typeface="Lora"/>
              </a:rPr>
              <a:t>Είμαι ο </a:t>
            </a:r>
            <a:r>
              <a:rPr lang="el-GR" sz="3600" b="1" i="1" dirty="0" err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Δάνος</a:t>
            </a:r>
            <a:r>
              <a:rPr lang="el-GR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l-GR" sz="3600" b="1" i="1" dirty="0" err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Τρώντσιος</a:t>
            </a:r>
            <a:endParaRPr lang="en" sz="3600" b="1" i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l-GR" sz="1800" dirty="0">
                <a:solidFill>
                  <a:schemeClr val="dk1"/>
                </a:solidFill>
              </a:rPr>
              <a:t>Θα σας δείξω τη είναι τα </a:t>
            </a:r>
            <a:r>
              <a:rPr lang="en-US" sz="1800" dirty="0">
                <a:solidFill>
                  <a:schemeClr val="dk1"/>
                </a:solidFill>
              </a:rPr>
              <a:t>exceptions </a:t>
            </a:r>
            <a:r>
              <a:rPr lang="el-GR" sz="1800" dirty="0">
                <a:solidFill>
                  <a:schemeClr val="dk1"/>
                </a:solidFill>
              </a:rPr>
              <a:t>και πώς να τα χρησιμοποιείτε</a:t>
            </a:r>
            <a:r>
              <a:rPr lang="en" sz="1800" dirty="0">
                <a:solidFill>
                  <a:schemeClr val="dk1"/>
                </a:solidFill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l-GR" sz="1800" dirty="0">
                <a:solidFill>
                  <a:schemeClr val="dk1"/>
                </a:solidFill>
              </a:rPr>
              <a:t>Μπορείτε να με βρείτε ως </a:t>
            </a:r>
            <a:r>
              <a:rPr lang="en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  <a:highlight>
                  <a:srgbClr val="FFCD00"/>
                </a:highlight>
              </a:rPr>
              <a:t>Danos Trontsios</a:t>
            </a:r>
            <a:endParaRPr lang="en" sz="1800" dirty="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b="1" dirty="0"/>
          </a:p>
        </p:txBody>
      </p:sp>
      <p:cxnSp>
        <p:nvCxnSpPr>
          <p:cNvPr id="90" name="Shape 9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l-GR" sz="4000" dirty="0"/>
              <a:t>Γειά σας</a:t>
            </a:r>
            <a:r>
              <a:rPr lang="en" sz="4000" dirty="0"/>
              <a:t>!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buNone/>
            </a:pPr>
            <a:r>
              <a:rPr lang="el-GR" kern="1200" dirty="0">
                <a:solidFill>
                  <a:schemeClr val="tx1"/>
                </a:solidFill>
              </a:rPr>
              <a:t>Συμβαίνουν όταν κάτι πάει στραβά εξαιτίας </a:t>
            </a:r>
            <a:r>
              <a:rPr lang="el-GR" dirty="0">
                <a:highlight>
                  <a:srgbClr val="FFCD00"/>
                </a:highlight>
              </a:rPr>
              <a:t>λάθος κώδικα</a:t>
            </a:r>
            <a:r>
              <a:rPr lang="el-GR" kern="1200" dirty="0">
                <a:solidFill>
                  <a:schemeClr val="tx1"/>
                </a:solidFill>
              </a:rPr>
              <a:t> ή </a:t>
            </a:r>
            <a:r>
              <a:rPr lang="el-GR" dirty="0">
                <a:highlight>
                  <a:srgbClr val="FFCD00"/>
                </a:highlight>
              </a:rPr>
              <a:t>λάθους </a:t>
            </a:r>
            <a:r>
              <a:rPr lang="en-US" dirty="0">
                <a:highlight>
                  <a:srgbClr val="FFCD00"/>
                </a:highlight>
              </a:rPr>
              <a:t>input</a:t>
            </a:r>
            <a:r>
              <a:rPr lang="en-US" kern="1200" dirty="0">
                <a:solidFill>
                  <a:schemeClr val="tx1"/>
                </a:solidFill>
              </a:rPr>
              <a:t> </a:t>
            </a:r>
            <a:r>
              <a:rPr lang="el-GR" kern="1200" dirty="0">
                <a:solidFill>
                  <a:schemeClr val="tx1"/>
                </a:solidFill>
              </a:rPr>
              <a:t>από τον χρήστη. Όταν προκύψει ένα </a:t>
            </a:r>
            <a:r>
              <a:rPr lang="en-US" kern="1200" dirty="0">
                <a:solidFill>
                  <a:schemeClr val="tx1"/>
                </a:solidFill>
              </a:rPr>
              <a:t>exception</a:t>
            </a:r>
            <a:r>
              <a:rPr lang="el-GR" kern="1200" dirty="0">
                <a:solidFill>
                  <a:schemeClr val="tx1"/>
                </a:solidFill>
              </a:rPr>
              <a:t> το πρόγραμμα σταματάει απευθείας. 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Exception </a:t>
            </a:r>
            <a:r>
              <a:rPr lang="en-US" dirty="0">
                <a:highlight>
                  <a:srgbClr val="FFCD00"/>
                </a:highlight>
              </a:rPr>
              <a:t>types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704586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sz="2000" b="1" dirty="0" err="1">
                <a:latin typeface="Ubuntu Light" panose="020B0304030602030204" pitchFamily="34" charset="0"/>
              </a:rPr>
              <a:t>ImportError</a:t>
            </a:r>
            <a:r>
              <a:rPr lang="en-US" sz="2000" dirty="0">
                <a:latin typeface="Ubuntu Light" panose="020B0304030602030204" pitchFamily="34" charset="0"/>
              </a:rPr>
              <a:t>: </a:t>
            </a:r>
            <a:r>
              <a:rPr lang="el-GR" sz="2000" kern="1200" dirty="0" smtClean="0">
                <a:solidFill>
                  <a:schemeClr val="tx1"/>
                </a:solidFill>
                <a:latin typeface="Ubuntu Light" panose="020B0304030602030204" pitchFamily="34" charset="0"/>
              </a:rPr>
              <a:t>όταν ένα </a:t>
            </a:r>
            <a:r>
              <a:rPr lang="en-US" sz="2000" kern="1200" dirty="0" smtClean="0">
                <a:solidFill>
                  <a:schemeClr val="tx1"/>
                </a:solidFill>
                <a:latin typeface="Ubuntu Light" panose="020B0304030602030204" pitchFamily="34" charset="0"/>
              </a:rPr>
              <a:t>module </a:t>
            </a:r>
            <a:r>
              <a:rPr lang="el-GR" sz="2000" kern="1200" dirty="0" smtClean="0">
                <a:solidFill>
                  <a:schemeClr val="tx1"/>
                </a:solidFill>
                <a:latin typeface="Ubuntu Light" panose="020B0304030602030204" pitchFamily="34" charset="0"/>
              </a:rPr>
              <a:t>δεν μπορεί να βρεθεί.</a:t>
            </a:r>
            <a:endParaRPr lang="en-US" sz="2000" dirty="0">
              <a:latin typeface="Ubuntu Light" panose="020B0304030602030204" pitchFamily="34" charset="0"/>
            </a:endParaRPr>
          </a:p>
          <a:p>
            <a:pPr marL="457200" lvl="0" indent="-228600">
              <a:spcBef>
                <a:spcPts val="0"/>
              </a:spcBef>
            </a:pPr>
            <a:r>
              <a:rPr lang="en-US" sz="2000" b="1" dirty="0" err="1">
                <a:latin typeface="Ubuntu Light" panose="020B0304030602030204" pitchFamily="34" charset="0"/>
              </a:rPr>
              <a:t>IndexError</a:t>
            </a:r>
            <a:r>
              <a:rPr lang="en-US" sz="2000" dirty="0">
                <a:latin typeface="Ubuntu Light" panose="020B0304030602030204" pitchFamily="34" charset="0"/>
              </a:rPr>
              <a:t>: </a:t>
            </a:r>
            <a:r>
              <a:rPr lang="el-GR" sz="2000" dirty="0" smtClean="0">
                <a:latin typeface="Ubuntu Light" panose="020B0304030602030204" pitchFamily="34" charset="0"/>
              </a:rPr>
              <a:t>όταν ο δείκτης ενός πίνακα είναι εκτός ορίων.</a:t>
            </a:r>
            <a:endParaRPr lang="el-GR" sz="2000" dirty="0">
              <a:latin typeface="Ubuntu Light" panose="020B0304030602030204" pitchFamily="34" charset="0"/>
            </a:endParaRPr>
          </a:p>
          <a:p>
            <a:pPr marL="457200" lvl="0" indent="-228600">
              <a:spcBef>
                <a:spcPts val="0"/>
              </a:spcBef>
            </a:pPr>
            <a:r>
              <a:rPr lang="en-US" sz="2000" b="1" dirty="0" err="1">
                <a:latin typeface="Ubuntu Light" panose="020B0304030602030204" pitchFamily="34" charset="0"/>
              </a:rPr>
              <a:t>NameError</a:t>
            </a:r>
            <a:r>
              <a:rPr lang="en-US" sz="2000" dirty="0">
                <a:latin typeface="Ubuntu Light" panose="020B0304030602030204" pitchFamily="34" charset="0"/>
              </a:rPr>
              <a:t>: </a:t>
            </a:r>
            <a:r>
              <a:rPr lang="el-GR" sz="2000" dirty="0">
                <a:latin typeface="Ubuntu Light" panose="020B0304030602030204" pitchFamily="34" charset="0"/>
              </a:rPr>
              <a:t>όταν χρησιμοποιούμε μία μεταβλητή</a:t>
            </a:r>
            <a:r>
              <a:rPr lang="en-US" sz="2000" dirty="0">
                <a:latin typeface="Ubuntu Light" panose="020B0304030602030204" pitchFamily="34" charset="0"/>
              </a:rPr>
              <a:t> </a:t>
            </a:r>
            <a:r>
              <a:rPr lang="el-GR" sz="2000" dirty="0">
                <a:latin typeface="Ubuntu Light" panose="020B0304030602030204" pitchFamily="34" charset="0"/>
              </a:rPr>
              <a:t>χωρίς να το έχουμε δηλώσει πρώτα.</a:t>
            </a:r>
            <a:endParaRPr lang="en-US" sz="2000" dirty="0">
              <a:latin typeface="Ubuntu Light" panose="020B0304030602030204" pitchFamily="34" charset="0"/>
            </a:endParaRPr>
          </a:p>
          <a:p>
            <a:pPr marL="457200" lvl="0" indent="-228600">
              <a:spcBef>
                <a:spcPts val="0"/>
              </a:spcBef>
            </a:pPr>
            <a:r>
              <a:rPr lang="en-US" sz="2000" b="1" dirty="0" err="1">
                <a:latin typeface="Ubuntu Light" panose="020B0304030602030204" pitchFamily="34" charset="0"/>
              </a:rPr>
              <a:t>SyntaxError</a:t>
            </a:r>
            <a:r>
              <a:rPr lang="en-US" sz="2000" dirty="0">
                <a:latin typeface="Ubuntu Light" panose="020B0304030602030204" pitchFamily="34" charset="0"/>
              </a:rPr>
              <a:t>: </a:t>
            </a:r>
            <a:r>
              <a:rPr lang="el-GR" sz="2000" dirty="0">
                <a:latin typeface="Ubuntu Light" panose="020B0304030602030204" pitchFamily="34" charset="0"/>
              </a:rPr>
              <a:t>υπάρχει συντακτικό λάθος.</a:t>
            </a:r>
            <a:endParaRPr lang="en-US" sz="2000" dirty="0">
              <a:latin typeface="Ubuntu Light" panose="020B0304030602030204" pitchFamily="34" charset="0"/>
            </a:endParaRPr>
          </a:p>
          <a:p>
            <a:pPr marL="457200" lvl="0" indent="-228600">
              <a:spcBef>
                <a:spcPts val="0"/>
              </a:spcBef>
            </a:pPr>
            <a:r>
              <a:rPr lang="en-US" sz="2000" b="1" dirty="0" err="1">
                <a:latin typeface="Ubuntu Light" panose="020B0304030602030204" pitchFamily="34" charset="0"/>
              </a:rPr>
              <a:t>TypeError</a:t>
            </a:r>
            <a:r>
              <a:rPr lang="en-US" sz="2000" dirty="0">
                <a:latin typeface="Ubuntu Light" panose="020B0304030602030204" pitchFamily="34" charset="0"/>
              </a:rPr>
              <a:t>: </a:t>
            </a:r>
            <a:r>
              <a:rPr lang="el-GR" sz="2000" dirty="0">
                <a:latin typeface="Ubuntu Light" panose="020B0304030602030204" pitchFamily="34" charset="0"/>
              </a:rPr>
              <a:t>η τιμή που προσπαθούμε να θέσουμε σε μια μεταβλητή είναι </a:t>
            </a:r>
            <a:r>
              <a:rPr lang="el-GR" sz="2000" b="1" i="1" dirty="0" smtClean="0">
                <a:latin typeface="Ubuntu Light" panose="020B0304030602030204" pitchFamily="34" charset="0"/>
              </a:rPr>
              <a:t>«διαφορετικού τύπου» </a:t>
            </a:r>
            <a:r>
              <a:rPr lang="el-GR" sz="2000" dirty="0">
                <a:latin typeface="Ubuntu Light" panose="020B0304030602030204" pitchFamily="34" charset="0"/>
              </a:rPr>
              <a:t>από τη μεταβλητή.</a:t>
            </a:r>
            <a:endParaRPr lang="en-US" sz="2000" dirty="0">
              <a:latin typeface="Ubuntu Light" panose="020B0304030602030204" pitchFamily="34" charset="0"/>
            </a:endParaRPr>
          </a:p>
          <a:p>
            <a:pPr marL="457200" lvl="0" indent="-228600">
              <a:spcBef>
                <a:spcPts val="0"/>
              </a:spcBef>
            </a:pPr>
            <a:r>
              <a:rPr lang="en-US" sz="2000" b="1" dirty="0" err="1">
                <a:latin typeface="Ubuntu Light" panose="020B0304030602030204" pitchFamily="34" charset="0"/>
              </a:rPr>
              <a:t>ValueError</a:t>
            </a:r>
            <a:r>
              <a:rPr lang="en-US" sz="2000" dirty="0">
                <a:latin typeface="Ubuntu Light" panose="020B0304030602030204" pitchFamily="34" charset="0"/>
              </a:rPr>
              <a:t>: </a:t>
            </a:r>
            <a:r>
              <a:rPr lang="en-US" sz="2000" kern="1200" dirty="0">
                <a:solidFill>
                  <a:schemeClr val="tx1"/>
                </a:solidFill>
                <a:latin typeface="Ubuntu Light" panose="020B0304030602030204" pitchFamily="34" charset="0"/>
                <a:sym typeface="Lora"/>
              </a:rPr>
              <a:t>x</a:t>
            </a:r>
            <a:r>
              <a:rPr lang="el-GR" sz="2000" kern="1200" dirty="0" smtClean="0">
                <a:solidFill>
                  <a:schemeClr val="tx1"/>
                </a:solidFill>
                <a:latin typeface="Ubuntu Light" panose="020B0304030602030204" pitchFamily="34" charset="0"/>
                <a:sym typeface="Lora"/>
              </a:rPr>
              <a:t>ρησιμοποιείται </a:t>
            </a:r>
            <a:r>
              <a:rPr lang="el-GR" sz="2000" kern="1200" dirty="0">
                <a:solidFill>
                  <a:schemeClr val="tx1"/>
                </a:solidFill>
                <a:latin typeface="Ubuntu Light" panose="020B0304030602030204" pitchFamily="34" charset="0"/>
                <a:sym typeface="Lora"/>
              </a:rPr>
              <a:t>για την επικύρωση σωστού </a:t>
            </a:r>
            <a:r>
              <a:rPr lang="el-GR" sz="2000" kern="1200" dirty="0" smtClean="0">
                <a:solidFill>
                  <a:schemeClr val="tx1"/>
                </a:solidFill>
                <a:latin typeface="Ubuntu Light" panose="020B0304030602030204" pitchFamily="34" charset="0"/>
                <a:sym typeface="Lora"/>
              </a:rPr>
              <a:t>εύρους </a:t>
            </a:r>
            <a:r>
              <a:rPr lang="el-GR" sz="2000" kern="1200" dirty="0">
                <a:solidFill>
                  <a:schemeClr val="tx1"/>
                </a:solidFill>
                <a:latin typeface="Ubuntu Light" panose="020B0304030602030204" pitchFamily="34" charset="0"/>
                <a:sym typeface="Lora"/>
              </a:rPr>
              <a:t>τιμών εντός μίας μεταβλητής</a:t>
            </a:r>
            <a:r>
              <a:rPr lang="en-US" sz="2000" dirty="0">
                <a:latin typeface="Ubuntu Light" panose="020B0304030602030204" pitchFamily="34" charset="0"/>
              </a:rPr>
              <a:t>.</a:t>
            </a:r>
            <a:endParaRPr sz="2000" dirty="0">
              <a:latin typeface="Ubuntu Light" panose="020B0304030602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000" dirty="0">
              <a:latin typeface="Ubuntu Light" panose="020B0304030602030204" pitchFamily="34" charset="0"/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i="1" dirty="0">
                <a:highlight>
                  <a:srgbClr val="FFCD00"/>
                </a:highlight>
                <a:latin typeface="Lora" panose="020B0604020202020204" charset="0"/>
              </a:rPr>
              <a:t>Try</a:t>
            </a:r>
            <a:r>
              <a:rPr lang="el-GR" sz="2400" i="1" dirty="0">
                <a:highlight>
                  <a:srgbClr val="FFCD00"/>
                </a:highlight>
              </a:rPr>
              <a:t>:</a:t>
            </a:r>
            <a:endParaRPr lang="en" sz="2400" b="1" i="1" dirty="0">
              <a:highlight>
                <a:srgbClr val="FFCD00"/>
              </a:highlight>
              <a:latin typeface="Lora" panose="020B0604020202020204" charset="0"/>
            </a:endParaRPr>
          </a:p>
          <a:p>
            <a:pPr lvl="0">
              <a:buNone/>
            </a:pPr>
            <a:r>
              <a:rPr lang="el-GR" dirty="0">
                <a:latin typeface="Ubuntu Light" panose="020B0304030602030204" pitchFamily="34" charset="0"/>
              </a:rPr>
              <a:t>Στο κομμάτι του </a:t>
            </a:r>
            <a:r>
              <a:rPr lang="en-US" dirty="0">
                <a:latin typeface="Ubuntu Light" panose="020B0304030602030204" pitchFamily="34" charset="0"/>
              </a:rPr>
              <a:t>try </a:t>
            </a:r>
            <a:r>
              <a:rPr lang="el-GR" dirty="0">
                <a:latin typeface="Ubuntu Light" panose="020B0304030602030204" pitchFamily="34" charset="0"/>
              </a:rPr>
              <a:t>γράφουμε τον κώδικα στον οποίο υπάρχει η πιθανότητα να προκύψει κάποιο πρόβλημα/</a:t>
            </a:r>
            <a:r>
              <a:rPr lang="en-US" dirty="0">
                <a:latin typeface="Ubuntu Light" panose="020B0304030602030204" pitchFamily="34" charset="0"/>
              </a:rPr>
              <a:t>exception</a:t>
            </a:r>
            <a:endParaRPr lang="en" dirty="0">
              <a:latin typeface="Ubuntu Light" panose="020B0304030602030204" pitchFamily="34" charset="0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l-GR" dirty="0"/>
              <a:t>Πώς χρησιμοποιούνται</a:t>
            </a:r>
            <a:endParaRPr lang="en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518342" cy="323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i="1" dirty="0">
                <a:highlight>
                  <a:srgbClr val="FFCD00"/>
                </a:highlight>
                <a:latin typeface="Lora" panose="020B0604020202020204" charset="0"/>
              </a:rPr>
              <a:t>Except</a:t>
            </a:r>
            <a:r>
              <a:rPr lang="el-GR" sz="2400" i="1" dirty="0">
                <a:highlight>
                  <a:srgbClr val="FFCD00"/>
                </a:highlight>
              </a:rPr>
              <a:t>:</a:t>
            </a:r>
            <a:endParaRPr lang="en" sz="2400" b="1" i="1" dirty="0">
              <a:highlight>
                <a:srgbClr val="FFCD00"/>
              </a:highlight>
              <a:latin typeface="Lora" panose="020B0604020202020204" charset="0"/>
            </a:endParaRPr>
          </a:p>
          <a:p>
            <a:pPr lvl="0">
              <a:buNone/>
            </a:pPr>
            <a:r>
              <a:rPr lang="el-GR" dirty="0">
                <a:latin typeface="Ubuntu Light" panose="020B0304030602030204" pitchFamily="34" charset="0"/>
              </a:rPr>
              <a:t>Αν προκύψει κάποιο από αυτά τα πρόβλημα/</a:t>
            </a:r>
            <a:r>
              <a:rPr lang="en-US" dirty="0">
                <a:latin typeface="Ubuntu Light" panose="020B0304030602030204" pitchFamily="34" charset="0"/>
              </a:rPr>
              <a:t>exception</a:t>
            </a:r>
            <a:r>
              <a:rPr lang="el-GR" dirty="0">
                <a:latin typeface="Ubuntu Light" panose="020B0304030602030204" pitchFamily="34" charset="0"/>
              </a:rPr>
              <a:t> η εκτέλεση του </a:t>
            </a:r>
            <a:r>
              <a:rPr lang="en-US" dirty="0">
                <a:latin typeface="Ubuntu Light" panose="020B0304030602030204" pitchFamily="34" charset="0"/>
              </a:rPr>
              <a:t>try </a:t>
            </a:r>
            <a:r>
              <a:rPr lang="el-GR" dirty="0">
                <a:latin typeface="Ubuntu Light" panose="020B0304030602030204" pitchFamily="34" charset="0"/>
              </a:rPr>
              <a:t>θα σταματήσει και θα εκτελεστεί ο κώδικας του </a:t>
            </a:r>
            <a:r>
              <a:rPr lang="en-US" dirty="0">
                <a:latin typeface="Ubuntu Light" panose="020B0304030602030204" pitchFamily="34" charset="0"/>
              </a:rPr>
              <a:t>except.</a:t>
            </a:r>
            <a:endParaRPr lang="en" dirty="0">
              <a:latin typeface="Ubuntu Light" panose="020B0304030602030204" pitchFamily="34" charset="0"/>
            </a:endParaRPr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l-GR" sz="1100" kern="1200" dirty="0">
                <a:solidFill>
                  <a:schemeClr val="tx1"/>
                </a:solidFill>
                <a:highlight>
                  <a:srgbClr val="FFCD00"/>
                </a:highlight>
              </a:rPr>
              <a:t>Πότε ΔΕΝ θα εμφανιζόταν το συγκεκριμένο μήνυμα;</a:t>
            </a:r>
            <a:endParaRPr lang="en" sz="1100" i="1" dirty="0">
              <a:highlight>
                <a:srgbClr val="FFCD00"/>
              </a:highlight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="" xmlns:a16="http://schemas.microsoft.com/office/drawing/2014/main" id="{B282E5F6-577D-4B90-9B81-8060DE856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5" y="656225"/>
            <a:ext cx="54578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="" xmlns:a16="http://schemas.microsoft.com/office/drawing/2014/main" id="{F5275EDF-7DB9-43D9-8D28-3974EDAB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37" y="2701631"/>
            <a:ext cx="54483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A2C381A-815D-4B39-91C6-9712D2453C06}"/>
              </a:ext>
            </a:extLst>
          </p:cNvPr>
          <p:cNvSpPr/>
          <p:nvPr/>
        </p:nvSpPr>
        <p:spPr>
          <a:xfrm>
            <a:off x="287075" y="333380"/>
            <a:ext cx="1170513" cy="361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b="1" dirty="0">
                <a:highlight>
                  <a:srgbClr val="FFCD00"/>
                </a:highlight>
                <a:latin typeface="Ubuntu Light" panose="020B0304030602030204" pitchFamily="34" charset="0"/>
                <a:sym typeface="Quattrocento Sans"/>
              </a:rPr>
              <a:t>Κώδικας</a:t>
            </a:r>
            <a:r>
              <a:rPr lang="en-US" sz="1800" b="1" dirty="0">
                <a:highlight>
                  <a:srgbClr val="FFCD00"/>
                </a:highlight>
                <a:latin typeface="Ubuntu Light" panose="020B0304030602030204" pitchFamily="34" charset="0"/>
                <a:cs typeface="Times New Roman" panose="02020603050405020304" pitchFamily="18" charset="0"/>
                <a:sym typeface="Quattrocento Sans"/>
              </a:rPr>
              <a:t>:</a:t>
            </a:r>
            <a:endParaRPr lang="el-GR" dirty="0">
              <a:latin typeface="Ubuntu Light" panose="020B03040306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71AEB84-677D-4FD3-B89D-6B342EF984EA}"/>
              </a:ext>
            </a:extLst>
          </p:cNvPr>
          <p:cNvSpPr/>
          <p:nvPr/>
        </p:nvSpPr>
        <p:spPr>
          <a:xfrm>
            <a:off x="3457537" y="2363682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800" b="1" dirty="0">
                <a:highlight>
                  <a:srgbClr val="FFCD00"/>
                </a:highlight>
                <a:latin typeface="Ubuntu Light" panose="020B0304030602030204" pitchFamily="34" charset="0"/>
              </a:rPr>
              <a:t>Αποτέλεσμα</a:t>
            </a:r>
            <a:r>
              <a:rPr lang="en-US" sz="1800" b="1" dirty="0">
                <a:highlight>
                  <a:srgbClr val="FFCD00"/>
                </a:highlight>
                <a:latin typeface="Ubuntu Light" panose="020B0304030602030204" pitchFamily="34" charset="0"/>
                <a:cs typeface="Times New Roman" panose="02020603050405020304" pitchFamily="18" charset="0"/>
              </a:rPr>
              <a:t>:</a:t>
            </a:r>
            <a:endParaRPr lang="el-GR" dirty="0">
              <a:latin typeface="Ubuntu Light" panose="020B0304030602030204" pitchFamily="34" charset="0"/>
            </a:endParaRPr>
          </a:p>
        </p:txBody>
      </p:sp>
      <p:grpSp>
        <p:nvGrpSpPr>
          <p:cNvPr id="8" name="Shape 541">
            <a:extLst>
              <a:ext uri="{FF2B5EF4-FFF2-40B4-BE49-F238E27FC236}">
                <a16:creationId xmlns="" xmlns:a16="http://schemas.microsoft.com/office/drawing/2014/main" id="{5A3128EA-2728-4CF2-A656-72F5F40A2300}"/>
              </a:ext>
            </a:extLst>
          </p:cNvPr>
          <p:cNvGrpSpPr/>
          <p:nvPr/>
        </p:nvGrpSpPr>
        <p:grpSpPr>
          <a:xfrm>
            <a:off x="4398853" y="4334550"/>
            <a:ext cx="338978" cy="338978"/>
            <a:chOff x="2623275" y="2333250"/>
            <a:chExt cx="381175" cy="381175"/>
          </a:xfrm>
        </p:grpSpPr>
        <p:sp>
          <p:nvSpPr>
            <p:cNvPr id="9" name="Shape 542">
              <a:extLst>
                <a:ext uri="{FF2B5EF4-FFF2-40B4-BE49-F238E27FC236}">
                  <a16:creationId xmlns="" xmlns:a16="http://schemas.microsoft.com/office/drawing/2014/main" id="{1C0EC68B-4C59-4A9A-8175-EDC038DC2525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43">
              <a:extLst>
                <a:ext uri="{FF2B5EF4-FFF2-40B4-BE49-F238E27FC236}">
                  <a16:creationId xmlns="" xmlns:a16="http://schemas.microsoft.com/office/drawing/2014/main" id="{EF7D46A5-3D09-455D-835C-669F4CF4D742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44">
              <a:extLst>
                <a:ext uri="{FF2B5EF4-FFF2-40B4-BE49-F238E27FC236}">
                  <a16:creationId xmlns="" xmlns:a16="http://schemas.microsoft.com/office/drawing/2014/main" id="{738FF2A9-C6A1-4FE1-BFBB-9170EC2AADF7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45">
              <a:extLst>
                <a:ext uri="{FF2B5EF4-FFF2-40B4-BE49-F238E27FC236}">
                  <a16:creationId xmlns="" xmlns:a16="http://schemas.microsoft.com/office/drawing/2014/main" id="{0333EA7D-17FA-4F0F-BCB2-04BA6740CBC0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754772" y="938707"/>
            <a:ext cx="3878400" cy="378996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4923130" y="1142401"/>
            <a:ext cx="3548719" cy="142934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Desktop project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l-GR" dirty="0">
                <a:latin typeface="Ubuntu Light" panose="020B0304030602030204" pitchFamily="34" charset="0"/>
              </a:rPr>
              <a:t>Αν στην εντολή </a:t>
            </a:r>
            <a:r>
              <a:rPr lang="en-US" dirty="0">
                <a:latin typeface="Ubuntu Light" panose="020B0304030602030204" pitchFamily="34" charset="0"/>
              </a:rPr>
              <a:t>except </a:t>
            </a:r>
            <a:r>
              <a:rPr lang="el-GR" dirty="0">
                <a:latin typeface="Ubuntu Light" panose="020B0304030602030204" pitchFamily="34" charset="0"/>
              </a:rPr>
              <a:t>δεν δηλώσουμε κάποιο συγκεκριμένο </a:t>
            </a:r>
            <a:r>
              <a:rPr lang="en-US" dirty="0">
                <a:latin typeface="Ubuntu Light" panose="020B0304030602030204" pitchFamily="34" charset="0"/>
              </a:rPr>
              <a:t>exception </a:t>
            </a:r>
            <a:r>
              <a:rPr lang="el-GR" dirty="0">
                <a:latin typeface="Ubuntu Light" panose="020B0304030602030204" pitchFamily="34" charset="0"/>
              </a:rPr>
              <a:t>τότε θα δουλεύει για όλα τα </a:t>
            </a:r>
            <a:r>
              <a:rPr lang="en-US" dirty="0">
                <a:latin typeface="Ubuntu Light" panose="020B0304030602030204" pitchFamily="34" charset="0"/>
              </a:rPr>
              <a:t>exceptions</a:t>
            </a:r>
            <a:r>
              <a:rPr lang="el-GR" dirty="0">
                <a:latin typeface="Ubuntu Light" panose="020B0304030602030204" pitchFamily="34" charset="0"/>
              </a:rPr>
              <a:t>.</a:t>
            </a:r>
            <a:endParaRPr lang="en" dirty="0">
              <a:latin typeface="Ubuntu Light" panose="020B0304030602030204" pitchFamily="34" charset="0"/>
            </a:endParaRPr>
          </a:p>
        </p:txBody>
      </p:sp>
      <p:grpSp>
        <p:nvGrpSpPr>
          <p:cNvPr id="368" name="Shape 368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9" name="Shape 36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2264CB3-DF35-4F00-A08E-B802BB98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20" y="1144589"/>
            <a:ext cx="3542702" cy="1420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025F522-3492-4A85-86FA-C1DB5055B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130" y="2551603"/>
            <a:ext cx="3541682" cy="1447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2F2332C-84C6-4DD6-B590-056506AB1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72" y="2560949"/>
            <a:ext cx="3495940" cy="14286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A1935CC-4ED8-428E-9762-C17C1E1AA896}"/>
              </a:ext>
            </a:extLst>
          </p:cNvPr>
          <p:cNvSpPr/>
          <p:nvPr/>
        </p:nvSpPr>
        <p:spPr>
          <a:xfrm>
            <a:off x="4922620" y="1142401"/>
            <a:ext cx="146814" cy="2844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51CA60C6-028B-4353-8CAF-4E8EEECA1765}"/>
              </a:ext>
            </a:extLst>
          </p:cNvPr>
          <p:cNvCxnSpPr>
            <a:cxnSpLocks/>
          </p:cNvCxnSpPr>
          <p:nvPr/>
        </p:nvCxnSpPr>
        <p:spPr>
          <a:xfrm flipH="1">
            <a:off x="5069689" y="2575662"/>
            <a:ext cx="3402415" cy="12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DC170D3-EA2D-48E5-A81E-C7EFE9253744}"/>
              </a:ext>
            </a:extLst>
          </p:cNvPr>
          <p:cNvSpPr/>
          <p:nvPr/>
        </p:nvSpPr>
        <p:spPr>
          <a:xfrm>
            <a:off x="4922620" y="1140468"/>
            <a:ext cx="3548719" cy="2844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844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>
                <a:highlight>
                  <a:srgbClr val="FFCD00"/>
                </a:highlight>
              </a:rPr>
              <a:t>finally: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l-GR" sz="1800" dirty="0">
                <a:latin typeface="Ubuntu Light" panose="020B0304030602030204" pitchFamily="34" charset="0"/>
              </a:rPr>
              <a:t>Επειδή κάποια πράματα πρέπει να γίνουν οπωσδήποτε!</a:t>
            </a:r>
            <a:endParaRPr lang="en" sz="1800" dirty="0">
              <a:latin typeface="Ubuntu Light" panose="020B0304030602030204" pitchFamily="34" charset="0"/>
            </a:endParaRPr>
          </a:p>
        </p:txBody>
      </p:sp>
      <p:cxnSp>
        <p:nvCxnSpPr>
          <p:cNvPr id="123" name="Shape 123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4" name="Shape 124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5" name="Shape 125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6" name="Shape 12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8" name="Shape 12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29" name="Shape 12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3" name="Shape 133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l-GR" dirty="0"/>
              <a:t>Η χρησιμότητα του </a:t>
            </a:r>
            <a:r>
              <a:rPr lang="en-US" i="1" dirty="0">
                <a:solidFill>
                  <a:schemeClr val="dk1"/>
                </a:solidFill>
                <a:highlight>
                  <a:srgbClr val="FFCD00"/>
                </a:highlight>
                <a:latin typeface="Lora" panose="020B0604020202020204" charset="0"/>
                <a:cs typeface="Arial"/>
                <a:sym typeface="Arial"/>
              </a:rPr>
              <a:t>finally</a:t>
            </a:r>
            <a:endParaRPr lang="en" i="1" dirty="0">
              <a:solidFill>
                <a:schemeClr val="dk1"/>
              </a:solidFill>
              <a:highlight>
                <a:srgbClr val="FFCD00"/>
              </a:highlight>
              <a:latin typeface="Lora" panose="020B0604020202020204" charset="0"/>
              <a:cs typeface="Arial"/>
              <a:sym typeface="Arial"/>
            </a:endParaRPr>
          </a:p>
        </p:txBody>
      </p:sp>
      <p:grpSp>
        <p:nvGrpSpPr>
          <p:cNvPr id="190" name="Shape 19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91" name="Shape 1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="" xmlns:a16="http://schemas.microsoft.com/office/drawing/2014/main" id="{AC0D8517-539C-4E16-BC46-717948DDB658}"/>
              </a:ext>
            </a:extLst>
          </p:cNvPr>
          <p:cNvGrpSpPr/>
          <p:nvPr/>
        </p:nvGrpSpPr>
        <p:grpSpPr>
          <a:xfrm>
            <a:off x="893583" y="1804775"/>
            <a:ext cx="2399101" cy="2400350"/>
            <a:chOff x="1545799" y="1807275"/>
            <a:chExt cx="2399101" cy="2400350"/>
          </a:xfrm>
        </p:grpSpPr>
        <p:sp>
          <p:nvSpPr>
            <p:cNvPr id="188" name="Shape 188"/>
            <p:cNvSpPr/>
            <p:nvPr/>
          </p:nvSpPr>
          <p:spPr>
            <a:xfrm>
              <a:off x="1545800" y="1808525"/>
              <a:ext cx="2399100" cy="2399100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White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7A7AB182-1B0A-4C02-A316-2E4DE5342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7971" y="2498499"/>
              <a:ext cx="2063781" cy="1019151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862F2FF-3CED-4FB0-BC82-3369E95611AC}"/>
                </a:ext>
              </a:extLst>
            </p:cNvPr>
            <p:cNvSpPr/>
            <p:nvPr/>
          </p:nvSpPr>
          <p:spPr>
            <a:xfrm>
              <a:off x="1698948" y="2353124"/>
              <a:ext cx="30574" cy="1309902"/>
            </a:xfrm>
            <a:custGeom>
              <a:avLst/>
              <a:gdLst>
                <a:gd name="connsiteX0" fmla="*/ 45719 w 45719"/>
                <a:gd name="connsiteY0" fmla="*/ 0 h 1958779"/>
                <a:gd name="connsiteX1" fmla="*/ 45719 w 45719"/>
                <a:gd name="connsiteY1" fmla="*/ 1958779 h 1958779"/>
                <a:gd name="connsiteX2" fmla="*/ 0 w 45719"/>
                <a:gd name="connsiteY2" fmla="*/ 1883523 h 1958779"/>
                <a:gd name="connsiteX3" fmla="*/ 0 w 45719"/>
                <a:gd name="connsiteY3" fmla="*/ 75255 h 19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958779">
                  <a:moveTo>
                    <a:pt x="45719" y="0"/>
                  </a:moveTo>
                  <a:lnTo>
                    <a:pt x="45719" y="1958779"/>
                  </a:lnTo>
                  <a:lnTo>
                    <a:pt x="0" y="1883523"/>
                  </a:lnTo>
                  <a:lnTo>
                    <a:pt x="0" y="75255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9" name="Shape 188">
              <a:extLst>
                <a:ext uri="{FF2B5EF4-FFF2-40B4-BE49-F238E27FC236}">
                  <a16:creationId xmlns="" xmlns:a16="http://schemas.microsoft.com/office/drawing/2014/main" id="{C20305F5-271C-4C0F-AB52-668088B31D14}"/>
                </a:ext>
              </a:extLst>
            </p:cNvPr>
            <p:cNvSpPr/>
            <p:nvPr/>
          </p:nvSpPr>
          <p:spPr>
            <a:xfrm>
              <a:off x="1545799" y="1807275"/>
              <a:ext cx="2399100" cy="2399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="" xmlns:a16="http://schemas.microsoft.com/office/drawing/2014/main" id="{3B7D7B80-4A34-451A-99AB-295AFC88E1B5}"/>
              </a:ext>
            </a:extLst>
          </p:cNvPr>
          <p:cNvGrpSpPr/>
          <p:nvPr/>
        </p:nvGrpSpPr>
        <p:grpSpPr>
          <a:xfrm>
            <a:off x="5851316" y="1804775"/>
            <a:ext cx="2399100" cy="2401600"/>
            <a:chOff x="5644847" y="1806025"/>
            <a:chExt cx="2399100" cy="2401600"/>
          </a:xfrm>
        </p:grpSpPr>
        <p:sp>
          <p:nvSpPr>
            <p:cNvPr id="189" name="Shape 189"/>
            <p:cNvSpPr/>
            <p:nvPr/>
          </p:nvSpPr>
          <p:spPr>
            <a:xfrm>
              <a:off x="5644847" y="1808525"/>
              <a:ext cx="2399100" cy="2399100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19E91BAC-2CFD-4C89-8F08-0D947B21C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3856" y="2544016"/>
              <a:ext cx="2031656" cy="925618"/>
            </a:xfrm>
            <a:prstGeom prst="rect">
              <a:avLst/>
            </a:prstGeom>
            <a:solidFill>
              <a:schemeClr val="lt1"/>
            </a:solidFill>
          </p:spPr>
        </p:pic>
        <p:sp>
          <p:nvSpPr>
            <p:cNvPr id="23" name="Shape 189">
              <a:extLst>
                <a:ext uri="{FF2B5EF4-FFF2-40B4-BE49-F238E27FC236}">
                  <a16:creationId xmlns="" xmlns:a16="http://schemas.microsoft.com/office/drawing/2014/main" id="{09B00296-C695-423E-AA2A-8731DB74197F}"/>
                </a:ext>
              </a:extLst>
            </p:cNvPr>
            <p:cNvSpPr/>
            <p:nvPr/>
          </p:nvSpPr>
          <p:spPr>
            <a:xfrm>
              <a:off x="5644847" y="1807275"/>
              <a:ext cx="2399100" cy="2399100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F1B859B3-6D53-4308-8232-079B80EEB9A8}"/>
                </a:ext>
              </a:extLst>
            </p:cNvPr>
            <p:cNvSpPr/>
            <p:nvPr/>
          </p:nvSpPr>
          <p:spPr>
            <a:xfrm>
              <a:off x="5813282" y="2353124"/>
              <a:ext cx="30574" cy="1309902"/>
            </a:xfrm>
            <a:custGeom>
              <a:avLst/>
              <a:gdLst>
                <a:gd name="connsiteX0" fmla="*/ 45719 w 45719"/>
                <a:gd name="connsiteY0" fmla="*/ 0 h 1958779"/>
                <a:gd name="connsiteX1" fmla="*/ 45719 w 45719"/>
                <a:gd name="connsiteY1" fmla="*/ 1958779 h 1958779"/>
                <a:gd name="connsiteX2" fmla="*/ 0 w 45719"/>
                <a:gd name="connsiteY2" fmla="*/ 1883523 h 1958779"/>
                <a:gd name="connsiteX3" fmla="*/ 0 w 45719"/>
                <a:gd name="connsiteY3" fmla="*/ 75255 h 195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1958779">
                  <a:moveTo>
                    <a:pt x="45719" y="0"/>
                  </a:moveTo>
                  <a:lnTo>
                    <a:pt x="45719" y="1958779"/>
                  </a:lnTo>
                  <a:lnTo>
                    <a:pt x="0" y="1883523"/>
                  </a:lnTo>
                  <a:lnTo>
                    <a:pt x="0" y="75255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5" name="Shape 189">
              <a:extLst>
                <a:ext uri="{FF2B5EF4-FFF2-40B4-BE49-F238E27FC236}">
                  <a16:creationId xmlns="" xmlns:a16="http://schemas.microsoft.com/office/drawing/2014/main" id="{F611120F-CB4E-46B5-9BF3-0D777523B1E8}"/>
                </a:ext>
              </a:extLst>
            </p:cNvPr>
            <p:cNvSpPr/>
            <p:nvPr/>
          </p:nvSpPr>
          <p:spPr>
            <a:xfrm>
              <a:off x="5644847" y="1806025"/>
              <a:ext cx="2399100" cy="2399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30" name="Connector: Curved 29">
            <a:extLst>
              <a:ext uri="{FF2B5EF4-FFF2-40B4-BE49-F238E27FC236}">
                <a16:creationId xmlns="" xmlns:a16="http://schemas.microsoft.com/office/drawing/2014/main" id="{2009247F-CFDA-4C6D-8513-6E19C361649F}"/>
              </a:ext>
            </a:extLst>
          </p:cNvPr>
          <p:cNvCxnSpPr>
            <a:cxnSpLocks/>
          </p:cNvCxnSpPr>
          <p:nvPr/>
        </p:nvCxnSpPr>
        <p:spPr>
          <a:xfrm rot="13980000" flipH="1">
            <a:off x="4023360" y="2928689"/>
            <a:ext cx="1097280" cy="1371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4037AE51-9DBD-4789-B065-3F5DA9135DAE}"/>
              </a:ext>
            </a:extLst>
          </p:cNvPr>
          <p:cNvSpPr txBox="1"/>
          <p:nvPr/>
        </p:nvSpPr>
        <p:spPr>
          <a:xfrm>
            <a:off x="3460750" y="1963381"/>
            <a:ext cx="22221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l-GR" dirty="0">
                <a:latin typeface="Ubuntu Light" panose="020B0304030602030204" pitchFamily="34" charset="0"/>
              </a:rPr>
              <a:t>Η εντολή </a:t>
            </a:r>
            <a:r>
              <a:rPr lang="en-US" b="1" dirty="0">
                <a:solidFill>
                  <a:schemeClr val="dk1"/>
                </a:solidFill>
                <a:highlight>
                  <a:srgbClr val="FFCD00"/>
                </a:highlight>
                <a:latin typeface="Ubuntu Light" panose="020B0304030602030204" pitchFamily="34" charset="0"/>
              </a:rPr>
              <a:t>finally</a:t>
            </a:r>
            <a:r>
              <a:rPr lang="en-US" dirty="0">
                <a:latin typeface="Ubuntu Light" panose="020B0304030602030204" pitchFamily="34" charset="0"/>
              </a:rPr>
              <a:t> </a:t>
            </a:r>
            <a:r>
              <a:rPr lang="el-GR" dirty="0">
                <a:latin typeface="Ubuntu Light" panose="020B0304030602030204" pitchFamily="34" charset="0"/>
              </a:rPr>
              <a:t>μπαίνει μετά τις εντολές </a:t>
            </a:r>
            <a:r>
              <a:rPr lang="en-US" dirty="0">
                <a:latin typeface="Ubuntu Light" panose="020B0304030602030204" pitchFamily="34" charset="0"/>
              </a:rPr>
              <a:t>try</a:t>
            </a:r>
            <a:r>
              <a:rPr lang="el-GR" dirty="0">
                <a:latin typeface="Ubuntu Light" panose="020B0304030602030204" pitchFamily="34" charset="0"/>
              </a:rPr>
              <a:t> και </a:t>
            </a:r>
            <a:r>
              <a:rPr lang="en-US" dirty="0">
                <a:latin typeface="Ubuntu Light" panose="020B0304030602030204" pitchFamily="34" charset="0"/>
              </a:rPr>
              <a:t>except</a:t>
            </a:r>
            <a:r>
              <a:rPr lang="el-GR" dirty="0">
                <a:latin typeface="Ubuntu Light" panose="020B0304030602030204" pitchFamily="34" charset="0"/>
              </a:rPr>
              <a:t> και εκτελείτε </a:t>
            </a:r>
            <a:r>
              <a:rPr lang="el-GR" b="1" dirty="0">
                <a:solidFill>
                  <a:schemeClr val="dk1"/>
                </a:solidFill>
                <a:highlight>
                  <a:srgbClr val="FFCD00"/>
                </a:highlight>
                <a:latin typeface="Ubuntu Light" panose="020B0304030602030204" pitchFamily="34" charset="0"/>
              </a:rPr>
              <a:t>πάντα</a:t>
            </a:r>
            <a:r>
              <a:rPr lang="el-GR" dirty="0">
                <a:latin typeface="Ubuntu Light" panose="020B0304030602030204" pitchFamily="34" charset="0"/>
              </a:rPr>
              <a:t> μετά την </a:t>
            </a:r>
            <a:r>
              <a:rPr lang="en-US" dirty="0">
                <a:latin typeface="Ubuntu Light" panose="020B0304030602030204" pitchFamily="34" charset="0"/>
              </a:rPr>
              <a:t>try </a:t>
            </a:r>
            <a:r>
              <a:rPr lang="el-GR" dirty="0">
                <a:latin typeface="Ubuntu Light" panose="020B0304030602030204" pitchFamily="34" charset="0"/>
              </a:rPr>
              <a:t>και την </a:t>
            </a:r>
            <a:r>
              <a:rPr lang="en-US" dirty="0">
                <a:latin typeface="Ubuntu Light" panose="020B0304030602030204" pitchFamily="34" charset="0"/>
              </a:rPr>
              <a:t>except</a:t>
            </a:r>
            <a:r>
              <a:rPr lang="el-GR" dirty="0">
                <a:latin typeface="Ubuntu Light" panose="020B0304030602030204" pitchFamily="34" charset="0"/>
              </a:rPr>
              <a:t>.</a:t>
            </a:r>
          </a:p>
          <a:p>
            <a:pPr lvl="0" algn="ctr"/>
            <a:r>
              <a:rPr lang="el-GR" dirty="0">
                <a:latin typeface="Ubuntu Light" panose="020B0304030602030204" pitchFamily="34" charset="0"/>
              </a:rPr>
              <a:t>(Αν υπάρξει </a:t>
            </a:r>
            <a:r>
              <a:rPr lang="en-US" dirty="0">
                <a:latin typeface="Ubuntu Light" panose="020B0304030602030204" pitchFamily="34" charset="0"/>
              </a:rPr>
              <a:t>exception</a:t>
            </a:r>
            <a:r>
              <a:rPr lang="el-GR" dirty="0">
                <a:latin typeface="Ubuntu Light" panose="020B0304030602030204" pitchFamily="34" charset="0"/>
              </a:rPr>
              <a:t>)</a:t>
            </a:r>
            <a:endParaRPr lang="en" dirty="0">
              <a:latin typeface="Ubuntu Light" panose="020B0304030602030204" pitchFamily="34" charset="0"/>
            </a:endParaRPr>
          </a:p>
          <a:p>
            <a:pPr algn="ctr"/>
            <a:endParaRPr lang="el-GR" dirty="0">
              <a:latin typeface="Ubuntu Light" panose="020B0304030602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0B622E1E-AE9E-4240-B8E6-A10431FE38F7}"/>
              </a:ext>
            </a:extLst>
          </p:cNvPr>
          <p:cNvSpPr/>
          <p:nvPr/>
        </p:nvSpPr>
        <p:spPr>
          <a:xfrm>
            <a:off x="1589629" y="2023023"/>
            <a:ext cx="100700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b="1" dirty="0">
                <a:highlight>
                  <a:srgbClr val="FFCD00"/>
                </a:highlight>
                <a:latin typeface="Quattrocento Sans"/>
                <a:sym typeface="Quattrocento Sans"/>
              </a:rPr>
              <a:t>Κώδικας</a:t>
            </a:r>
            <a:endParaRPr lang="el-G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4D840504-E6CC-4611-84AC-0F94871B3730}"/>
              </a:ext>
            </a:extLst>
          </p:cNvPr>
          <p:cNvSpPr/>
          <p:nvPr/>
        </p:nvSpPr>
        <p:spPr>
          <a:xfrm>
            <a:off x="6359010" y="2029243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800" b="1" dirty="0">
                <a:highlight>
                  <a:srgbClr val="FFCD00"/>
                </a:highlight>
                <a:latin typeface="Quattrocento Sans"/>
              </a:rPr>
              <a:t>Αποτέλεσμα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3E58FA2-F43C-416E-ABF6-9B754FF4453A}"/>
              </a:ext>
            </a:extLst>
          </p:cNvPr>
          <p:cNvSpPr/>
          <p:nvPr/>
        </p:nvSpPr>
        <p:spPr>
          <a:xfrm>
            <a:off x="1704442" y="361636"/>
            <a:ext cx="5610758" cy="2603122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B47C675-692A-451A-B449-7D3352DCC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352" y="361636"/>
            <a:ext cx="5486402" cy="1344462"/>
          </a:xfrm>
          <a:prstGeom prst="rect">
            <a:avLst/>
          </a:prstGeom>
        </p:spPr>
      </p:pic>
      <p:sp>
        <p:nvSpPr>
          <p:cNvPr id="180" name="Shape 180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l-GR" sz="900" dirty="0">
                <a:highlight>
                  <a:srgbClr val="FFCD00"/>
                </a:highlight>
              </a:rPr>
              <a:t>Τι θα εμφάνιση ο ακόλουθος κώδικας</a:t>
            </a:r>
            <a:r>
              <a:rPr lang="en-US" sz="900" dirty="0">
                <a:highlight>
                  <a:srgbClr val="FFCD00"/>
                </a:highlight>
              </a:rPr>
              <a:t>;</a:t>
            </a:r>
            <a:r>
              <a:rPr lang="el-GR" sz="900" dirty="0">
                <a:highlight>
                  <a:srgbClr val="FFCD00"/>
                </a:highlight>
              </a:rPr>
              <a:t> Θα εκτελεστεί ο κώδικας του </a:t>
            </a:r>
            <a:r>
              <a:rPr lang="en-US" sz="900" dirty="0">
                <a:highlight>
                  <a:srgbClr val="FFCD00"/>
                </a:highlight>
              </a:rPr>
              <a:t>finally</a:t>
            </a:r>
            <a:r>
              <a:rPr lang="el-GR" sz="900" dirty="0">
                <a:highlight>
                  <a:srgbClr val="FFCD00"/>
                </a:highlight>
              </a:rPr>
              <a:t>;</a:t>
            </a:r>
            <a:endParaRPr lang="en" sz="900" i="1" dirty="0">
              <a:highlight>
                <a:srgbClr val="FFCD00"/>
              </a:highlight>
            </a:endParaRPr>
          </a:p>
        </p:txBody>
      </p:sp>
      <p:grpSp>
        <p:nvGrpSpPr>
          <p:cNvPr id="8" name="Shape 541">
            <a:extLst>
              <a:ext uri="{FF2B5EF4-FFF2-40B4-BE49-F238E27FC236}">
                <a16:creationId xmlns="" xmlns:a16="http://schemas.microsoft.com/office/drawing/2014/main" id="{5A3128EA-2728-4CF2-A656-72F5F40A2300}"/>
              </a:ext>
            </a:extLst>
          </p:cNvPr>
          <p:cNvGrpSpPr/>
          <p:nvPr/>
        </p:nvGrpSpPr>
        <p:grpSpPr>
          <a:xfrm>
            <a:off x="4398853" y="4334550"/>
            <a:ext cx="338978" cy="338978"/>
            <a:chOff x="2623275" y="2333250"/>
            <a:chExt cx="381175" cy="381175"/>
          </a:xfrm>
        </p:grpSpPr>
        <p:sp>
          <p:nvSpPr>
            <p:cNvPr id="9" name="Shape 542">
              <a:extLst>
                <a:ext uri="{FF2B5EF4-FFF2-40B4-BE49-F238E27FC236}">
                  <a16:creationId xmlns="" xmlns:a16="http://schemas.microsoft.com/office/drawing/2014/main" id="{1C0EC68B-4C59-4A9A-8175-EDC038DC2525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43">
              <a:extLst>
                <a:ext uri="{FF2B5EF4-FFF2-40B4-BE49-F238E27FC236}">
                  <a16:creationId xmlns="" xmlns:a16="http://schemas.microsoft.com/office/drawing/2014/main" id="{EF7D46A5-3D09-455D-835C-669F4CF4D742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544">
              <a:extLst>
                <a:ext uri="{FF2B5EF4-FFF2-40B4-BE49-F238E27FC236}">
                  <a16:creationId xmlns="" xmlns:a16="http://schemas.microsoft.com/office/drawing/2014/main" id="{738FF2A9-C6A1-4FE1-BFBB-9170EC2AADF7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545">
              <a:extLst>
                <a:ext uri="{FF2B5EF4-FFF2-40B4-BE49-F238E27FC236}">
                  <a16:creationId xmlns="" xmlns:a16="http://schemas.microsoft.com/office/drawing/2014/main" id="{0333EA7D-17FA-4F0F-BCB2-04BA6740CBC0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3A3F2DB-EC57-428A-BF7C-52786C800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352" y="1655692"/>
            <a:ext cx="5486402" cy="13090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1FB8AF3-EAA8-4469-A1B7-A40F70E61CA3}"/>
              </a:ext>
            </a:extLst>
          </p:cNvPr>
          <p:cNvSpPr/>
          <p:nvPr/>
        </p:nvSpPr>
        <p:spPr>
          <a:xfrm>
            <a:off x="1775352" y="361636"/>
            <a:ext cx="45719" cy="2603122"/>
          </a:xfrm>
          <a:prstGeom prst="rect">
            <a:avLst/>
          </a:prstGeom>
          <a:solidFill>
            <a:srgbClr val="589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Shape 364">
            <a:extLst>
              <a:ext uri="{FF2B5EF4-FFF2-40B4-BE49-F238E27FC236}">
                <a16:creationId xmlns="" xmlns:a16="http://schemas.microsoft.com/office/drawing/2014/main" id="{747C3328-F97A-4DDA-BD18-968D08744B28}"/>
              </a:ext>
            </a:extLst>
          </p:cNvPr>
          <p:cNvSpPr/>
          <p:nvPr/>
        </p:nvSpPr>
        <p:spPr>
          <a:xfrm>
            <a:off x="1473189" y="190195"/>
            <a:ext cx="6090728" cy="345002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1779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625</Words>
  <Application>Microsoft Office PowerPoint</Application>
  <PresentationFormat>On-screen Show (16:9)</PresentationFormat>
  <Paragraphs>68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Quattrocento Sans</vt:lpstr>
      <vt:lpstr>Ubuntu Light</vt:lpstr>
      <vt:lpstr>Times New Roman</vt:lpstr>
      <vt:lpstr>Lora</vt:lpstr>
      <vt:lpstr>Calibri</vt:lpstr>
      <vt:lpstr>Viola template</vt:lpstr>
      <vt:lpstr>Exceptions</vt:lpstr>
      <vt:lpstr>PowerPoint Presentation</vt:lpstr>
      <vt:lpstr>Exception types</vt:lpstr>
      <vt:lpstr>Πώς χρησιμοποιούνται</vt:lpstr>
      <vt:lpstr>Πότε ΔΕΝ θα εμφανιζόταν το συγκεκριμένο μήνυμα;</vt:lpstr>
      <vt:lpstr>Desktop project</vt:lpstr>
      <vt:lpstr>finally:</vt:lpstr>
      <vt:lpstr>Η χρησιμότητα του finally</vt:lpstr>
      <vt:lpstr>Τι θα εμφάνιση ο ακόλουθος κώδικας; Θα εκτελεστεί ο κώδικας του finally;</vt:lpstr>
      <vt:lpstr>Ευχαριστώ!</vt:lpstr>
      <vt:lpstr>Γειά σας!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Tronki</dc:creator>
  <cp:lastModifiedBy>Vasilis Dimitriadis</cp:lastModifiedBy>
  <cp:revision>35</cp:revision>
  <dcterms:modified xsi:type="dcterms:W3CDTF">2018-03-10T16:03:04Z</dcterms:modified>
</cp:coreProperties>
</file>