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71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83" r:id="rId11"/>
    <p:sldId id="284" r:id="rId12"/>
    <p:sldId id="285" r:id="rId13"/>
    <p:sldId id="256" r:id="rId14"/>
    <p:sldId id="257" r:id="rId15"/>
    <p:sldId id="279" r:id="rId16"/>
    <p:sldId id="261" r:id="rId17"/>
    <p:sldId id="286" r:id="rId18"/>
    <p:sldId id="272" r:id="rId19"/>
    <p:sldId id="273" r:id="rId20"/>
    <p:sldId id="291" r:id="rId21"/>
    <p:sldId id="274" r:id="rId22"/>
    <p:sldId id="287" r:id="rId23"/>
    <p:sldId id="288" r:id="rId24"/>
    <p:sldId id="289" r:id="rId25"/>
    <p:sldId id="290" r:id="rId26"/>
    <p:sldId id="292" r:id="rId27"/>
    <p:sldId id="278" r:id="rId28"/>
    <p:sldId id="275" r:id="rId29"/>
    <p:sldId id="276" r:id="rId30"/>
    <p:sldId id="280" r:id="rId31"/>
    <p:sldId id="281" r:id="rId32"/>
    <p:sldId id="28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0"/>
            </a:lvl1pPr>
            <a:lvl2pPr lvl="1" rtl="0">
              <a:spcBef>
                <a:spcPts val="0"/>
              </a:spcBef>
              <a:buSzPct val="100000"/>
              <a:defRPr sz="4800" b="0"/>
            </a:lvl2pPr>
            <a:lvl3pPr lvl="2" rtl="0">
              <a:spcBef>
                <a:spcPts val="0"/>
              </a:spcBef>
              <a:buSzPct val="100000"/>
              <a:defRPr sz="4800" b="0"/>
            </a:lvl3pPr>
            <a:lvl4pPr lvl="3" rtl="0">
              <a:spcBef>
                <a:spcPts val="0"/>
              </a:spcBef>
              <a:buSzPct val="100000"/>
              <a:defRPr sz="4800" b="0"/>
            </a:lvl4pPr>
            <a:lvl5pPr lvl="4" rtl="0">
              <a:spcBef>
                <a:spcPts val="0"/>
              </a:spcBef>
              <a:buSzPct val="100000"/>
              <a:defRPr sz="4800" b="0"/>
            </a:lvl5pPr>
            <a:lvl6pPr lvl="5" rtl="0">
              <a:spcBef>
                <a:spcPts val="0"/>
              </a:spcBef>
              <a:buSzPct val="100000"/>
              <a:defRPr sz="4800" b="0"/>
            </a:lvl6pPr>
            <a:lvl7pPr lvl="6" rtl="0">
              <a:spcBef>
                <a:spcPts val="0"/>
              </a:spcBef>
              <a:buSzPct val="100000"/>
              <a:defRPr sz="4800" b="0"/>
            </a:lvl7pPr>
            <a:lvl8pPr lvl="7" rtl="0">
              <a:spcBef>
                <a:spcPts val="0"/>
              </a:spcBef>
              <a:buSzPct val="100000"/>
              <a:defRPr sz="4800" b="0"/>
            </a:lvl8pPr>
            <a:lvl9pPr lvl="8" rtl="0">
              <a:spcBef>
                <a:spcPts val="0"/>
              </a:spcBef>
              <a:buSzPct val="100000"/>
              <a:defRPr sz="4800" b="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76726" y="1459650"/>
            <a:ext cx="3393599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5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F08309-2DB7-471A-833C-5CCE4C84E14D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E8846B-6BA9-4652-B6D0-30C643810B55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PyCharm</a:t>
            </a:r>
            <a:endParaRPr lang="el-G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Μέθοδος εγκατάστασης και προετοιμασία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Εγκαθιστώντας το </a:t>
            </a:r>
            <a:r>
              <a:rPr lang="en-US" dirty="0" smtClean="0"/>
              <a:t>PyCharm </a:t>
            </a:r>
            <a:r>
              <a:rPr lang="el-GR" dirty="0" smtClean="0"/>
              <a:t>- 2</a:t>
            </a:r>
            <a:endParaRPr lang="el-GR" dirty="0"/>
          </a:p>
        </p:txBody>
      </p:sp>
      <p:pic>
        <p:nvPicPr>
          <p:cNvPr id="10" name="Picture 9" descr="install-pycharm-on-windows-sy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352550"/>
            <a:ext cx="4501196" cy="356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Εγκαθιστώντας το </a:t>
            </a:r>
            <a:r>
              <a:rPr lang="en-US" dirty="0" smtClean="0"/>
              <a:t>PyCharm </a:t>
            </a:r>
            <a:r>
              <a:rPr lang="el-GR" dirty="0" smtClean="0"/>
              <a:t>- 3</a:t>
            </a:r>
            <a:endParaRPr lang="el-GR" dirty="0"/>
          </a:p>
        </p:txBody>
      </p:sp>
      <p:pic>
        <p:nvPicPr>
          <p:cNvPr id="3" name="Picture 2" descr="set-pycharm-association-with-.py-f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2" y="1428750"/>
            <a:ext cx="4467225" cy="3519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Εγκαθιστώντας το </a:t>
            </a:r>
            <a:r>
              <a:rPr lang="en-US" dirty="0" smtClean="0"/>
              <a:t>PyCharm </a:t>
            </a:r>
            <a:r>
              <a:rPr lang="el-GR" dirty="0" smtClean="0"/>
              <a:t>- 4</a:t>
            </a:r>
            <a:endParaRPr lang="el-GR" dirty="0"/>
          </a:p>
        </p:txBody>
      </p:sp>
      <p:pic>
        <p:nvPicPr>
          <p:cNvPr id="4" name="Picture 3" descr="import-previous-python-project-if-a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581151"/>
            <a:ext cx="7645840" cy="3372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sz="4400" dirty="0" smtClean="0">
                <a:cs typeface="Narkisim" pitchFamily="34" charset="-79"/>
              </a:rPr>
              <a:t>Εισαγωγικά</a:t>
            </a:r>
            <a:endParaRPr lang="el-GR" sz="4400" dirty="0">
              <a:latin typeface="+mj-lt"/>
              <a:cs typeface="Narkisim" pitchFamily="34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Βασικές έννοιες προγραμματισμού πριν γνωρίσουμε την γλώσσα </a:t>
            </a:r>
            <a:r>
              <a:rPr lang="en-US" dirty="0" smtClean="0"/>
              <a:t>Python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Γενικά θα δούμε...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49500" y="1437425"/>
            <a:ext cx="7020900" cy="34965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 Τι ορίζουμε ως πρόβλημα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Τι είναι ο Η/Υ και με τι ασχολείται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Τι ονομάζουμε αλγόριθμο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Τι εννοούμε όταν λέμε δεδομένα</a:t>
            </a:r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 Τι ονομάζουμε πρόγραμμα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Προβλήματα</a:t>
            </a:r>
            <a:endParaRPr lang="el-G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Επεξήγηση βασικών εννοιών</a:t>
            </a:r>
          </a:p>
          <a:p>
            <a:r>
              <a:rPr lang="el-GR" dirty="0" smtClean="0"/>
              <a:t>Εισαγωγή στους αλγορίθμους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Πρόβλημα...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04952"/>
            <a:ext cx="8839200" cy="2819399"/>
          </a:xfrm>
        </p:spPr>
        <p:txBody>
          <a:bodyPr>
            <a:normAutofit/>
          </a:bodyPr>
          <a:lstStyle/>
          <a:p>
            <a:pPr algn="just"/>
            <a:r>
              <a:rPr lang="el-GR" dirty="0" smtClean="0"/>
              <a:t>Είναι μια κατάσταση η οποία χρήζει αντιμετώπισης, απαιτεί λύση, όπου η δε λύση δεν είναι γνωστή, ούτε προφανής</a:t>
            </a:r>
          </a:p>
          <a:p>
            <a:r>
              <a:rPr lang="el-GR" dirty="0" smtClean="0"/>
              <a:t>Κατηγορίες προβλημάτων: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 smtClean="0"/>
              <a:t>Επιλύσιμα (π.χ. Η επίλυση μια πρωτοβάθμιας εξίσωσης)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 smtClean="0"/>
              <a:t>Ανοικτά (π.χ. Η εννοποίηση των πέντε δυνάμεων της Φυσικής)</a:t>
            </a:r>
          </a:p>
          <a:p>
            <a:pPr lvl="1">
              <a:buFont typeface="Wingdings" pitchFamily="2" charset="2"/>
              <a:buChar char="§"/>
            </a:pPr>
            <a:r>
              <a:rPr lang="el-GR" dirty="0" smtClean="0"/>
              <a:t>Άλυτα</a:t>
            </a:r>
            <a:r>
              <a:rPr lang="en-US" dirty="0" smtClean="0"/>
              <a:t> (</a:t>
            </a:r>
            <a:r>
              <a:rPr lang="el-GR" dirty="0" smtClean="0"/>
              <a:t>π.χ. Τετραγωνισμός του κύκλου)</a:t>
            </a:r>
          </a:p>
          <a:p>
            <a:endParaRPr lang="el-GR" dirty="0"/>
          </a:p>
          <a:p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Ηλεκτρονικός Υπολογιστής</a:t>
            </a:r>
            <a:endParaRPr lang="el-GR" dirty="0"/>
          </a:p>
        </p:txBody>
      </p:sp>
      <p:pic>
        <p:nvPicPr>
          <p:cNvPr id="8" name="Content Placeholder 7" descr="computer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33550"/>
            <a:ext cx="3810000" cy="2794000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267200" y="2571750"/>
            <a:ext cx="4724400" cy="784830"/>
          </a:xfrm>
        </p:spPr>
        <p:txBody>
          <a:bodyPr wrap="square" numCol="1">
            <a:spAutoFit/>
          </a:bodyPr>
          <a:lstStyle/>
          <a:p>
            <a:pPr lvl="0" algn="just"/>
            <a:r>
              <a:rPr lang="el-GR" sz="1600" kern="900" dirty="0" smtClean="0"/>
              <a:t>Κάθε συσκευή που </a:t>
            </a:r>
            <a:r>
              <a:rPr lang="el-GR" sz="1600" b="1" kern="900" dirty="0" smtClean="0"/>
              <a:t>επεξεργάζεται πληροφορίες </a:t>
            </a:r>
            <a:r>
              <a:rPr lang="el-GR" sz="1600" kern="900" dirty="0" smtClean="0"/>
              <a:t>μπορεί να θεωρηθεί υπολογιστής, ειδικά εάν η επεξεργασία αυτή έχει </a:t>
            </a:r>
            <a:r>
              <a:rPr lang="el-GR" sz="1600" b="1" kern="900" dirty="0" smtClean="0"/>
              <a:t>σκοπό</a:t>
            </a:r>
            <a:r>
              <a:rPr lang="el-GR" sz="1600" kern="900" dirty="0" smtClean="0"/>
              <a:t>.</a:t>
            </a:r>
            <a:endParaRPr lang="en-US" sz="1600" kern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10600" cy="857250"/>
          </a:xfrm>
        </p:spPr>
        <p:txBody>
          <a:bodyPr>
            <a:normAutofit/>
          </a:bodyPr>
          <a:lstStyle/>
          <a:p>
            <a:r>
              <a:rPr lang="el-GR" sz="4400" dirty="0" smtClean="0"/>
              <a:t>Με τι προβλήματα ασχολείται ο Η/Υ?</a:t>
            </a:r>
            <a:endParaRPr lang="el-G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1"/>
            <a:ext cx="8229600" cy="2819399"/>
          </a:xfrm>
        </p:spPr>
        <p:txBody>
          <a:bodyPr>
            <a:normAutofit/>
          </a:bodyPr>
          <a:lstStyle/>
          <a:p>
            <a:r>
              <a:rPr lang="el-GR" sz="2000" dirty="0" smtClean="0"/>
              <a:t>Ο υπολογιστής μπορούν να επιλύσουν  οποιοδήποτε πρόβλημα, αρκεί να μπορεί να γίνει κατανοητό από τον ίδιο.</a:t>
            </a:r>
          </a:p>
          <a:p>
            <a:endParaRPr lang="el-GR" sz="2000" dirty="0" smtClean="0"/>
          </a:p>
          <a:p>
            <a:r>
              <a:rPr lang="el-GR" sz="2000" dirty="0" smtClean="0"/>
              <a:t>Παραδείγματα: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 smtClean="0"/>
              <a:t>Υπολογισμός αριθμητικών παραστάσεων.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 smtClean="0"/>
              <a:t>Επίλυση δευτεροβάθμιας εξίσωσης.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 smtClean="0"/>
              <a:t>Εύρεση συντομότερης διαδρομής, από μια περιοχή σε μια άλλη.</a:t>
            </a:r>
          </a:p>
          <a:p>
            <a:pPr lvl="1">
              <a:buFont typeface="Wingdings" pitchFamily="2" charset="2"/>
              <a:buChar char="§"/>
            </a:pPr>
            <a:r>
              <a:rPr lang="el-GR" sz="1800" dirty="0" smtClean="0"/>
              <a:t>Υπολογισμός ηλικίας</a:t>
            </a:r>
          </a:p>
          <a:p>
            <a:pPr lvl="1">
              <a:buFont typeface="Wingdings" pitchFamily="2" charset="2"/>
              <a:buChar char="§"/>
            </a:pPr>
            <a:endParaRPr lang="el-GR" sz="1400" b="1" dirty="0" smtClean="0"/>
          </a:p>
          <a:p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Αλγόριθμοι - 1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410"/>
            <a:ext cx="8229600" cy="2948940"/>
          </a:xfrm>
        </p:spPr>
        <p:txBody>
          <a:bodyPr>
            <a:noAutofit/>
          </a:bodyPr>
          <a:lstStyle/>
          <a:p>
            <a:pPr algn="just"/>
            <a:r>
              <a:rPr lang="el-GR" sz="2000" b="1" u="sng" dirty="0" smtClean="0"/>
              <a:t>Αλγόριθμος</a:t>
            </a:r>
            <a:r>
              <a:rPr lang="el-GR" sz="2000" dirty="0" smtClean="0"/>
              <a:t> είναι μια </a:t>
            </a:r>
            <a:r>
              <a:rPr lang="el-GR" sz="2000" b="1" u="sng" dirty="0" smtClean="0">
                <a:solidFill>
                  <a:srgbClr val="C00000"/>
                </a:solidFill>
              </a:rPr>
              <a:t>πεπερασμένη</a:t>
            </a:r>
            <a:r>
              <a:rPr lang="el-GR" sz="2000" dirty="0" smtClean="0"/>
              <a:t> σειρά ενεργειών, </a:t>
            </a:r>
            <a:r>
              <a:rPr lang="el-GR" sz="2000" b="1" u="sng" dirty="0" smtClean="0">
                <a:solidFill>
                  <a:srgbClr val="C00000"/>
                </a:solidFill>
              </a:rPr>
              <a:t>αυστηρά καθορισμένων</a:t>
            </a:r>
            <a:r>
              <a:rPr lang="el-GR" sz="2000" b="1" dirty="0" smtClean="0">
                <a:solidFill>
                  <a:srgbClr val="C00000"/>
                </a:solidFill>
              </a:rPr>
              <a:t> </a:t>
            </a:r>
            <a:r>
              <a:rPr lang="el-GR" sz="2000" dirty="0" smtClean="0"/>
              <a:t>και εκτελέσιμων σε </a:t>
            </a:r>
            <a:r>
              <a:rPr lang="el-GR" sz="2000" b="1" u="sng" dirty="0" smtClean="0">
                <a:solidFill>
                  <a:srgbClr val="C00000"/>
                </a:solidFill>
              </a:rPr>
              <a:t>πεπερασμένο χρόνο</a:t>
            </a:r>
            <a:r>
              <a:rPr lang="el-GR" sz="2000" dirty="0" smtClean="0"/>
              <a:t>, που στοχεύουν στην </a:t>
            </a:r>
            <a:r>
              <a:rPr lang="el-GR" sz="2000" b="1" u="sng" dirty="0" smtClean="0">
                <a:solidFill>
                  <a:srgbClr val="C00000"/>
                </a:solidFill>
              </a:rPr>
              <a:t>επίλυση</a:t>
            </a:r>
            <a:r>
              <a:rPr lang="el-GR" sz="2000" dirty="0" smtClean="0"/>
              <a:t> ενός προβλήματος. </a:t>
            </a:r>
          </a:p>
          <a:p>
            <a:endParaRPr lang="el-GR" sz="2000" dirty="0" smtClean="0"/>
          </a:p>
          <a:p>
            <a:endParaRPr lang="el-GR" sz="2000" dirty="0" smtClean="0"/>
          </a:p>
          <a:p>
            <a:r>
              <a:rPr lang="el-GR" sz="2000" dirty="0" smtClean="0"/>
              <a:t>Πιό κοντά στον μαθητή: </a:t>
            </a:r>
            <a:r>
              <a:rPr lang="el-GR" sz="2000" b="1" u="sng" dirty="0" smtClean="0"/>
              <a:t>αλγόριθμο</a:t>
            </a:r>
            <a:r>
              <a:rPr lang="el-GR" sz="2000" dirty="0" smtClean="0"/>
              <a:t> ονομάζουμε μία σειρά από εντολές που έχουν αρχή και τέλος, είναι σαφείς και έχουν ως σκοπό την επίλυση κάποιου προβλήματος.</a:t>
            </a:r>
          </a:p>
          <a:p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Αρχικά...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500" y="1617450"/>
            <a:ext cx="7020900" cy="27069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l-GR" dirty="0" smtClean="0"/>
              <a:t> Πρέπει να εγκαταστήσουμε την </a:t>
            </a:r>
            <a:r>
              <a:rPr lang="en-US" dirty="0" smtClean="0"/>
              <a:t>python </a:t>
            </a:r>
            <a:r>
              <a:rPr lang="el-GR" dirty="0" smtClean="0"/>
              <a:t>στον Η/Υ μας, ακολουθώντας αυτά τα δυο </a:t>
            </a:r>
            <a:r>
              <a:rPr lang="en-US" dirty="0" smtClean="0"/>
              <a:t>links!</a:t>
            </a:r>
            <a:endParaRPr lang="el-GR" dirty="0" smtClean="0"/>
          </a:p>
          <a:p>
            <a:pPr>
              <a:buFont typeface="Arial" pitchFamily="34" charset="0"/>
              <a:buChar char="•"/>
            </a:pP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80035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www.python.org/downloads</a:t>
            </a:r>
            <a:r>
              <a:rPr lang="en-US" sz="3600" b="1" u="sng" dirty="0" smtClean="0"/>
              <a:t>/</a:t>
            </a:r>
            <a:endParaRPr lang="el-GR" sz="3600" b="1" u="sng" dirty="0" smtClean="0"/>
          </a:p>
          <a:p>
            <a:endParaRPr lang="el-GR" sz="2400" b="1" u="sng" dirty="0" smtClean="0"/>
          </a:p>
          <a:p>
            <a:r>
              <a:rPr lang="en-US" sz="3600" b="1" u="sng" dirty="0" smtClean="0"/>
              <a:t>www.jetbrains.com/pycharm</a:t>
            </a:r>
            <a:r>
              <a:rPr lang="en-US" sz="3600" b="1" u="sng" dirty="0" smtClean="0"/>
              <a:t>/ </a:t>
            </a:r>
            <a:endParaRPr lang="el-GR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Αλγόριθμοι - 2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αλγόριθμος πρέπει να τηρεί τα παρακάτω κριτήρια</a:t>
            </a:r>
          </a:p>
          <a:p>
            <a:pPr lvl="1"/>
            <a:r>
              <a:rPr lang="el-GR" dirty="0" smtClean="0"/>
              <a:t>Είσοδος</a:t>
            </a:r>
          </a:p>
          <a:p>
            <a:pPr lvl="1"/>
            <a:r>
              <a:rPr lang="el-GR" dirty="0" smtClean="0"/>
              <a:t>Έξοδος</a:t>
            </a:r>
          </a:p>
          <a:p>
            <a:pPr lvl="1"/>
            <a:r>
              <a:rPr lang="el-GR" dirty="0" smtClean="0"/>
              <a:t>Καθοριστικότητα</a:t>
            </a:r>
          </a:p>
          <a:p>
            <a:pPr lvl="1"/>
            <a:r>
              <a:rPr lang="el-GR" dirty="0" smtClean="0"/>
              <a:t>Περατότητα</a:t>
            </a:r>
          </a:p>
          <a:p>
            <a:pPr lvl="1"/>
            <a:r>
              <a:rPr lang="el-GR" dirty="0" smtClean="0"/>
              <a:t>Αποτελεσματικότητα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Βασικοί τρόποι αναπαράστασης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3124200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l-GR" sz="2800" b="1" u="sng" dirty="0" smtClean="0"/>
              <a:t>Ελεύθερο κείμενο</a:t>
            </a:r>
            <a:endParaRPr lang="el-GR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l-GR" sz="2800" b="1" u="sng" dirty="0" smtClean="0"/>
              <a:t>Διάγραμμα ροής</a:t>
            </a:r>
            <a:endParaRPr lang="el-GR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l-GR" sz="2800" b="1" u="sng" dirty="0" smtClean="0"/>
              <a:t>Φυσική γλώσσα κατα βήματα</a:t>
            </a:r>
            <a:endParaRPr lang="el-GR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l-GR" sz="2800" b="1" u="sng" dirty="0" smtClean="0"/>
              <a:t>Κωδικοποίηση</a:t>
            </a:r>
            <a:endParaRPr lang="el-GR" sz="2800" dirty="0" smtClean="0"/>
          </a:p>
          <a:p>
            <a:pPr marL="514350" indent="-514350">
              <a:buFont typeface="+mj-lt"/>
              <a:buAutoNum type="arabicPeriod"/>
            </a:pP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l-GR" dirty="0" smtClean="0"/>
              <a:t>Ελεύθερο Κείμενο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 Απλή επεξήγηση του αλγόριθμου σε κείμενο</a:t>
            </a:r>
          </a:p>
          <a:p>
            <a:pPr>
              <a:buNone/>
            </a:pPr>
            <a:r>
              <a:rPr lang="el-GR" dirty="0" smtClean="0"/>
              <a:t>π.χ.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57175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“</a:t>
            </a:r>
            <a:r>
              <a:rPr lang="el-GR" sz="2400" dirty="0" smtClean="0"/>
              <a:t>Άνοιξε το ντουλάπι και αφού βρεις το σακουλάκι με την ζάχαρη, πάρε το βαζάκι από το τρίτο ντουλάπι δεξιά και άδειασε το σακουλάκι μέσα στο βαζάκι.</a:t>
            </a:r>
            <a:r>
              <a:rPr lang="en-US" sz="2400" dirty="0" smtClean="0"/>
              <a:t>”</a:t>
            </a:r>
            <a:endParaRPr lang="el-G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l-GR" dirty="0" smtClean="0"/>
              <a:t>Διάγραμμα Ροής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8750"/>
            <a:ext cx="4343400" cy="3291840"/>
          </a:xfrm>
        </p:spPr>
        <p:txBody>
          <a:bodyPr>
            <a:normAutofit/>
          </a:bodyPr>
          <a:lstStyle/>
          <a:p>
            <a:r>
              <a:rPr lang="el-GR" sz="2000" dirty="0" smtClean="0"/>
              <a:t>Σχηματική απεικόνηση των βημάτων του αλγόριθμου.</a:t>
            </a:r>
          </a:p>
          <a:p>
            <a:endParaRPr lang="el-GR" sz="2000" dirty="0" smtClean="0"/>
          </a:p>
          <a:p>
            <a:r>
              <a:rPr lang="el-GR" sz="2000" dirty="0" smtClean="0"/>
              <a:t>Έλλειψη: Αρχή – Τέλος</a:t>
            </a:r>
          </a:p>
          <a:p>
            <a:r>
              <a:rPr lang="el-GR" sz="2000" dirty="0" smtClean="0"/>
              <a:t>Τετράγωνα: Εντολές</a:t>
            </a:r>
          </a:p>
          <a:p>
            <a:r>
              <a:rPr lang="el-GR" sz="2000" dirty="0" smtClean="0"/>
              <a:t>Πλάγιο </a:t>
            </a:r>
            <a:r>
              <a:rPr lang="el-GR" sz="2000" dirty="0" smtClean="0"/>
              <a:t>Ορθογώνια: Είσοδος &amp; Έξοδος </a:t>
            </a:r>
            <a:r>
              <a:rPr lang="el-GR" sz="2000" dirty="0" smtClean="0"/>
              <a:t>δεδομένων</a:t>
            </a:r>
            <a:endParaRPr lang="en-US" sz="2000" dirty="0" smtClean="0"/>
          </a:p>
          <a:p>
            <a:r>
              <a:rPr lang="el-GR" sz="2000" dirty="0" smtClean="0"/>
              <a:t>Ρόμβος: Έλεγχος συνθήκης</a:t>
            </a:r>
            <a:endParaRPr lang="el-GR" sz="2000" dirty="0" smtClean="0"/>
          </a:p>
        </p:txBody>
      </p:sp>
      <p:pic>
        <p:nvPicPr>
          <p:cNvPr id="4" name="Picture 3" descr="LampFlowchart.svg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970678"/>
            <a:ext cx="3962400" cy="39775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3. Φυσική Γλώσσα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 Γίνεται κυρίως κατα βήματα</a:t>
            </a:r>
          </a:p>
          <a:p>
            <a:pPr>
              <a:buNone/>
            </a:pPr>
            <a:r>
              <a:rPr lang="el-GR" dirty="0" smtClean="0"/>
              <a:t>π.χ.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41935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l-GR" sz="2400" dirty="0" smtClean="0"/>
              <a:t>Αρχή</a:t>
            </a:r>
          </a:p>
          <a:p>
            <a:pPr marL="342900" indent="-342900">
              <a:buAutoNum type="arabicPeriod"/>
            </a:pPr>
            <a:r>
              <a:rPr lang="el-GR" sz="2400" dirty="0" smtClean="0"/>
              <a:t>Δωσε Αριθμο</a:t>
            </a:r>
          </a:p>
          <a:p>
            <a:pPr marL="342900" indent="-342900">
              <a:buAutoNum type="arabicPeriod"/>
            </a:pPr>
            <a:r>
              <a:rPr lang="el-GR" sz="2400" dirty="0" smtClean="0"/>
              <a:t>Διαίρεσε με 2</a:t>
            </a:r>
          </a:p>
          <a:p>
            <a:pPr marL="342900" indent="-342900">
              <a:buAutoNum type="arabicPeriod"/>
            </a:pPr>
            <a:r>
              <a:rPr lang="el-GR" sz="2400" dirty="0" smtClean="0"/>
              <a:t>Αν το υπόλοιπο είναι μηδέν, τότε άρτιος</a:t>
            </a:r>
          </a:p>
          <a:p>
            <a:pPr marL="342900" indent="-342900">
              <a:buAutoNum type="arabicPeriod"/>
            </a:pPr>
            <a:r>
              <a:rPr lang="el-GR" sz="2400" dirty="0" smtClean="0"/>
              <a:t>Αλλιώς, αν το υπόλοιπο 1, περιττός</a:t>
            </a:r>
          </a:p>
          <a:p>
            <a:pPr marL="342900" indent="-342900">
              <a:buAutoNum type="arabicPeriod"/>
            </a:pPr>
            <a:r>
              <a:rPr lang="el-GR" sz="2400" dirty="0" smtClean="0"/>
              <a:t>Τέλος</a:t>
            </a:r>
            <a:endParaRPr lang="el-G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4. Κωδικοποίηση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Μετάφραση αλγόριθμου μέσω μιας γλώσσας προγραμματισμού</a:t>
            </a:r>
          </a:p>
          <a:p>
            <a:pPr>
              <a:buNone/>
            </a:pPr>
            <a:r>
              <a:rPr lang="el-GR" dirty="0" smtClean="0"/>
              <a:t>π.χ.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419350"/>
            <a:ext cx="5562600" cy="244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 κώδικας στο </a:t>
            </a:r>
            <a:r>
              <a:rPr lang="en-US" dirty="0" smtClean="0"/>
              <a:t>PyCharm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81150"/>
            <a:ext cx="5715000" cy="3377523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Δεδομένα</a:t>
            </a:r>
            <a:endParaRPr lang="el-G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Η έννοια των δεδομέων και των δομών δεδομένων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Δεδομένα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Ονομάζεται ένα γνωστό ή αποδεκτό στοιχείο το οποίο χρησιμοποιείται ως βάση ή προϋπόθεση στην επίλυση προβλημάτων.</a:t>
            </a:r>
          </a:p>
          <a:p>
            <a:endParaRPr lang="el-GR" dirty="0" smtClean="0"/>
          </a:p>
          <a:p>
            <a:r>
              <a:rPr lang="el-GR" dirty="0" smtClean="0"/>
              <a:t>Βέβαια, εμάς μας ενδιαφέρει η έννοια των </a:t>
            </a:r>
            <a:r>
              <a:rPr lang="el-GR" b="1" u="sng" dirty="0" smtClean="0">
                <a:solidFill>
                  <a:srgbClr val="C00000"/>
                </a:solidFill>
              </a:rPr>
              <a:t>δομών δεδομένων</a:t>
            </a:r>
            <a:endParaRPr lang="el-GR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Δομές Δεδομένων - 1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έννοια της </a:t>
            </a:r>
            <a:r>
              <a:rPr lang="el-GR" b="1" u="sng" dirty="0" smtClean="0"/>
              <a:t>δομής δεδομένων</a:t>
            </a:r>
            <a:r>
              <a:rPr lang="el-GR" dirty="0" smtClean="0"/>
              <a:t> αναφέρεται στους διαφορετικούς δυνατούς τρόπους </a:t>
            </a:r>
            <a:r>
              <a:rPr lang="el-GR" b="1" u="sng" dirty="0" smtClean="0">
                <a:solidFill>
                  <a:srgbClr val="C00000"/>
                </a:solidFill>
              </a:rPr>
              <a:t>οργάνωσης και αποθήκευσης </a:t>
            </a:r>
            <a:r>
              <a:rPr lang="el-GR" dirty="0" smtClean="0"/>
              <a:t>δεδομένων μέσα σε έναν υπολογιστή, ώστε τα δεδομένα αυτά να μπορούν να χρησιμοποιηθούν </a:t>
            </a:r>
            <a:r>
              <a:rPr lang="el-GR" b="1" u="sng" dirty="0" smtClean="0">
                <a:solidFill>
                  <a:srgbClr val="C00000"/>
                </a:solidFill>
              </a:rPr>
              <a:t>αποδοτικά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2" y="1123950"/>
            <a:ext cx="8608453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85800" y="2571750"/>
            <a:ext cx="914400" cy="609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l-GR" dirty="0" smtClean="0"/>
              <a:t>Εγκαθιστώντας την </a:t>
            </a:r>
            <a:r>
              <a:rPr lang="en-US" dirty="0" smtClean="0"/>
              <a:t>Python -</a:t>
            </a:r>
            <a:r>
              <a:rPr lang="el-GR" dirty="0" smtClean="0"/>
              <a:t> </a:t>
            </a:r>
            <a:r>
              <a:rPr lang="en-US" dirty="0" smtClean="0"/>
              <a:t>1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4000" dirty="0" smtClean="0"/>
              <a:t>Θεμελιώδης αρχή των προγραμμάτων</a:t>
            </a:r>
            <a:endParaRPr lang="el-G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 anchor="ctr"/>
          <a:lstStyle/>
          <a:p>
            <a:pPr algn="ctr">
              <a:buNone/>
            </a:pPr>
            <a:r>
              <a:rPr lang="el-GR" b="1" i="1" u="sng" dirty="0" smtClean="0"/>
              <a:t>Αλγόριθμοι + Δομές Δεδομένων = Προγράμματα</a:t>
            </a:r>
            <a:endParaRPr lang="el-GR" i="1" u="sng" dirty="0" smtClean="0"/>
          </a:p>
          <a:p>
            <a:pPr algn="ctr">
              <a:buNone/>
            </a:pPr>
            <a:endParaRPr lang="el-GR" i="1" u="sn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255627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l-GR" sz="4000" dirty="0" smtClean="0"/>
              <a:t>Τέλος...μέσω της </a:t>
            </a:r>
            <a:r>
              <a:rPr lang="en-US" sz="4000" dirty="0" smtClean="0"/>
              <a:t>Python </a:t>
            </a:r>
            <a:r>
              <a:rPr lang="el-GR" sz="4000" dirty="0" smtClean="0"/>
              <a:t>θα δείτε την πρακτική εφαρμογή της θεωρίας...</a:t>
            </a:r>
            <a:endParaRPr lang="el-GR" sz="4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Autofit/>
          </a:bodyPr>
          <a:lstStyle/>
          <a:p>
            <a:r>
              <a:rPr lang="el-GR" sz="6000" b="1" i="1" dirty="0" smtClean="0"/>
              <a:t>Καλή Συνέχεια!</a:t>
            </a:r>
            <a:endParaRPr lang="el-GR" sz="6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Εγκαθιστώντας την </a:t>
            </a:r>
            <a:r>
              <a:rPr lang="en-US" dirty="0" smtClean="0"/>
              <a:t>Python -</a:t>
            </a:r>
            <a:r>
              <a:rPr lang="el-GR" dirty="0" smtClean="0"/>
              <a:t> 2 </a:t>
            </a:r>
            <a:endParaRPr lang="el-GR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Εφόσον κατέβει το </a:t>
            </a:r>
            <a:r>
              <a:rPr lang="en-US" dirty="0" smtClean="0"/>
              <a:t>.exe</a:t>
            </a:r>
            <a:r>
              <a:rPr lang="el-GR" dirty="0" smtClean="0"/>
              <a:t> αρχείο, πατάμε διπλό κλίκ πάνω του και περιμένουμε να εμφανιστεί το παράθυρο δίπλα!</a:t>
            </a: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12" name="Picture 11" descr="openfilesecuritywar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428750"/>
            <a:ext cx="4191000" cy="3132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05979"/>
            <a:ext cx="8229600" cy="857250"/>
          </a:xfrm>
        </p:spPr>
        <p:txBody>
          <a:bodyPr/>
          <a:lstStyle/>
          <a:p>
            <a:r>
              <a:rPr lang="el-GR" dirty="0" smtClean="0"/>
              <a:t>Εγκαθιστώντας την </a:t>
            </a:r>
            <a:r>
              <a:rPr lang="en-US" dirty="0" smtClean="0"/>
              <a:t>Python - </a:t>
            </a:r>
            <a:r>
              <a:rPr lang="el-GR" dirty="0" smtClean="0"/>
              <a:t>3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8915400" cy="3394472"/>
          </a:xfrm>
        </p:spPr>
        <p:txBody>
          <a:bodyPr/>
          <a:lstStyle/>
          <a:p>
            <a:r>
              <a:rPr lang="el-GR" dirty="0" smtClean="0"/>
              <a:t>Τσεκάρουμε τα δύο κουτάκια και πατάμε το </a:t>
            </a:r>
            <a:r>
              <a:rPr lang="en-US" dirty="0" smtClean="0"/>
              <a:t>“Install Now”</a:t>
            </a:r>
            <a:endParaRPr lang="el-GR" dirty="0"/>
          </a:p>
        </p:txBody>
      </p:sp>
      <p:pic>
        <p:nvPicPr>
          <p:cNvPr id="9" name="Content Placeholder 8" descr="pythonsetup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733551"/>
            <a:ext cx="5257800" cy="3233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05979"/>
            <a:ext cx="8229600" cy="857250"/>
          </a:xfrm>
        </p:spPr>
        <p:txBody>
          <a:bodyPr/>
          <a:lstStyle/>
          <a:p>
            <a:r>
              <a:rPr lang="el-GR" dirty="0" smtClean="0"/>
              <a:t>Εγκαθιστώντας την </a:t>
            </a:r>
            <a:r>
              <a:rPr lang="en-US" dirty="0" smtClean="0"/>
              <a:t>Python - </a:t>
            </a:r>
            <a:r>
              <a:rPr lang="el-GR" dirty="0" smtClean="0"/>
              <a:t>4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00151"/>
            <a:ext cx="8915400" cy="3394472"/>
          </a:xfrm>
        </p:spPr>
        <p:txBody>
          <a:bodyPr/>
          <a:lstStyle/>
          <a:p>
            <a:r>
              <a:rPr lang="el-GR" dirty="0" smtClean="0"/>
              <a:t>Πατάμε το </a:t>
            </a:r>
            <a:r>
              <a:rPr lang="en-US" dirty="0" smtClean="0"/>
              <a:t>yes button</a:t>
            </a:r>
            <a:r>
              <a:rPr lang="el-GR" dirty="0" smtClean="0"/>
              <a:t> για να προχωρήσει η εγκατάσταση</a:t>
            </a:r>
            <a:endParaRPr lang="el-GR" dirty="0"/>
          </a:p>
        </p:txBody>
      </p:sp>
      <p:pic>
        <p:nvPicPr>
          <p:cNvPr id="6" name="Content Placeholder 5" descr="useraccountcontro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733551"/>
            <a:ext cx="6324600" cy="32039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Εγκαθιστώντας την </a:t>
            </a:r>
            <a:r>
              <a:rPr lang="en-US" dirty="0" smtClean="0"/>
              <a:t>Python - </a:t>
            </a:r>
            <a:r>
              <a:rPr lang="el-GR" dirty="0" smtClean="0"/>
              <a:t>5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6300" y="1200151"/>
            <a:ext cx="7391400" cy="3394472"/>
          </a:xfrm>
        </p:spPr>
        <p:txBody>
          <a:bodyPr/>
          <a:lstStyle/>
          <a:p>
            <a:r>
              <a:rPr lang="el-GR" dirty="0" smtClean="0"/>
              <a:t>Εμφανίζεται το παρακάτω παράθυρο</a:t>
            </a:r>
            <a:endParaRPr lang="el-GR" dirty="0"/>
          </a:p>
        </p:txBody>
      </p:sp>
      <p:pic>
        <p:nvPicPr>
          <p:cNvPr id="5" name="Content Placeholder 4" descr="pythonsetup2ne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019300" y="1809750"/>
            <a:ext cx="5105400" cy="31394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ythonsetupsuccessfu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590550"/>
            <a:ext cx="6381750" cy="3924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158" y="1399708"/>
            <a:ext cx="8431689" cy="33056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477002" y="2952750"/>
            <a:ext cx="398585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Εγκαθιστώντας το </a:t>
            </a:r>
            <a:r>
              <a:rPr lang="en-US" dirty="0" smtClean="0"/>
              <a:t>PyCharm</a:t>
            </a:r>
            <a:r>
              <a:rPr lang="el-GR" dirty="0" smtClean="0"/>
              <a:t> - 1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859</TotalTime>
  <Words>563</Words>
  <Application>Microsoft Office PowerPoint</Application>
  <PresentationFormat>On-screen Show (16:9)</PresentationFormat>
  <Paragraphs>100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Python &amp; PyCharm</vt:lpstr>
      <vt:lpstr>Αρχικά...</vt:lpstr>
      <vt:lpstr>Εγκαθιστώντας την Python - 1</vt:lpstr>
      <vt:lpstr>Εγκαθιστώντας την Python - 2 </vt:lpstr>
      <vt:lpstr>Εγκαθιστώντας την Python - 3</vt:lpstr>
      <vt:lpstr>Εγκαθιστώντας την Python - 4</vt:lpstr>
      <vt:lpstr>Εγκαθιστώντας την Python - 5</vt:lpstr>
      <vt:lpstr>Slide 8</vt:lpstr>
      <vt:lpstr>Εγκαθιστώντας το PyCharm - 1</vt:lpstr>
      <vt:lpstr>Εγκαθιστώντας το PyCharm - 2</vt:lpstr>
      <vt:lpstr>Εγκαθιστώντας το PyCharm - 3</vt:lpstr>
      <vt:lpstr>Εγκαθιστώντας το PyCharm - 4</vt:lpstr>
      <vt:lpstr>Εισαγωγικά</vt:lpstr>
      <vt:lpstr>Γενικά θα δούμε...</vt:lpstr>
      <vt:lpstr>Προβλήματα</vt:lpstr>
      <vt:lpstr>Πρόβλημα...</vt:lpstr>
      <vt:lpstr>Ηλεκτρονικός Υπολογιστής</vt:lpstr>
      <vt:lpstr>Με τι προβλήματα ασχολείται ο Η/Υ?</vt:lpstr>
      <vt:lpstr>Αλγόριθμοι - 1</vt:lpstr>
      <vt:lpstr>Αλγόριθμοι - 2</vt:lpstr>
      <vt:lpstr>Βασικοί τρόποι αναπαράστασης</vt:lpstr>
      <vt:lpstr>1. Ελεύθερο Κείμενο</vt:lpstr>
      <vt:lpstr>2. Διάγραμμα Ροής</vt:lpstr>
      <vt:lpstr>3. Φυσική Γλώσσα</vt:lpstr>
      <vt:lpstr>4. Κωδικοποίηση</vt:lpstr>
      <vt:lpstr>Ο κώδικας στο PyCharm</vt:lpstr>
      <vt:lpstr>Δεδομένα</vt:lpstr>
      <vt:lpstr>Δεδομένα</vt:lpstr>
      <vt:lpstr>Δομές Δεδομένων - 1</vt:lpstr>
      <vt:lpstr>Θεμελιώδης αρχή των προγραμμάτων</vt:lpstr>
      <vt:lpstr>Slide 31</vt:lpstr>
      <vt:lpstr>Καλή Συνέχεια!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Aris</dc:creator>
  <cp:lastModifiedBy>Aris</cp:lastModifiedBy>
  <cp:revision>170</cp:revision>
  <dcterms:created xsi:type="dcterms:W3CDTF">2006-08-16T00:00:00Z</dcterms:created>
  <dcterms:modified xsi:type="dcterms:W3CDTF">2017-12-01T15:01:53Z</dcterms:modified>
</cp:coreProperties>
</file>