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61" r:id="rId8"/>
    <p:sldId id="272" r:id="rId9"/>
    <p:sldId id="271" r:id="rId10"/>
    <p:sldId id="262" r:id="rId11"/>
    <p:sldId id="263" r:id="rId12"/>
    <p:sldId id="264" r:id="rId13"/>
    <p:sldId id="265" r:id="rId14"/>
    <p:sldId id="273" r:id="rId15"/>
    <p:sldId id="267" r:id="rId16"/>
    <p:sldId id="266" r:id="rId17"/>
    <p:sldId id="269" r:id="rId18"/>
    <p:sldId id="268" r:id="rId19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76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20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20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2"/>
            <a:ext cx="2057400" cy="273844"/>
          </a:xfrm>
          <a:prstGeom prst="rect">
            <a:avLst/>
          </a:prstGeom>
        </p:spPr>
        <p:txBody>
          <a:bodyPr/>
          <a:lstStyle/>
          <a:p>
            <a:fld id="{0578E2AC-21D6-4860-B934-27C8F5D11D07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9" y="4057652"/>
            <a:ext cx="3843665" cy="273844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5" y="4057650"/>
            <a:ext cx="578317" cy="273844"/>
          </a:xfrm>
          <a:prstGeom prst="rect">
            <a:avLst/>
          </a:prstGeom>
        </p:spPr>
        <p:txBody>
          <a:bodyPr/>
          <a:lstStyle/>
          <a:p>
            <a:fld id="{28835530-8B07-4B50-BC33-1734B63F1A0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2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960" y="1704537"/>
            <a:ext cx="5826224" cy="3243477"/>
          </a:xfrm>
        </p:spPr>
        <p:txBody>
          <a:bodyPr/>
          <a:lstStyle/>
          <a:p>
            <a:r>
              <a:rPr lang="el-GR" cap="none" dirty="0" smtClean="0"/>
              <a:t>Βασικές πράξεις στην </a:t>
            </a:r>
            <a:r>
              <a:rPr lang="en-US" cap="none" dirty="0" smtClean="0"/>
              <a:t>Python</a:t>
            </a:r>
            <a:endParaRPr lang="el-GR" cap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Σχεσιακοί τελεστές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l-GR" dirty="0" smtClean="0"/>
              <a:t> Εκφράζουμε ισότητες, ανισότητες και ανισοϊσότητες</a:t>
            </a:r>
          </a:p>
          <a:p>
            <a:pPr>
              <a:buClr>
                <a:srgbClr val="002060"/>
              </a:buClr>
              <a:buNone/>
            </a:pPr>
            <a:r>
              <a:rPr lang="el-GR" dirty="0" smtClean="0"/>
              <a:t> </a:t>
            </a:r>
          </a:p>
          <a:p>
            <a:pPr>
              <a:buClr>
                <a:srgbClr val="002060"/>
              </a:buClr>
            </a:pPr>
            <a:r>
              <a:rPr lang="el-GR" dirty="0" smtClean="0"/>
              <a:t>Τοποθετούνται ανάμεσα σε μεταβλητές και το αποτέλεσμα είναι Αληθές ή Ψευδές</a:t>
            </a:r>
          </a:p>
          <a:p>
            <a:pPr>
              <a:buClr>
                <a:srgbClr val="002060"/>
              </a:buClr>
            </a:pPr>
            <a:endParaRPr lang="el-GR" dirty="0" smtClean="0"/>
          </a:p>
          <a:p>
            <a:pPr>
              <a:buClr>
                <a:srgbClr val="002060"/>
              </a:buCl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Σχεσιακοί τελεστές - 2</a:t>
            </a:r>
            <a:endParaRPr lang="el-G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1707654"/>
          <a:ext cx="7128792" cy="277230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9993"/>
                <a:gridCol w="2083117"/>
                <a:gridCol w="3835682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Τελεστές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Σχέση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Παραδείγματα</a:t>
                      </a:r>
                      <a:r>
                        <a:rPr lang="en-US" sz="1800" dirty="0" smtClean="0"/>
                        <a:t> (a = 12, b = 13)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==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Ισότητα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 == b : </a:t>
                      </a:r>
                      <a:r>
                        <a:rPr lang="en-US" sz="1800" b="1" dirty="0" smtClean="0"/>
                        <a:t>False</a:t>
                      </a:r>
                      <a:endParaRPr lang="el-GR" sz="18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!=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Ανισότητα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 != b : </a:t>
                      </a:r>
                      <a:r>
                        <a:rPr lang="en-US" sz="1800" b="1" dirty="0" smtClean="0"/>
                        <a:t>True</a:t>
                      </a:r>
                      <a:endParaRPr lang="el-GR" sz="18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&gt;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Μεγαλύτερο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 &gt; b: </a:t>
                      </a:r>
                      <a:r>
                        <a:rPr lang="en-US" sz="1800" b="1" dirty="0" smtClean="0"/>
                        <a:t>False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&lt;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Μικρότερο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 b: </a:t>
                      </a:r>
                      <a:r>
                        <a:rPr lang="en-US" sz="1800" b="1" baseline="0" dirty="0" smtClean="0"/>
                        <a:t>True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&gt;=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Μεγαλύτερο ή Ίσο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&gt;= b: </a:t>
                      </a:r>
                      <a:r>
                        <a:rPr lang="en-US" sz="1800" b="1" baseline="0" dirty="0" smtClean="0"/>
                        <a:t>False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&lt;=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Μικρότερο ή Ίσο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&lt;= b: </a:t>
                      </a:r>
                      <a:r>
                        <a:rPr lang="en-US" sz="1800" b="1" baseline="0" dirty="0" smtClean="0"/>
                        <a:t>True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Παρατηρήσεις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l-GR" dirty="0" smtClean="0"/>
              <a:t> </a:t>
            </a:r>
            <a:r>
              <a:rPr lang="el-GR" b="1" dirty="0" smtClean="0">
                <a:solidFill>
                  <a:srgbClr val="C00000"/>
                </a:solidFill>
              </a:rPr>
              <a:t>Προσοχή!! </a:t>
            </a:r>
            <a:r>
              <a:rPr lang="el-GR" dirty="0" smtClean="0"/>
              <a:t>Το == είναι διαφορετικό από τον τελεστή εκχώρησης =</a:t>
            </a:r>
          </a:p>
          <a:p>
            <a:pPr>
              <a:buClr>
                <a:srgbClr val="002060"/>
              </a:buClr>
            </a:pPr>
            <a:endParaRPr lang="el-GR" dirty="0" smtClean="0"/>
          </a:p>
          <a:p>
            <a:pPr>
              <a:buClr>
                <a:srgbClr val="002060"/>
              </a:buClr>
            </a:pPr>
            <a:r>
              <a:rPr lang="el-GR" dirty="0" smtClean="0"/>
              <a:t> Στις ανισοϊσότητες οι τελεστές έχουν αυστηρώς την μορφή &lt;=, &gt;= και ποτέ =&lt; και =&gt;</a:t>
            </a:r>
          </a:p>
          <a:p>
            <a:pPr>
              <a:buClr>
                <a:srgbClr val="002060"/>
              </a:buClr>
            </a:pPr>
            <a:endParaRPr lang="el-GR" dirty="0" smtClean="0"/>
          </a:p>
          <a:p>
            <a:pPr>
              <a:buClr>
                <a:srgbClr val="002060"/>
              </a:buClr>
            </a:pPr>
            <a:r>
              <a:rPr lang="el-GR" dirty="0" smtClean="0"/>
              <a:t> Δεν μπορούμε να εισάγουμε τρείς μεταβλητές σε κάποια σχέση</a:t>
            </a:r>
            <a:endParaRPr lang="el-G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Λογικοί τελεστές</a:t>
            </a:r>
            <a:r>
              <a:rPr lang="en-US" dirty="0" smtClean="0"/>
              <a:t>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l-GR" dirty="0" smtClean="0"/>
              <a:t> Χρησιμοποιούνται σε λογικές πράξεις με λογικές μεταβλητές</a:t>
            </a:r>
          </a:p>
          <a:p>
            <a:pPr>
              <a:buClr>
                <a:srgbClr val="002060"/>
              </a:buClr>
            </a:pPr>
            <a:endParaRPr lang="el-GR" dirty="0" smtClean="0"/>
          </a:p>
          <a:p>
            <a:pPr>
              <a:buClr>
                <a:srgbClr val="002060"/>
              </a:buClr>
            </a:pPr>
            <a:r>
              <a:rPr lang="el-GR" dirty="0" smtClean="0"/>
              <a:t> Οι λογικές πράξεις έχουν αποτελέσματα Αληθές ή Ψευδές (</a:t>
            </a:r>
            <a:r>
              <a:rPr lang="en-US" dirty="0" smtClean="0"/>
              <a:t>True </a:t>
            </a:r>
            <a:r>
              <a:rPr lang="el-GR" dirty="0" smtClean="0"/>
              <a:t>ή </a:t>
            </a:r>
            <a:r>
              <a:rPr lang="en-US" dirty="0" smtClean="0"/>
              <a:t>False)</a:t>
            </a:r>
          </a:p>
          <a:p>
            <a:pPr>
              <a:buClr>
                <a:srgbClr val="002060"/>
              </a:buClr>
            </a:pPr>
            <a:endParaRPr lang="en-US" dirty="0" smtClean="0"/>
          </a:p>
          <a:p>
            <a:pPr>
              <a:buClr>
                <a:srgbClr val="002060"/>
              </a:buClr>
              <a:buNone/>
            </a:pPr>
            <a:r>
              <a:rPr lang="el-GR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</p:spPr>
        <p:txBody>
          <a:bodyPr/>
          <a:lstStyle/>
          <a:p>
            <a:r>
              <a:rPr lang="el-GR" dirty="0" smtClean="0"/>
              <a:t>Λογικοί τελεστές</a:t>
            </a:r>
            <a:r>
              <a:rPr lang="en-US" dirty="0" smtClean="0"/>
              <a:t> - 2</a:t>
            </a:r>
            <a:endParaRPr lang="el-G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7624" y="1923678"/>
          <a:ext cx="5960392" cy="15841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9993"/>
                <a:gridCol w="914717"/>
                <a:gridCol w="3835682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Τελεστές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Σχέση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Παραδείγματα</a:t>
                      </a:r>
                      <a:r>
                        <a:rPr lang="en-US" sz="1800" dirty="0" smtClean="0"/>
                        <a:t> (a = 12, b = 13)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and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και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(a == b) and (a &lt;</a:t>
                      </a:r>
                      <a:r>
                        <a:rPr lang="en-US" sz="1800" baseline="0" dirty="0" smtClean="0"/>
                        <a:t> b) </a:t>
                      </a:r>
                      <a:r>
                        <a:rPr lang="en-US" sz="1800" dirty="0" smtClean="0"/>
                        <a:t>: </a:t>
                      </a:r>
                      <a:r>
                        <a:rPr lang="en-US" sz="1800" b="1" dirty="0" smtClean="0"/>
                        <a:t>False</a:t>
                      </a:r>
                      <a:endParaRPr lang="el-GR" sz="18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ή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(a== b) or (a &lt; b) : </a:t>
                      </a:r>
                      <a:r>
                        <a:rPr lang="en-US" sz="1800" b="1" dirty="0" smtClean="0"/>
                        <a:t>True</a:t>
                      </a:r>
                      <a:endParaRPr lang="el-GR" sz="18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όχι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not(a &lt; b): </a:t>
                      </a:r>
                      <a:r>
                        <a:rPr lang="en-US" sz="1800" b="1" dirty="0" smtClean="0"/>
                        <a:t>False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 Πίνακας Αληθείας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1851671"/>
          <a:ext cx="7272810" cy="2952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2135"/>
                <a:gridCol w="1212135"/>
                <a:gridCol w="1212135"/>
                <a:gridCol w="1212135"/>
                <a:gridCol w="1212135"/>
                <a:gridCol w="1212135"/>
              </a:tblGrid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l-GR" sz="2400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l-GR" sz="2400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</a:t>
                      </a:r>
                      <a:endParaRPr lang="el-GR" sz="2400" dirty="0"/>
                    </a:p>
                  </a:txBody>
                  <a:tcPr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</a:t>
                      </a:r>
                      <a:endParaRPr lang="el-GR" sz="2400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</a:t>
                      </a:r>
                      <a:r>
                        <a:rPr lang="en-US" sz="2400" baseline="0" dirty="0" smtClean="0"/>
                        <a:t> (a)</a:t>
                      </a:r>
                      <a:endParaRPr lang="el-GR" sz="2400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 (b)</a:t>
                      </a:r>
                      <a:endParaRPr lang="el-GR" sz="2400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l-GR" sz="2400" b="1" dirty="0"/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17526"/>
            <a:ext cx="8136904" cy="3574504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l-GR" dirty="0" smtClean="0"/>
              <a:t> Έστω οι μεταβλητές </a:t>
            </a:r>
            <a:r>
              <a:rPr lang="en-US" dirty="0" smtClean="0"/>
              <a:t>a</a:t>
            </a:r>
            <a:r>
              <a:rPr lang="el-GR" dirty="0" smtClean="0"/>
              <a:t> = </a:t>
            </a:r>
            <a:r>
              <a:rPr lang="en-US" dirty="0" smtClean="0"/>
              <a:t>True, b</a:t>
            </a:r>
            <a:r>
              <a:rPr lang="el-GR" dirty="0" smtClean="0"/>
              <a:t> = </a:t>
            </a:r>
            <a:r>
              <a:rPr lang="en-US" dirty="0" smtClean="0"/>
              <a:t>False. </a:t>
            </a:r>
            <a:r>
              <a:rPr lang="el-GR" dirty="0" smtClean="0"/>
              <a:t>Βρείτε τα αποτελέσματα των παρακάτω λογικών παραστάσεων.</a:t>
            </a:r>
            <a:endParaRPr lang="en-US" dirty="0" smtClean="0"/>
          </a:p>
          <a:p>
            <a:pPr lvl="1">
              <a:buClr>
                <a:srgbClr val="002060"/>
              </a:buClr>
              <a:buNone/>
            </a:pPr>
            <a:r>
              <a:rPr lang="en-US" dirty="0" smtClean="0"/>
              <a:t>	</a:t>
            </a:r>
            <a:endParaRPr lang="el-GR" dirty="0" smtClean="0"/>
          </a:p>
          <a:p>
            <a:pPr lvl="1">
              <a:buClr>
                <a:srgbClr val="002060"/>
              </a:buClr>
              <a:buNone/>
            </a:pPr>
            <a:r>
              <a:rPr lang="en-US" dirty="0" smtClean="0"/>
              <a:t>- a</a:t>
            </a:r>
            <a:r>
              <a:rPr lang="el-GR" dirty="0" smtClean="0"/>
              <a:t> </a:t>
            </a:r>
            <a:r>
              <a:rPr lang="en-US" dirty="0" smtClean="0"/>
              <a:t>and b</a:t>
            </a:r>
            <a:r>
              <a:rPr lang="el-GR" dirty="0" smtClean="0"/>
              <a:t>			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Clr>
                <a:srgbClr val="002060"/>
              </a:buClr>
              <a:buNone/>
            </a:pPr>
            <a:r>
              <a:rPr lang="en-US" dirty="0" smtClean="0"/>
              <a:t>- a or b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Clr>
                <a:srgbClr val="002060"/>
              </a:buClr>
              <a:buNone/>
            </a:pPr>
            <a:r>
              <a:rPr lang="en-US" dirty="0" smtClean="0"/>
              <a:t>- not a</a:t>
            </a:r>
            <a:endParaRPr lang="el-GR" dirty="0" smtClean="0"/>
          </a:p>
          <a:p>
            <a:pPr lvl="1">
              <a:buClr>
                <a:srgbClr val="002060"/>
              </a:buClr>
              <a:buNone/>
            </a:pPr>
            <a:r>
              <a:rPr lang="en-US" dirty="0" smtClean="0">
                <a:solidFill>
                  <a:srgbClr val="002060"/>
                </a:solidFill>
              </a:rPr>
              <a:t>- (a and b) and ((not a) or b)</a:t>
            </a:r>
          </a:p>
          <a:p>
            <a:pPr lvl="1">
              <a:buClr>
                <a:srgbClr val="002060"/>
              </a:buClr>
              <a:buNone/>
            </a:pPr>
            <a:r>
              <a:rPr lang="en-US" dirty="0" smtClean="0">
                <a:solidFill>
                  <a:srgbClr val="002060"/>
                </a:solidFill>
              </a:rPr>
              <a:t>- not(a or b) or not(a and b)</a:t>
            </a:r>
          </a:p>
          <a:p>
            <a:pPr lvl="1">
              <a:buClr>
                <a:srgbClr val="002060"/>
              </a:buClr>
              <a:buNone/>
            </a:pPr>
            <a:r>
              <a:rPr lang="en-US" dirty="0" smtClean="0">
                <a:solidFill>
                  <a:srgbClr val="002060"/>
                </a:solidFill>
              </a:rPr>
              <a:t>- (a or (not b)) and ((not a) or b)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7157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 False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307580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#</a:t>
            </a:r>
            <a:r>
              <a:rPr lang="en-US" dirty="0" smtClean="0">
                <a:solidFill>
                  <a:srgbClr val="00B050"/>
                </a:solidFill>
              </a:rPr>
              <a:t> True</a:t>
            </a:r>
            <a:endParaRPr lang="el-GR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385860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 False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42186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#</a:t>
            </a:r>
            <a:r>
              <a:rPr lang="en-US" dirty="0" smtClean="0">
                <a:solidFill>
                  <a:srgbClr val="00B050"/>
                </a:solidFill>
              </a:rPr>
              <a:t> True</a:t>
            </a:r>
            <a:endParaRPr lang="el-G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45786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 False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343584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 False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55526"/>
            <a:ext cx="6761100" cy="857400"/>
          </a:xfrm>
        </p:spPr>
        <p:txBody>
          <a:bodyPr/>
          <a:lstStyle/>
          <a:p>
            <a:r>
              <a:rPr lang="el-GR" dirty="0" smtClean="0"/>
              <a:t>Τελεστές </a:t>
            </a:r>
            <a:r>
              <a:rPr lang="en-US" dirty="0" smtClean="0"/>
              <a:t>super-wow</a:t>
            </a:r>
            <a:endParaRPr lang="el-G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560" y="1563638"/>
          <a:ext cx="6096000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</a:t>
                      </a:r>
                      <a:r>
                        <a:rPr lang="el-GR" sz="2000" b="1" dirty="0" smtClean="0"/>
                        <a:t>ελεστής</a:t>
                      </a:r>
                      <a:endParaRPr lang="el-GR" sz="2000" b="1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r>
                        <a:rPr lang="el-GR" sz="2000" b="1" dirty="0" smtClean="0"/>
                        <a:t>πεξήγηση</a:t>
                      </a:r>
                      <a:endParaRPr lang="el-GR" sz="2000" b="1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l-GR" sz="2000" b="1" u="none" dirty="0" smtClean="0"/>
                        <a:t>+=</a:t>
                      </a:r>
                      <a:endParaRPr lang="el-GR" sz="2000" b="1" u="none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err="1" smtClean="0"/>
                        <a:t>i</a:t>
                      </a:r>
                      <a:r>
                        <a:rPr lang="en-US" sz="2000" b="1" u="none" baseline="0" dirty="0" smtClean="0"/>
                        <a:t> += 1 </a:t>
                      </a:r>
                      <a:r>
                        <a:rPr lang="en-US" sz="2000" b="1" u="none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000" b="1" u="none" baseline="0" dirty="0" smtClean="0"/>
                        <a:t> </a:t>
                      </a:r>
                      <a:r>
                        <a:rPr lang="en-US" sz="2000" b="1" u="none" baseline="0" dirty="0" err="1" smtClean="0"/>
                        <a:t>i</a:t>
                      </a:r>
                      <a:r>
                        <a:rPr lang="en-US" sz="2000" b="1" u="none" baseline="0" dirty="0" smtClean="0"/>
                        <a:t> = </a:t>
                      </a:r>
                      <a:r>
                        <a:rPr lang="en-US" sz="2000" b="1" u="none" baseline="0" dirty="0" err="1" smtClean="0"/>
                        <a:t>i</a:t>
                      </a:r>
                      <a:r>
                        <a:rPr lang="en-US" sz="2000" b="1" u="none" baseline="0" dirty="0" smtClean="0"/>
                        <a:t> + 1</a:t>
                      </a:r>
                      <a:endParaRPr lang="el-GR" sz="2000" b="1" u="none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l-GR" sz="2000" b="1" u="none" dirty="0" smtClean="0"/>
                        <a:t>-=</a:t>
                      </a:r>
                      <a:endParaRPr lang="el-GR" sz="2000" b="1" u="none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 err="1" smtClean="0"/>
                        <a:t>i</a:t>
                      </a:r>
                      <a:r>
                        <a:rPr lang="en-US" sz="2000" b="1" u="none" baseline="0" dirty="0" smtClean="0"/>
                        <a:t> -= 1 </a:t>
                      </a:r>
                      <a:r>
                        <a:rPr lang="en-US" sz="2000" b="1" u="none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000" b="1" u="none" baseline="0" dirty="0" smtClean="0"/>
                        <a:t> </a:t>
                      </a:r>
                      <a:r>
                        <a:rPr lang="en-US" sz="2000" b="1" u="none" baseline="0" dirty="0" err="1" smtClean="0"/>
                        <a:t>i</a:t>
                      </a:r>
                      <a:r>
                        <a:rPr lang="en-US" sz="2000" b="1" u="none" baseline="0" dirty="0" smtClean="0"/>
                        <a:t> = </a:t>
                      </a:r>
                      <a:r>
                        <a:rPr lang="en-US" sz="2000" b="1" u="none" baseline="0" dirty="0" err="1" smtClean="0"/>
                        <a:t>i</a:t>
                      </a:r>
                      <a:r>
                        <a:rPr lang="en-US" sz="2000" b="1" u="none" baseline="0" dirty="0" smtClean="0"/>
                        <a:t> - 1</a:t>
                      </a:r>
                      <a:endParaRPr lang="el-GR" sz="2000" b="1" u="none" dirty="0" smtClean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*=</a:t>
                      </a:r>
                      <a:endParaRPr lang="el-GR" sz="2000" b="1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i</a:t>
                      </a:r>
                      <a:r>
                        <a:rPr lang="en-US" sz="2000" b="1" baseline="0" dirty="0" smtClean="0"/>
                        <a:t> *= 1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=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* 1</a:t>
                      </a:r>
                      <a:endParaRPr lang="el-GR" sz="2000" b="1" dirty="0" smtClean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/=</a:t>
                      </a:r>
                      <a:endParaRPr lang="el-GR" sz="2000" b="1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i</a:t>
                      </a:r>
                      <a:r>
                        <a:rPr lang="en-US" sz="2000" b="1" baseline="0" dirty="0" smtClean="0"/>
                        <a:t> /= 1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=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/ 1</a:t>
                      </a:r>
                      <a:endParaRPr lang="el-GR" sz="2000" b="1" dirty="0" smtClean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**=</a:t>
                      </a:r>
                      <a:endParaRPr lang="el-GR" sz="2000" b="1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i</a:t>
                      </a:r>
                      <a:r>
                        <a:rPr lang="en-US" sz="2000" b="1" baseline="0" dirty="0" smtClean="0"/>
                        <a:t> **= 1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=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** 1</a:t>
                      </a:r>
                      <a:endParaRPr lang="el-GR" sz="2000" b="1" dirty="0" smtClean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//=</a:t>
                      </a:r>
                      <a:endParaRPr lang="el-GR" sz="2000" b="1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i</a:t>
                      </a:r>
                      <a:r>
                        <a:rPr lang="en-US" sz="2000" b="1" baseline="0" dirty="0" smtClean="0"/>
                        <a:t> //= 1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=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// 1</a:t>
                      </a:r>
                      <a:endParaRPr lang="el-GR" sz="2000" b="1" dirty="0" smtClean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%=</a:t>
                      </a:r>
                      <a:endParaRPr lang="el-GR" sz="2000" b="1" dirty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i</a:t>
                      </a:r>
                      <a:r>
                        <a:rPr lang="en-US" sz="2000" b="1" baseline="0" dirty="0" smtClean="0"/>
                        <a:t> %= 1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= </a:t>
                      </a:r>
                      <a:r>
                        <a:rPr lang="en-US" sz="2000" b="1" baseline="0" dirty="0" err="1" smtClean="0"/>
                        <a:t>i</a:t>
                      </a:r>
                      <a:r>
                        <a:rPr lang="en-US" sz="2000" b="1" baseline="0" dirty="0" smtClean="0"/>
                        <a:t> % 1</a:t>
                      </a:r>
                      <a:endParaRPr lang="el-GR" sz="2000" b="1" dirty="0" smtClean="0"/>
                    </a:p>
                  </a:txBody>
                  <a:tcPr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Πίνακας Προταιρεοτήτων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79712" y="1923678"/>
          <a:ext cx="3373755" cy="2773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373755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2000" b="1" dirty="0" smtClean="0"/>
                        <a:t>**</a:t>
                      </a:r>
                      <a:r>
                        <a:rPr lang="en-US" sz="2000" b="1" dirty="0" smtClean="0"/>
                        <a:t>, ()</a:t>
                      </a:r>
                      <a:endParaRPr lang="el-GR" sz="2000" b="1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000" b="1" dirty="0" smtClean="0"/>
                        <a:t>*, /, %, //</a:t>
                      </a:r>
                      <a:endParaRPr lang="el-GR" sz="2000" b="1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000" b="1" dirty="0" smtClean="0"/>
                        <a:t>+, -</a:t>
                      </a:r>
                      <a:endParaRPr lang="el-GR" sz="2000" b="1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000" b="1" dirty="0" smtClean="0"/>
                        <a:t>&lt;=, &gt;=, &lt;, &gt;</a:t>
                      </a:r>
                      <a:endParaRPr lang="el-GR" sz="2000" b="1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000" b="1" dirty="0" smtClean="0"/>
                        <a:t>==, !=</a:t>
                      </a:r>
                      <a:endParaRPr lang="el-GR" sz="2000" b="1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000" b="1" dirty="0" smtClean="0"/>
                        <a:t>=, +=, -=, *=, /=, **=, //=, %=</a:t>
                      </a:r>
                      <a:endParaRPr lang="el-GR" sz="2000" b="1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not, or, and</a:t>
                      </a:r>
                      <a:endParaRPr lang="el-GR" sz="2000" b="1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7504" y="1603646"/>
            <a:ext cx="6173745" cy="3560392"/>
          </a:xfrm>
        </p:spPr>
        <p:txBody>
          <a:bodyPr/>
          <a:lstStyle/>
          <a:p>
            <a:pPr algn="just">
              <a:buNone/>
            </a:pPr>
            <a:r>
              <a:rPr lang="el-GR" dirty="0" smtClean="0"/>
              <a:t>Βασικές πράξεις αποκαλούμε τις διαδικασίες που αποτελούνται από μεταβλητές και σύμβολα (τελεστές) και παράγουν νέες τιμές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 χρήσης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l-GR" sz="2800" dirty="0" smtClean="0"/>
              <a:t> Αριθμητικές πράξεις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l-GR" sz="2800" dirty="0" smtClean="0"/>
              <a:t> Εκχώρηση τιμών σε μεταβλητές</a:t>
            </a:r>
          </a:p>
          <a:p>
            <a:pPr>
              <a:buClr>
                <a:srgbClr val="002060"/>
              </a:buClr>
              <a:buFont typeface="Wingdings" pitchFamily="2" charset="2"/>
              <a:buChar char="§"/>
            </a:pPr>
            <a:r>
              <a:rPr lang="el-GR" sz="2800" dirty="0" smtClean="0"/>
              <a:t> Έλεγχος συνθηκών</a:t>
            </a:r>
            <a:endParaRPr lang="el-G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l-GR" dirty="0" smtClean="0"/>
              <a:t> Είναι τα σύμβολα με τα οποία εκτελούμε τις βασικές πράξεις</a:t>
            </a:r>
          </a:p>
          <a:p>
            <a:pPr>
              <a:buClr>
                <a:srgbClr val="002060"/>
              </a:buClr>
              <a:buNone/>
            </a:pPr>
            <a:r>
              <a:rPr lang="el-GR" dirty="0" smtClean="0"/>
              <a:t> </a:t>
            </a:r>
          </a:p>
          <a:p>
            <a:pPr>
              <a:buClr>
                <a:srgbClr val="002060"/>
              </a:buClr>
            </a:pPr>
            <a:r>
              <a:rPr lang="el-GR" dirty="0" smtClean="0"/>
              <a:t> Ανάλογα με το είδος της πράξης χωρίζονται σε κατηγορίες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Κατηγορίες τελεστών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563638"/>
            <a:ext cx="6761100" cy="3312368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0070C0"/>
              </a:buClr>
              <a:buFont typeface="Wingdings" pitchFamily="2" charset="2"/>
              <a:buChar char="Ø"/>
            </a:pPr>
            <a:r>
              <a:rPr lang="el-GR" dirty="0" smtClean="0"/>
              <a:t> </a:t>
            </a:r>
            <a:r>
              <a:rPr lang="el-GR" b="1" dirty="0" smtClean="0"/>
              <a:t>Εκχώρησης</a:t>
            </a:r>
            <a:r>
              <a:rPr lang="el-GR" dirty="0" smtClean="0"/>
              <a:t> 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itchFamily="2" charset="2"/>
              <a:buChar char="Ø"/>
            </a:pPr>
            <a:r>
              <a:rPr lang="el-GR" b="1" dirty="0" smtClean="0"/>
              <a:t> Αριθμητικοί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itchFamily="2" charset="2"/>
              <a:buChar char="Ø"/>
            </a:pPr>
            <a:r>
              <a:rPr lang="el-GR" dirty="0" smtClean="0"/>
              <a:t> </a:t>
            </a:r>
            <a:r>
              <a:rPr lang="el-GR" b="1" dirty="0" smtClean="0"/>
              <a:t>Σχεσιακοί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itchFamily="2" charset="2"/>
              <a:buChar char="Ø"/>
            </a:pPr>
            <a:r>
              <a:rPr lang="el-GR" dirty="0" smtClean="0"/>
              <a:t> </a:t>
            </a:r>
            <a:r>
              <a:rPr lang="el-GR" b="1" dirty="0" smtClean="0"/>
              <a:t>Λογικοί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Τελεστής εκχώρησης (=)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25694" y="2139702"/>
            <a:ext cx="69236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6600" b="1" i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rgbClr val="C00000"/>
                </a:solidFill>
              </a:rPr>
              <a:t>μεταβλητή = </a:t>
            </a:r>
            <a:r>
              <a:rPr lang="el-GR" sz="6600" b="1" i="1" dirty="0" smtClean="0">
                <a:ln w="17780" cmpd="sng">
                  <a:noFill/>
                  <a:prstDash val="solid"/>
                  <a:miter lim="800000"/>
                </a:ln>
                <a:solidFill>
                  <a:srgbClr val="C00000"/>
                </a:solidFill>
              </a:rPr>
              <a:t>τιμή</a:t>
            </a:r>
            <a:endParaRPr lang="en-US" sz="6600" b="1" i="1" cap="none" spc="0" dirty="0">
              <a:ln w="17780" cmpd="sng">
                <a:noFill/>
                <a:prstDash val="solid"/>
                <a:miter lim="800000"/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Αριθμητικοί τελεστές</a:t>
            </a:r>
            <a:endParaRPr lang="el-G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1707654"/>
          <a:ext cx="7056784" cy="316835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9993"/>
                <a:gridCol w="3257867"/>
                <a:gridCol w="2588924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Τελεστές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Πράξη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Παραδείγματα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+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Πρόσθεση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r>
                        <a:rPr lang="en-US" sz="1800" baseline="0" dirty="0" smtClean="0"/>
                        <a:t> = a + b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-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Αφαίρεση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r>
                        <a:rPr lang="en-US" sz="1800" baseline="0" dirty="0" smtClean="0"/>
                        <a:t> = a - b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*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Πολλαπλασιασμός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 = a * b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/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Διαίρεση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 = a / b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**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Ύψωση</a:t>
                      </a:r>
                      <a:r>
                        <a:rPr lang="el-GR" sz="1800" baseline="0" dirty="0" smtClean="0"/>
                        <a:t> σε δύναμη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r>
                        <a:rPr lang="en-US" sz="1800" baseline="0" dirty="0" smtClean="0"/>
                        <a:t> = b ** 2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//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Ακέραια διαίρεση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 = a // b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%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Υπόλοιπο ακέραιας</a:t>
                      </a:r>
                      <a:r>
                        <a:rPr lang="el-GR" sz="1800" baseline="0" dirty="0" smtClean="0"/>
                        <a:t> διαίρεσης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 = a % b</a:t>
                      </a:r>
                      <a:endParaRPr lang="el-GR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Αριθμητικές παραστάσεις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950044" cy="2980500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l-GR" dirty="0" smtClean="0"/>
              <a:t> Αποτελεί ένα σύνολο μεταβλητών και αριθμών,   όπου τα στοιχεία του συνόλου συνδέονται μεταξύ τους με αριθμητικούς τελεστές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None/>
            </a:pPr>
            <a:r>
              <a:rPr lang="el-GR" dirty="0" smtClean="0"/>
              <a:t>Αν </a:t>
            </a:r>
            <a:r>
              <a:rPr lang="en-US" dirty="0" smtClean="0"/>
              <a:t>a = 5, b = </a:t>
            </a:r>
            <a:r>
              <a:rPr lang="el-GR" dirty="0" smtClean="0"/>
              <a:t>6, ποιά είναι τα αποτελέσματα των παρακάτω αριθμητικών παραστάσεων;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endParaRPr lang="el-GR" dirty="0" smtClean="0"/>
          </a:p>
          <a:p>
            <a:pPr lvl="3">
              <a:buClr>
                <a:srgbClr val="002060"/>
              </a:buClr>
              <a:buFont typeface="Arial" pitchFamily="34" charset="0"/>
              <a:buChar char="•"/>
            </a:pPr>
            <a:r>
              <a:rPr lang="el-GR" dirty="0" smtClean="0"/>
              <a:t> </a:t>
            </a:r>
            <a:r>
              <a:rPr lang="en-US" dirty="0" smtClean="0"/>
              <a:t>a + b</a:t>
            </a:r>
          </a:p>
          <a:p>
            <a:pPr lvl="3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/>
              <a:t> a – b**b</a:t>
            </a:r>
          </a:p>
          <a:p>
            <a:pPr lvl="3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/>
              <a:t> a * (b/a)</a:t>
            </a:r>
          </a:p>
          <a:p>
            <a:pPr lvl="3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/>
              <a:t> a**b</a:t>
            </a:r>
          </a:p>
          <a:p>
            <a:pPr lvl="3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/>
              <a:t> (a</a:t>
            </a:r>
            <a:r>
              <a:rPr lang="el-GR" dirty="0" smtClean="0"/>
              <a:t> </a:t>
            </a:r>
            <a:r>
              <a:rPr lang="en-US" dirty="0" smtClean="0"/>
              <a:t>% b) + (a // b)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587</Words>
  <Application>Microsoft Office PowerPoint</Application>
  <PresentationFormat>On-screen Show (16:9)</PresentationFormat>
  <Paragraphs>174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Mowbray template</vt:lpstr>
      <vt:lpstr>Βασικές πράξεις στην Python</vt:lpstr>
      <vt:lpstr>PowerPoint Presentation</vt:lpstr>
      <vt:lpstr>Παραδείγματα χρήσης</vt:lpstr>
      <vt:lpstr>Τελεστές</vt:lpstr>
      <vt:lpstr>Κατηγορίες τελεστών</vt:lpstr>
      <vt:lpstr>Τελεστής εκχώρησης (=)</vt:lpstr>
      <vt:lpstr>Αριθμητικοί τελεστές</vt:lpstr>
      <vt:lpstr>Αριθμητικές παραστάσεις</vt:lpstr>
      <vt:lpstr>Παραδείγματα</vt:lpstr>
      <vt:lpstr>Σχεσιακοί τελεστές - 1</vt:lpstr>
      <vt:lpstr>Σχεσιακοί τελεστές - 2</vt:lpstr>
      <vt:lpstr>Παρατηρήσεις</vt:lpstr>
      <vt:lpstr>Λογικοί τελεστές - 1</vt:lpstr>
      <vt:lpstr>Λογικοί τελεστές - 2</vt:lpstr>
      <vt:lpstr>Ο Πίνακας Αληθείας</vt:lpstr>
      <vt:lpstr>Παραδείγματα</vt:lpstr>
      <vt:lpstr>Τελεστές super-wow</vt:lpstr>
      <vt:lpstr>Πίνακας Προταιρεοτήτων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PyLam Team</dc:creator>
  <cp:lastModifiedBy>Vasilis Dimitriadis</cp:lastModifiedBy>
  <cp:revision>71</cp:revision>
  <dcterms:created xsi:type="dcterms:W3CDTF">2017-10-27T12:15:45Z</dcterms:created>
  <dcterms:modified xsi:type="dcterms:W3CDTF">2017-12-01T15:45:44Z</dcterms:modified>
</cp:coreProperties>
</file>