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76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371600"/>
            <a:ext cx="6173808" cy="21717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600450"/>
            <a:ext cx="6173808" cy="9144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285751"/>
            <a:ext cx="1143298" cy="422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285751"/>
            <a:ext cx="5544993" cy="422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1885950"/>
            <a:ext cx="6520997" cy="211455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4057650"/>
            <a:ext cx="6517197" cy="4572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428751"/>
            <a:ext cx="3315563" cy="30861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428751"/>
            <a:ext cx="3315563" cy="30861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428750"/>
            <a:ext cx="3313277" cy="5715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057401"/>
            <a:ext cx="3313277" cy="24574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428750"/>
            <a:ext cx="3313277" cy="5715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500" b="0" cap="all" spc="150" baseline="0">
                <a:solidFill>
                  <a:schemeClr val="accent1"/>
                </a:solidFill>
              </a:defRPr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057401"/>
            <a:ext cx="3313277" cy="24574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428750"/>
            <a:ext cx="2698158" cy="200025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7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3486150"/>
            <a:ext cx="2686749" cy="10287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4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514350"/>
            <a:ext cx="4801850" cy="4000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428750"/>
            <a:ext cx="2698158" cy="200025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3486150"/>
            <a:ext cx="2686749" cy="10287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4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714528" y="514350"/>
            <a:ext cx="4801850" cy="40005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85750"/>
            <a:ext cx="6859787" cy="1028700"/>
          </a:xfrm>
          <a:prstGeom prst="rect">
            <a:avLst/>
          </a:prstGeom>
        </p:spPr>
        <p:txBody>
          <a:bodyPr vert="horz" lIns="68589" tIns="34295" rIns="68589" bIns="3429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428749"/>
            <a:ext cx="6852578" cy="3086101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4800600"/>
            <a:ext cx="4916180" cy="207171"/>
          </a:xfrm>
          <a:prstGeom prst="rect">
            <a:avLst/>
          </a:prstGeom>
        </p:spPr>
        <p:txBody>
          <a:bodyPr vert="horz" lIns="68589" tIns="34295" rIns="68589" bIns="3429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4800600"/>
            <a:ext cx="1087325" cy="207171"/>
          </a:xfrm>
          <a:prstGeom prst="rect">
            <a:avLst/>
          </a:prstGeom>
        </p:spPr>
        <p:txBody>
          <a:bodyPr vert="horz" lIns="68589" tIns="34295" rIns="68589" bIns="3429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4800600"/>
            <a:ext cx="628815" cy="207171"/>
          </a:xfrm>
          <a:prstGeom prst="rect">
            <a:avLst/>
          </a:prstGeom>
        </p:spPr>
        <p:txBody>
          <a:bodyPr vert="horz" lIns="68589" tIns="34295" rIns="68589" bIns="3429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2700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01" indent="-167901" algn="l" defTabSz="685891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709" indent="-173854" algn="l" defTabSz="685891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37" indent="-164328" algn="l" defTabSz="685891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43023" indent="-130986" algn="l" defTabSz="685891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2819" indent="-129796" algn="l" defTabSz="685891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377" indent="-130319" algn="l" defTabSz="685891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696" indent="-130319" algn="l" defTabSz="685891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015" indent="-130319" algn="l" defTabSz="685891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335" indent="-130319" algn="l" defTabSz="685891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4416" y="2157983"/>
            <a:ext cx="6173808" cy="827534"/>
          </a:xfrm>
        </p:spPr>
        <p:txBody>
          <a:bodyPr/>
          <a:lstStyle/>
          <a:p>
            <a:r>
              <a:rPr lang="el-GR" dirty="0" smtClean="0"/>
              <a:t>Λίστες</a:t>
            </a:r>
            <a:endParaRPr lang="el-G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1288" y="3075806"/>
            <a:ext cx="6173808" cy="914400"/>
          </a:xfrm>
        </p:spPr>
        <p:txBody>
          <a:bodyPr>
            <a:normAutofit/>
          </a:bodyPr>
          <a:lstStyle/>
          <a:p>
            <a:r>
              <a:rPr lang="el-GR" sz="1800" cap="none" dirty="0" smtClean="0"/>
              <a:t>Σε αυτό το σημείο θα μάθουμε τι είναι οι λίστες, πώς ορίζονται, πως χρησιμοποιούνται και διάφορα </a:t>
            </a:r>
            <a:r>
              <a:rPr lang="en-US" sz="1800" cap="none" dirty="0" smtClean="0"/>
              <a:t>tips </a:t>
            </a:r>
            <a:r>
              <a:rPr lang="el-GR" sz="1800" cap="none" dirty="0" smtClean="0"/>
              <a:t>για να μην δημιουργηθούν σφάλματα</a:t>
            </a:r>
            <a:r>
              <a:rPr lang="en-US" sz="1800" cap="none" dirty="0" smtClean="0"/>
              <a:t>!</a:t>
            </a:r>
            <a:endParaRPr lang="el-GR" sz="1800" cap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Προσπέλαση Στοιχείων - 3</a:t>
            </a:r>
            <a:endParaRPr lang="el-G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573881"/>
            <a:ext cx="7246318" cy="3086101"/>
          </a:xfrm>
        </p:spPr>
        <p:txBody>
          <a:bodyPr>
            <a:normAutofit/>
          </a:bodyPr>
          <a:lstStyle/>
          <a:p>
            <a:pPr algn="just"/>
            <a:r>
              <a:rPr lang="el-GR" sz="2800" dirty="0" smtClean="0"/>
              <a:t> Μπορούμε να διατρέξουμε όλα τα στοιχεία της λίστας χρησιμοποιώντας μια επαναληπτική δομή. Ως επαναληπτική δομή μπορούμε να χρησιμοποιήσουμε την </a:t>
            </a:r>
            <a:r>
              <a:rPr lang="en-US" sz="2800" dirty="0" smtClean="0"/>
              <a:t>for loop</a:t>
            </a:r>
            <a:endParaRPr lang="el-GR" sz="2800" dirty="0" smtClean="0"/>
          </a:p>
          <a:p>
            <a:pPr algn="just"/>
            <a:endParaRPr lang="el-GR" sz="2800" dirty="0" smtClean="0"/>
          </a:p>
          <a:p>
            <a:pPr algn="just"/>
            <a:r>
              <a:rPr lang="el-GR" sz="2800" dirty="0" smtClean="0"/>
              <a:t> Ο κώδικας δίνεται στην επόμενη διαφάνεια...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Προσπέλαση Στοιχείων - 3</a:t>
            </a:r>
            <a:endParaRPr lang="el-GR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9702"/>
            <a:ext cx="7425677" cy="165618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Προσπέλαση Στοιχείων - 3</a:t>
            </a:r>
            <a:endParaRPr lang="el-G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 Γιατί συντάσσεται έτσι η </a:t>
            </a:r>
            <a:r>
              <a:rPr lang="en-US" sz="2800" dirty="0" smtClean="0"/>
              <a:t>for;</a:t>
            </a:r>
            <a:endParaRPr lang="el-GR" sz="2800" dirty="0" smtClean="0"/>
          </a:p>
          <a:p>
            <a:pPr>
              <a:buNone/>
            </a:pPr>
            <a:r>
              <a:rPr lang="el-GR" sz="2800" dirty="0" smtClean="0"/>
              <a:t>	</a:t>
            </a:r>
            <a:r>
              <a:rPr lang="el-GR" sz="2400" dirty="0" smtClean="0"/>
              <a:t>Ο λόγος είναι ότι χρειαζόμαστε έναν μετρητή για να μπορούμε να ανφερθούμε κάθε φορά σε ένα μόνο στοιχείο στην λίστα.</a:t>
            </a:r>
          </a:p>
          <a:p>
            <a:pPr>
              <a:buNone/>
            </a:pPr>
            <a:endParaRPr lang="el-GR" sz="2400" dirty="0" smtClean="0"/>
          </a:p>
          <a:p>
            <a:pPr>
              <a:buNone/>
            </a:pPr>
            <a:r>
              <a:rPr lang="el-GR" sz="2400" dirty="0" smtClean="0"/>
              <a:t>Έτσι, ο προηγούμενος αλγόριθμος θα εμφανίσει το εξής:</a:t>
            </a:r>
          </a:p>
          <a:p>
            <a:pPr>
              <a:buNone/>
            </a:pPr>
            <a:endParaRPr lang="el-GR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Προσπέλαση Στοιχείων - 3</a:t>
            </a:r>
            <a:endParaRPr lang="el-GR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47664" y="1419622"/>
            <a:ext cx="5760640" cy="340449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Εισαγωγή Στοιχείων - 1</a:t>
            </a:r>
            <a:endParaRPr lang="el-G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 Θα χρειαστούμε την συνάρτηση </a:t>
            </a:r>
            <a:r>
              <a:rPr lang="en-US" sz="2800" b="1" dirty="0" smtClean="0"/>
              <a:t>append()</a:t>
            </a:r>
            <a:r>
              <a:rPr lang="el-GR" sz="2800" dirty="0" smtClean="0"/>
              <a:t>.</a:t>
            </a:r>
            <a:endParaRPr lang="en-US" sz="2800" b="1" dirty="0" smtClean="0"/>
          </a:p>
          <a:p>
            <a:pPr>
              <a:buNone/>
            </a:pPr>
            <a:r>
              <a:rPr lang="el-GR" sz="2800" dirty="0" smtClean="0"/>
              <a:t>Παράδειγμα:</a:t>
            </a:r>
          </a:p>
          <a:p>
            <a:pPr>
              <a:buNone/>
            </a:pPr>
            <a:r>
              <a:rPr lang="el-GR" sz="2800" dirty="0" smtClean="0"/>
              <a:t>		</a:t>
            </a:r>
            <a:r>
              <a:rPr lang="en-US" sz="2800" dirty="0" err="1" smtClean="0"/>
              <a:t>my_list</a:t>
            </a:r>
            <a:r>
              <a:rPr lang="en-US" sz="2800" dirty="0" smtClean="0"/>
              <a:t> = [2, 4, 6, 8]</a:t>
            </a:r>
          </a:p>
          <a:p>
            <a:pPr>
              <a:buNone/>
            </a:pPr>
            <a:r>
              <a:rPr lang="en-US" sz="2800" dirty="0" err="1" smtClean="0"/>
              <a:t>my_list.append</a:t>
            </a:r>
            <a:r>
              <a:rPr lang="en-US" sz="2800" dirty="0" smtClean="0"/>
              <a:t>(10)</a:t>
            </a:r>
          </a:p>
          <a:p>
            <a:pPr>
              <a:buNone/>
            </a:pPr>
            <a:r>
              <a:rPr lang="el-GR" sz="2800" dirty="0" smtClean="0"/>
              <a:t>Προσθέτει τον αριθμό 10 στο τέλος της λίστας</a:t>
            </a:r>
            <a:endParaRPr lang="en-US" sz="2800" dirty="0" smtClean="0"/>
          </a:p>
          <a:p>
            <a:endParaRPr lang="el-GR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Εισαγωγή Στοιχείων - 2</a:t>
            </a:r>
            <a:endParaRPr lang="el-G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428749"/>
            <a:ext cx="6852578" cy="1287017"/>
          </a:xfrm>
        </p:spPr>
        <p:txBody>
          <a:bodyPr>
            <a:normAutofit/>
          </a:bodyPr>
          <a:lstStyle/>
          <a:p>
            <a:r>
              <a:rPr lang="el-GR" sz="2800" dirty="0" smtClean="0"/>
              <a:t> Η λίστα μετα την κλήση της συνάρτησης </a:t>
            </a:r>
            <a:r>
              <a:rPr lang="en-US" sz="2800" dirty="0" smtClean="0"/>
              <a:t>append() </a:t>
            </a:r>
            <a:r>
              <a:rPr lang="el-GR" sz="2800" dirty="0" smtClean="0"/>
              <a:t>θα είναι:</a:t>
            </a:r>
          </a:p>
          <a:p>
            <a:pPr lvl="5"/>
            <a:r>
              <a:rPr lang="el-GR" sz="2200" dirty="0" smtClean="0"/>
              <a:t> </a:t>
            </a:r>
            <a:r>
              <a:rPr lang="en-US" sz="2400" dirty="0" err="1" smtClean="0"/>
              <a:t>my_list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[2, 4, 6, 8, 10]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3608" y="3075806"/>
            <a:ext cx="7056784" cy="1872208"/>
          </a:xfrm>
          <a:prstGeom prst="rect">
            <a:avLst/>
          </a:prstGeom>
        </p:spPr>
        <p:txBody>
          <a:bodyPr vert="horz" lIns="68589" tIns="34295" rIns="68589" bIns="34295" rtlCol="0">
            <a:normAutofit fontScale="92500" lnSpcReduction="10000"/>
          </a:bodyPr>
          <a:lstStyle/>
          <a:p>
            <a:pPr marL="167901" marR="0" lvl="0" indent="-167901" algn="just" defTabSz="685891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l-GR" sz="2800" dirty="0" smtClean="0">
                <a:solidFill>
                  <a:srgbClr val="FFFF00"/>
                </a:solidFill>
              </a:rPr>
              <a:t>Σημείωση</a:t>
            </a:r>
            <a:r>
              <a:rPr lang="el-GR" sz="2800" dirty="0" smtClean="0"/>
              <a:t>: Μπορούμε να εισάγουμε ένα στοιχείο σε μια λίστα ακόμα και αν είναι τύπου </a:t>
            </a:r>
            <a:r>
              <a:rPr lang="en-US" sz="2800" dirty="0" smtClean="0"/>
              <a:t>string,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, float…</a:t>
            </a:r>
            <a:endParaRPr lang="el-GR" sz="2800" dirty="0" smtClean="0"/>
          </a:p>
          <a:p>
            <a:pPr marL="167901" marR="0" lvl="0" indent="-167901" algn="just" defTabSz="685891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l-GR" sz="2800" dirty="0" smtClean="0"/>
              <a:t>Δεν περιορίζεται σε λίστες που περιέχουν μόνο ακεραίους αριθμούς.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Αφαίρεση Στοιχείων</a:t>
            </a:r>
            <a:endParaRPr lang="el-G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428749"/>
            <a:ext cx="7246317" cy="3086101"/>
          </a:xfrm>
        </p:spPr>
        <p:txBody>
          <a:bodyPr>
            <a:normAutofit/>
          </a:bodyPr>
          <a:lstStyle/>
          <a:p>
            <a:r>
              <a:rPr lang="el-GR" sz="2800" dirty="0" smtClean="0"/>
              <a:t> Αντίστοιχα υπάρχει η συνάρτηση </a:t>
            </a:r>
            <a:r>
              <a:rPr lang="en-US" sz="2800" b="1" dirty="0" smtClean="0"/>
              <a:t>remove()</a:t>
            </a:r>
          </a:p>
          <a:p>
            <a:r>
              <a:rPr lang="el-GR" sz="2800" dirty="0" smtClean="0"/>
              <a:t> Παράδειγμα:</a:t>
            </a:r>
          </a:p>
          <a:p>
            <a:pPr lvl="4"/>
            <a:r>
              <a:rPr lang="el-GR" sz="2400" dirty="0" smtClean="0"/>
              <a:t> </a:t>
            </a:r>
            <a:r>
              <a:rPr lang="en-US" sz="2400" dirty="0" err="1" smtClean="0"/>
              <a:t>my_list</a:t>
            </a:r>
            <a:r>
              <a:rPr lang="en-US" sz="2400" dirty="0" smtClean="0"/>
              <a:t> = [4, 7, 17, 25]</a:t>
            </a:r>
          </a:p>
          <a:p>
            <a:pPr lvl="4"/>
            <a:r>
              <a:rPr lang="en-US" sz="2400" dirty="0" smtClean="0"/>
              <a:t> </a:t>
            </a:r>
            <a:r>
              <a:rPr lang="en-US" sz="2400" dirty="0" err="1" smtClean="0"/>
              <a:t>my_list.remove</a:t>
            </a:r>
            <a:r>
              <a:rPr lang="en-US" sz="2400" dirty="0" smtClean="0"/>
              <a:t>(17)</a:t>
            </a:r>
          </a:p>
          <a:p>
            <a:pPr lvl="4">
              <a:buNone/>
            </a:pPr>
            <a:r>
              <a:rPr lang="el-GR" sz="2800" dirty="0" smtClean="0"/>
              <a:t>Οπότε το 17 έχει αφαιρεθεί από την λίστα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3608" y="3867894"/>
            <a:ext cx="7056784" cy="1152128"/>
          </a:xfrm>
          <a:prstGeom prst="rect">
            <a:avLst/>
          </a:prstGeom>
        </p:spPr>
        <p:txBody>
          <a:bodyPr vert="horz" lIns="68589" tIns="34295" rIns="68589" bIns="34295" rtlCol="0">
            <a:normAutofit lnSpcReduction="10000"/>
          </a:bodyPr>
          <a:lstStyle/>
          <a:p>
            <a:pPr marL="167901" marR="0" lvl="0" indent="-167901" algn="just" defTabSz="685891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l-GR" sz="2800" b="1" noProof="0" dirty="0" smtClean="0">
                <a:solidFill>
                  <a:srgbClr val="FFFF00"/>
                </a:solidFill>
              </a:rPr>
              <a:t>Προσοχή</a:t>
            </a:r>
            <a:r>
              <a:rPr lang="el-GR" sz="2800" dirty="0" smtClean="0"/>
              <a:t>: Δεν αναφερόμαστε στο στοιχείο που βρίσκεται στην 17</a:t>
            </a:r>
            <a:r>
              <a:rPr lang="el-GR" sz="2800" baseline="30000" dirty="0" smtClean="0"/>
              <a:t>η</a:t>
            </a:r>
            <a:r>
              <a:rPr lang="el-GR" sz="2800" dirty="0" smtClean="0"/>
              <a:t> θέση του πίνακα αλλά στο στοιχείο ίσο με 17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Τι είναι οι λίστες;</a:t>
            </a:r>
            <a:endParaRPr lang="el-GR" sz="4400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790179" y="1789905"/>
            <a:ext cx="5878165" cy="3086101"/>
          </a:xfrm>
        </p:spPr>
        <p:txBody>
          <a:bodyPr>
            <a:normAutofit/>
          </a:bodyPr>
          <a:lstStyle/>
          <a:p>
            <a:pPr algn="just"/>
            <a:r>
              <a:rPr lang="el-GR" sz="2800" dirty="0" smtClean="0"/>
              <a:t> Η λίστα είναι μια δομή δεδομένων η οποία περιέχει μια σειρά από δεδομένα του ίδιου τύπου.</a:t>
            </a:r>
            <a:endParaRPr lang="el-GR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142108" y="285750"/>
            <a:ext cx="6859787" cy="1028700"/>
          </a:xfrm>
        </p:spPr>
        <p:txBody>
          <a:bodyPr anchor="b">
            <a:normAutofit/>
          </a:bodyPr>
          <a:lstStyle/>
          <a:p>
            <a:r>
              <a:rPr lang="el-GR" sz="4400" dirty="0" smtClean="0"/>
              <a:t>Σύνταξη</a:t>
            </a:r>
            <a:endParaRPr lang="el-GR" sz="4400" dirty="0"/>
          </a:p>
        </p:txBody>
      </p:sp>
      <p:sp>
        <p:nvSpPr>
          <p:cNvPr id="9" name="Text Placeholder 4"/>
          <p:cNvSpPr>
            <a:spLocks noGrp="1"/>
          </p:cNvSpPr>
          <p:nvPr>
            <p:ph idx="1"/>
          </p:nvPr>
        </p:nvSpPr>
        <p:spPr>
          <a:xfrm>
            <a:off x="396945" y="1419622"/>
            <a:ext cx="8460940" cy="17899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l-GR" sz="2800" dirty="0" smtClean="0"/>
              <a:t> Ο τρόπος σύνταξης και δημιουργίας μια νέας λίστας είναι:</a:t>
            </a:r>
          </a:p>
          <a:p>
            <a:pPr lvl="1" algn="just">
              <a:buNone/>
            </a:pPr>
            <a:r>
              <a:rPr lang="el-GR" sz="2800" dirty="0" smtClean="0"/>
              <a:t> 	</a:t>
            </a:r>
            <a:r>
              <a:rPr lang="el-GR" sz="2800" b="1" i="1" dirty="0" smtClean="0">
                <a:solidFill>
                  <a:srgbClr val="FFFF00"/>
                </a:solidFill>
              </a:rPr>
              <a:t>όνομα_λιστας = []	</a:t>
            </a:r>
            <a:r>
              <a:rPr lang="el-GR" sz="2800" dirty="0" smtClean="0">
                <a:solidFill>
                  <a:srgbClr val="FFFF00"/>
                </a:solidFill>
              </a:rPr>
              <a:t>//πρόκειται για μια κενή λίστα</a:t>
            </a:r>
          </a:p>
          <a:p>
            <a:pPr lvl="1" algn="just">
              <a:buNone/>
            </a:pPr>
            <a:endParaRPr lang="el-GR" sz="2800" dirty="0">
              <a:solidFill>
                <a:srgbClr val="FF0000"/>
              </a:solidFill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323528" y="3086049"/>
            <a:ext cx="8607774" cy="1789957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/>
          <a:p>
            <a:pPr marL="167901" marR="0" lvl="0" indent="-167901" algn="just" defTabSz="685891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Μπορούμε να αρχικοποιήσουμε μια λίστα και να της δώσουμε ορίσματα: </a:t>
            </a:r>
          </a:p>
          <a:p>
            <a:pPr marL="347709" marR="0" lvl="1" indent="-173854" algn="just" defTabSz="685891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l-G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όνομα_λιστας = [1, 3, 5,</a:t>
            </a:r>
            <a:r>
              <a:rPr kumimoji="0" lang="el-GR" sz="2800" b="1" i="1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</a:t>
            </a:r>
            <a:r>
              <a:rPr kumimoji="0" lang="el-G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	</a:t>
            </a: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//λίστα ακεραίων</a:t>
            </a:r>
          </a:p>
          <a:p>
            <a:pPr marL="347709" marR="0" lvl="1" indent="-173854" algn="just" defTabSz="685891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l-GR" sz="2800" dirty="0" smtClean="0">
                <a:solidFill>
                  <a:srgbClr val="FFFF00"/>
                </a:solidFill>
              </a:rPr>
              <a:t>	</a:t>
            </a:r>
            <a:r>
              <a:rPr lang="el-GR" sz="2800" b="1" i="1" dirty="0" smtClean="0">
                <a:solidFill>
                  <a:srgbClr val="FFFF00"/>
                </a:solidFill>
              </a:rPr>
              <a:t>όνομα_λίστας = [</a:t>
            </a:r>
            <a:r>
              <a:rPr lang="en-US" sz="2800" b="1" i="1" dirty="0" smtClean="0">
                <a:solidFill>
                  <a:srgbClr val="FFFF00"/>
                </a:solidFill>
              </a:rPr>
              <a:t>“</a:t>
            </a:r>
            <a:r>
              <a:rPr lang="en-US" sz="2800" b="1" i="1" dirty="0" err="1" smtClean="0">
                <a:solidFill>
                  <a:srgbClr val="FFFF00"/>
                </a:solidFill>
              </a:rPr>
              <a:t>Giannis</a:t>
            </a:r>
            <a:r>
              <a:rPr lang="en-US" sz="2800" b="1" i="1" dirty="0" smtClean="0">
                <a:solidFill>
                  <a:srgbClr val="FFFF00"/>
                </a:solidFill>
              </a:rPr>
              <a:t>”, “</a:t>
            </a:r>
            <a:r>
              <a:rPr lang="en-US" sz="2800" b="1" i="1" dirty="0" err="1" smtClean="0">
                <a:solidFill>
                  <a:srgbClr val="FFFF00"/>
                </a:solidFill>
              </a:rPr>
              <a:t>Dimitris</a:t>
            </a:r>
            <a:r>
              <a:rPr lang="en-US" sz="2800" b="1" i="1" dirty="0" smtClean="0">
                <a:solidFill>
                  <a:srgbClr val="FFFF00"/>
                </a:solidFill>
              </a:rPr>
              <a:t>”]</a:t>
            </a:r>
            <a:endParaRPr kumimoji="0" lang="el-GR" sz="2800" b="1" i="1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7709" marR="0" lvl="1" indent="-173854" algn="just" defTabSz="685891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Προσπέλαση Στοιχείων - 1</a:t>
            </a:r>
            <a:endParaRPr lang="el-G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428749"/>
            <a:ext cx="6852578" cy="3375249"/>
          </a:xfrm>
        </p:spPr>
        <p:txBody>
          <a:bodyPr>
            <a:normAutofit/>
          </a:bodyPr>
          <a:lstStyle/>
          <a:p>
            <a:r>
              <a:rPr lang="el-GR" sz="2800" dirty="0" smtClean="0"/>
              <a:t> Αρχικά πρέπει να πούμε πως η αρίθμηση των στοιχείων σε μια λίστα ξεκινά από το 0 και όχι το 1!</a:t>
            </a:r>
          </a:p>
          <a:p>
            <a:r>
              <a:rPr lang="el-GR" sz="2800" dirty="0" smtClean="0"/>
              <a:t> Η σύνταξη που χρησιμοποιούμε για να αναφερθούμε σε ένα συγκεκριμένο στοιχείο στην λίστα είναι η εξής: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2108" y="285750"/>
            <a:ext cx="6859787" cy="1028700"/>
          </a:xfrm>
        </p:spPr>
        <p:txBody>
          <a:bodyPr>
            <a:normAutofit/>
          </a:bodyPr>
          <a:lstStyle/>
          <a:p>
            <a:r>
              <a:rPr lang="el-GR" sz="4400" dirty="0" smtClean="0"/>
              <a:t>Προσπέλαση Στοιχείων - </a:t>
            </a:r>
            <a:r>
              <a:rPr lang="en-US" sz="4400" dirty="0" smtClean="0"/>
              <a:t>1</a:t>
            </a:r>
            <a:endParaRPr lang="el-GR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19622"/>
            <a:ext cx="4772199" cy="333733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Απεικόνιση Λιστών</a:t>
            </a:r>
            <a:endParaRPr lang="el-GR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87624" y="1995686"/>
          <a:ext cx="6853236" cy="20915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13309"/>
                <a:gridCol w="1713309"/>
                <a:gridCol w="1713309"/>
                <a:gridCol w="1713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800" i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l-GR" sz="2800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i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l-GR" sz="2800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i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l-GR" sz="2800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i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l-GR" sz="2800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3376">
                <a:tc>
                  <a:txBody>
                    <a:bodyPr/>
                    <a:lstStyle/>
                    <a:p>
                      <a:pPr algn="ctr"/>
                      <a:r>
                        <a:rPr lang="el-GR" sz="4800" b="1" dirty="0" smtClean="0"/>
                        <a:t>10</a:t>
                      </a:r>
                      <a:endParaRPr lang="el-GR" sz="4800" b="1" dirty="0"/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800" b="1" dirty="0" smtClean="0"/>
                        <a:t>20</a:t>
                      </a:r>
                      <a:endParaRPr lang="el-GR" sz="4800" b="1" dirty="0"/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800" b="1" dirty="0" smtClean="0"/>
                        <a:t>50</a:t>
                      </a:r>
                      <a:endParaRPr lang="el-GR" sz="4800" b="1" dirty="0"/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800" b="1" dirty="0" smtClean="0"/>
                        <a:t>60</a:t>
                      </a:r>
                      <a:endParaRPr lang="el-GR" sz="4800" b="1" dirty="0"/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Προσπέλαση Στοιχείων - 2</a:t>
            </a:r>
            <a:endParaRPr lang="el-G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28749"/>
            <a:ext cx="7606358" cy="3086101"/>
          </a:xfrm>
        </p:spPr>
        <p:txBody>
          <a:bodyPr>
            <a:normAutofit/>
          </a:bodyPr>
          <a:lstStyle/>
          <a:p>
            <a:pPr algn="just"/>
            <a:r>
              <a:rPr lang="el-GR" sz="2800" dirty="0" smtClean="0"/>
              <a:t> </a:t>
            </a:r>
            <a:r>
              <a:rPr lang="el-GR" sz="2800" b="1" dirty="0" smtClean="0">
                <a:solidFill>
                  <a:srgbClr val="FFFF00"/>
                </a:solidFill>
              </a:rPr>
              <a:t>Προσοχή:</a:t>
            </a:r>
            <a:r>
              <a:rPr lang="el-GR" sz="2800" dirty="0" smtClean="0"/>
              <a:t> Ένα συχνό λάθος που γίνεται είναι ότι όταν θέλουμε να αναφερθούμε στο τελευταίο στοιχείο της λίστας βάζουμε το πλήθος των στοιχείων του πίνακα</a:t>
            </a:r>
          </a:p>
          <a:p>
            <a:pPr algn="just"/>
            <a:endParaRPr lang="el-GR" sz="2800" dirty="0" smtClean="0"/>
          </a:p>
          <a:p>
            <a:pPr algn="just"/>
            <a:r>
              <a:rPr lang="el-GR" sz="2800" dirty="0" smtClean="0"/>
              <a:t>Ακουλουθεί παράδειγμα με την λίστα </a:t>
            </a:r>
            <a:r>
              <a:rPr lang="en-US" sz="2800" b="1" dirty="0" err="1" smtClean="0"/>
              <a:t>my_list</a:t>
            </a:r>
            <a:endParaRPr lang="el-GR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Προσπέλαση Στοιχείων - 2</a:t>
            </a:r>
            <a:endParaRPr lang="el-G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428749"/>
            <a:ext cx="6852578" cy="926977"/>
          </a:xfrm>
        </p:spPr>
        <p:txBody>
          <a:bodyPr>
            <a:normAutofit/>
          </a:bodyPr>
          <a:lstStyle/>
          <a:p>
            <a:r>
              <a:rPr lang="el-GR" sz="2800" dirty="0" smtClean="0"/>
              <a:t> Θέλουμε να αναφερθούμε στο τελευταίο στοιχείο της λίστας δηλαδή στον αριθμό 60!</a:t>
            </a:r>
            <a:endParaRPr lang="el-G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116" y="2355726"/>
            <a:ext cx="4969768" cy="253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 smtClean="0"/>
              <a:t>Προσπέλαση Στοιχείων - 2</a:t>
            </a:r>
            <a:endParaRPr lang="el-G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 Η πρώτη αναφορά είναι λάθος γιατί ναι μεν θέλουμε να αναφερθούμε  στο 4</a:t>
            </a:r>
            <a:r>
              <a:rPr lang="el-GR" sz="2800" baseline="30000" dirty="0" smtClean="0"/>
              <a:t>ο</a:t>
            </a:r>
            <a:r>
              <a:rPr lang="el-GR" sz="2800" dirty="0" smtClean="0"/>
              <a:t> στοιχείο της λίστας αλλά χρησιμοποιούμε τον αριθμό 3 καθώς η αρίθμηση ξεκινά από το 0.</a:t>
            </a:r>
            <a:endParaRPr lang="el-GR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low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ustom 1">
      <a:majorFont>
        <a:latin typeface="Calibri"/>
        <a:ea typeface="A-OTF Kanteiryu Std Ultra"/>
        <a:cs typeface=""/>
      </a:majorFont>
      <a:minorFont>
        <a:latin typeface="Calibri"/>
        <a:ea typeface="A-OTF Musashino Std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03C5CF44-0C62-41B4-B3EA-416B4807878A}" vid="{EC3ACB92-700E-4167-B3A6-412DE40A64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</TotalTime>
  <Words>406</Words>
  <Application>Microsoft Office PowerPoint</Application>
  <PresentationFormat>On-screen Show (16:9)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Λίστες</vt:lpstr>
      <vt:lpstr>Τι είναι οι λίστες;</vt:lpstr>
      <vt:lpstr>Σύνταξη</vt:lpstr>
      <vt:lpstr>Προσπέλαση Στοιχείων - 1</vt:lpstr>
      <vt:lpstr>Προσπέλαση Στοιχείων - 1</vt:lpstr>
      <vt:lpstr>Απεικόνιση Λιστών</vt:lpstr>
      <vt:lpstr>Προσπέλαση Στοιχείων - 2</vt:lpstr>
      <vt:lpstr>Προσπέλαση Στοιχείων - 2</vt:lpstr>
      <vt:lpstr>Προσπέλαση Στοιχείων - 2</vt:lpstr>
      <vt:lpstr>Προσπέλαση Στοιχείων - 3</vt:lpstr>
      <vt:lpstr>Προσπέλαση Στοιχείων - 3</vt:lpstr>
      <vt:lpstr>Προσπέλαση Στοιχείων - 3</vt:lpstr>
      <vt:lpstr>Προσπέλαση Στοιχείων - 3</vt:lpstr>
      <vt:lpstr>Εισαγωγή Στοιχείων - 1</vt:lpstr>
      <vt:lpstr>Εισαγωγή Στοιχείων - 2</vt:lpstr>
      <vt:lpstr>Αφαίρεση Στοιχείων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PyLam Team</dc:creator>
  <cp:lastModifiedBy>Vasilis Dimitriadis</cp:lastModifiedBy>
  <cp:revision>41</cp:revision>
  <dcterms:created xsi:type="dcterms:W3CDTF">2017-10-27T12:15:45Z</dcterms:created>
  <dcterms:modified xsi:type="dcterms:W3CDTF">2017-12-01T15:47:12Z</dcterms:modified>
</cp:coreProperties>
</file>