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00" autoAdjust="0"/>
  </p:normalViewPr>
  <p:slideViewPr>
    <p:cSldViewPr snapToGrid="0">
      <p:cViewPr>
        <p:scale>
          <a:sx n="115" d="100"/>
          <a:sy n="115" d="100"/>
        </p:scale>
        <p:origin x="-306"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8FF9F-5F23-4A8A-BDAE-AD28F31CD5FF}" type="datetimeFigureOut">
              <a:rPr lang="el-GR" smtClean="0"/>
              <a:t>12/5/2018</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31FD8C-C428-42A3-B131-7080BB1B99B8}" type="slidenum">
              <a:rPr lang="el-GR" smtClean="0"/>
              <a:t>‹#›</a:t>
            </a:fld>
            <a:endParaRPr lang="el-GR"/>
          </a:p>
        </p:txBody>
      </p:sp>
    </p:spTree>
    <p:extLst>
      <p:ext uri="{BB962C8B-B14F-4D97-AF65-F5344CB8AC3E}">
        <p14:creationId xmlns:p14="http://schemas.microsoft.com/office/powerpoint/2010/main" val="220496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2</a:t>
            </a:fld>
            <a:endParaRPr lang="el-GR"/>
          </a:p>
        </p:txBody>
      </p:sp>
    </p:spTree>
    <p:extLst>
      <p:ext uri="{BB962C8B-B14F-4D97-AF65-F5344CB8AC3E}">
        <p14:creationId xmlns:p14="http://schemas.microsoft.com/office/powerpoint/2010/main" val="4016948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11</a:t>
            </a:fld>
            <a:endParaRPr lang="el-GR"/>
          </a:p>
        </p:txBody>
      </p:sp>
    </p:spTree>
    <p:extLst>
      <p:ext uri="{BB962C8B-B14F-4D97-AF65-F5344CB8AC3E}">
        <p14:creationId xmlns:p14="http://schemas.microsoft.com/office/powerpoint/2010/main" val="740386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12</a:t>
            </a:fld>
            <a:endParaRPr lang="el-GR"/>
          </a:p>
        </p:txBody>
      </p:sp>
    </p:spTree>
    <p:extLst>
      <p:ext uri="{BB962C8B-B14F-4D97-AF65-F5344CB8AC3E}">
        <p14:creationId xmlns:p14="http://schemas.microsoft.com/office/powerpoint/2010/main" val="3094503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13</a:t>
            </a:fld>
            <a:endParaRPr lang="el-GR"/>
          </a:p>
        </p:txBody>
      </p:sp>
    </p:spTree>
    <p:extLst>
      <p:ext uri="{BB962C8B-B14F-4D97-AF65-F5344CB8AC3E}">
        <p14:creationId xmlns:p14="http://schemas.microsoft.com/office/powerpoint/2010/main" val="214585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14</a:t>
            </a:fld>
            <a:endParaRPr lang="el-GR"/>
          </a:p>
        </p:txBody>
      </p:sp>
    </p:spTree>
    <p:extLst>
      <p:ext uri="{BB962C8B-B14F-4D97-AF65-F5344CB8AC3E}">
        <p14:creationId xmlns:p14="http://schemas.microsoft.com/office/powerpoint/2010/main" val="1640422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15</a:t>
            </a:fld>
            <a:endParaRPr lang="el-GR"/>
          </a:p>
        </p:txBody>
      </p:sp>
    </p:spTree>
    <p:extLst>
      <p:ext uri="{BB962C8B-B14F-4D97-AF65-F5344CB8AC3E}">
        <p14:creationId xmlns:p14="http://schemas.microsoft.com/office/powerpoint/2010/main" val="3442423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3</a:t>
            </a:fld>
            <a:endParaRPr lang="el-GR"/>
          </a:p>
        </p:txBody>
      </p:sp>
    </p:spTree>
    <p:extLst>
      <p:ext uri="{BB962C8B-B14F-4D97-AF65-F5344CB8AC3E}">
        <p14:creationId xmlns:p14="http://schemas.microsoft.com/office/powerpoint/2010/main" val="255534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4</a:t>
            </a:fld>
            <a:endParaRPr lang="el-GR"/>
          </a:p>
        </p:txBody>
      </p:sp>
    </p:spTree>
    <p:extLst>
      <p:ext uri="{BB962C8B-B14F-4D97-AF65-F5344CB8AC3E}">
        <p14:creationId xmlns:p14="http://schemas.microsoft.com/office/powerpoint/2010/main" val="2500865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5</a:t>
            </a:fld>
            <a:endParaRPr lang="el-GR"/>
          </a:p>
        </p:txBody>
      </p:sp>
    </p:spTree>
    <p:extLst>
      <p:ext uri="{BB962C8B-B14F-4D97-AF65-F5344CB8AC3E}">
        <p14:creationId xmlns:p14="http://schemas.microsoft.com/office/powerpoint/2010/main" val="3895508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6</a:t>
            </a:fld>
            <a:endParaRPr lang="el-GR"/>
          </a:p>
        </p:txBody>
      </p:sp>
    </p:spTree>
    <p:extLst>
      <p:ext uri="{BB962C8B-B14F-4D97-AF65-F5344CB8AC3E}">
        <p14:creationId xmlns:p14="http://schemas.microsoft.com/office/powerpoint/2010/main" val="2713353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7</a:t>
            </a:fld>
            <a:endParaRPr lang="el-GR"/>
          </a:p>
        </p:txBody>
      </p:sp>
    </p:spTree>
    <p:extLst>
      <p:ext uri="{BB962C8B-B14F-4D97-AF65-F5344CB8AC3E}">
        <p14:creationId xmlns:p14="http://schemas.microsoft.com/office/powerpoint/2010/main" val="2502597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8</a:t>
            </a:fld>
            <a:endParaRPr lang="el-GR"/>
          </a:p>
        </p:txBody>
      </p:sp>
    </p:spTree>
    <p:extLst>
      <p:ext uri="{BB962C8B-B14F-4D97-AF65-F5344CB8AC3E}">
        <p14:creationId xmlns:p14="http://schemas.microsoft.com/office/powerpoint/2010/main" val="2797318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9</a:t>
            </a:fld>
            <a:endParaRPr lang="el-GR"/>
          </a:p>
        </p:txBody>
      </p:sp>
    </p:spTree>
    <p:extLst>
      <p:ext uri="{BB962C8B-B14F-4D97-AF65-F5344CB8AC3E}">
        <p14:creationId xmlns:p14="http://schemas.microsoft.com/office/powerpoint/2010/main" val="3465554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3A31FD8C-C428-42A3-B131-7080BB1B99B8}" type="slidenum">
              <a:rPr lang="el-GR" smtClean="0"/>
              <a:t>10</a:t>
            </a:fld>
            <a:endParaRPr lang="el-GR"/>
          </a:p>
        </p:txBody>
      </p:sp>
    </p:spTree>
    <p:extLst>
      <p:ext uri="{BB962C8B-B14F-4D97-AF65-F5344CB8AC3E}">
        <p14:creationId xmlns:p14="http://schemas.microsoft.com/office/powerpoint/2010/main" val="2666314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6EDCF-8AB5-42E6-809C-5BD0C8CE3261}" type="datetimeFigureOut">
              <a:rPr lang="el-GR" smtClean="0"/>
              <a:t>12/5/2018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2303906570"/>
      </p:ext>
    </p:extLst>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6EDCF-8AB5-42E6-809C-5BD0C8CE3261}" type="datetimeFigureOut">
              <a:rPr lang="el-GR" smtClean="0"/>
              <a:t>12/5/2018</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26252177"/>
      </p:ext>
    </p:extLst>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E6EDCF-8AB5-42E6-809C-5BD0C8CE3261}" type="datetimeFigureOut">
              <a:rPr lang="el-GR" smtClean="0"/>
              <a:t>12/5/2018</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796261984"/>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E6EDCF-8AB5-42E6-809C-5BD0C8CE3261}" type="datetimeFigureOut">
              <a:rPr lang="el-GR" smtClean="0"/>
              <a:t>12/5/2018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1172877595"/>
      </p:ext>
    </p:extLst>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E6EDCF-8AB5-42E6-809C-5BD0C8CE3261}" type="datetimeFigureOut">
              <a:rPr lang="el-GR" smtClean="0"/>
              <a:t>12/5/2018</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3986482089"/>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2E6EDCF-8AB5-42E6-809C-5BD0C8CE3261}" type="datetimeFigureOut">
              <a:rPr lang="el-GR" smtClean="0"/>
              <a:t>12/5/2018</a:t>
            </a:fld>
            <a:endParaRPr lang="el-GR"/>
          </a:p>
        </p:txBody>
      </p:sp>
      <p:sp>
        <p:nvSpPr>
          <p:cNvPr id="9" name="Footer Placeholder 8"/>
          <p:cNvSpPr>
            <a:spLocks noGrp="1"/>
          </p:cNvSpPr>
          <p:nvPr>
            <p:ph type="ftr" sz="quarter" idx="11"/>
          </p:nvPr>
        </p:nvSpPr>
        <p:spPr/>
        <p:txBody>
          <a:bodyPr/>
          <a:lstStyle/>
          <a:p>
            <a:endParaRPr lang="el-GR"/>
          </a:p>
        </p:txBody>
      </p:sp>
      <p:sp>
        <p:nvSpPr>
          <p:cNvPr id="10" name="Slide Number Placeholder 9"/>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408590549"/>
      </p:ext>
    </p:extLst>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2E6EDCF-8AB5-42E6-809C-5BD0C8CE3261}" type="datetimeFigureOut">
              <a:rPr lang="el-GR" smtClean="0"/>
              <a:t>12/5/2018</a:t>
            </a:fld>
            <a:endParaRPr lang="el-GR"/>
          </a:p>
        </p:txBody>
      </p:sp>
      <p:sp>
        <p:nvSpPr>
          <p:cNvPr id="11" name="Footer Placeholder 10"/>
          <p:cNvSpPr>
            <a:spLocks noGrp="1"/>
          </p:cNvSpPr>
          <p:nvPr>
            <p:ph type="ftr" sz="quarter" idx="11"/>
          </p:nvPr>
        </p:nvSpPr>
        <p:spPr/>
        <p:txBody>
          <a:bodyPr/>
          <a:lstStyle/>
          <a:p>
            <a:endParaRPr lang="el-GR"/>
          </a:p>
        </p:txBody>
      </p:sp>
      <p:sp>
        <p:nvSpPr>
          <p:cNvPr id="12" name="Slide Number Placeholder 11"/>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3421281474"/>
      </p:ext>
    </p:extLst>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2E6EDCF-8AB5-42E6-809C-5BD0C8CE3261}" type="datetimeFigureOut">
              <a:rPr lang="el-GR" smtClean="0"/>
              <a:t>12/5/2018</a:t>
            </a:fld>
            <a:endParaRPr lang="el-GR"/>
          </a:p>
        </p:txBody>
      </p:sp>
      <p:sp>
        <p:nvSpPr>
          <p:cNvPr id="7" name="Footer Placeholder 6"/>
          <p:cNvSpPr>
            <a:spLocks noGrp="1"/>
          </p:cNvSpPr>
          <p:nvPr>
            <p:ph type="ftr" sz="quarter" idx="11"/>
          </p:nvPr>
        </p:nvSpPr>
        <p:spPr/>
        <p:txBody>
          <a:bodyPr/>
          <a:lstStyle/>
          <a:p>
            <a:endParaRPr lang="el-GR"/>
          </a:p>
        </p:txBody>
      </p:sp>
      <p:sp>
        <p:nvSpPr>
          <p:cNvPr id="8" name="Slide Number Placeholder 7"/>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1454587506"/>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E6EDCF-8AB5-42E6-809C-5BD0C8CE3261}" type="datetimeFigureOut">
              <a:rPr lang="el-GR" smtClean="0"/>
              <a:t>12/5/2018</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3105760635"/>
      </p:ext>
    </p:extLst>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2E6EDCF-8AB5-42E6-809C-5BD0C8CE3261}" type="datetimeFigureOut">
              <a:rPr lang="el-GR" smtClean="0"/>
              <a:t>12/5/2018</a:t>
            </a:fld>
            <a:endParaRPr lang="el-GR"/>
          </a:p>
        </p:txBody>
      </p:sp>
      <p:sp>
        <p:nvSpPr>
          <p:cNvPr id="9" name="Footer Placeholder 8"/>
          <p:cNvSpPr>
            <a:spLocks noGrp="1"/>
          </p:cNvSpPr>
          <p:nvPr>
            <p:ph type="ftr" sz="quarter" idx="11"/>
          </p:nvPr>
        </p:nvSpPr>
        <p:spPr/>
        <p:txBody>
          <a:bodyPr/>
          <a:lstStyle/>
          <a:p>
            <a:endParaRPr lang="el-GR"/>
          </a:p>
        </p:txBody>
      </p:sp>
      <p:sp>
        <p:nvSpPr>
          <p:cNvPr id="10" name="Slide Number Placeholder 9"/>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291472590"/>
      </p:ext>
    </p:extLst>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C2E6EDCF-8AB5-42E6-809C-5BD0C8CE3261}" type="datetimeFigureOut">
              <a:rPr lang="el-GR" smtClean="0"/>
              <a:t>12/5/2018</a:t>
            </a:fld>
            <a:endParaRPr lang="el-GR"/>
          </a:p>
        </p:txBody>
      </p:sp>
      <p:sp>
        <p:nvSpPr>
          <p:cNvPr id="9" name="Footer Placeholder 8"/>
          <p:cNvSpPr>
            <a:spLocks noGrp="1"/>
          </p:cNvSpPr>
          <p:nvPr>
            <p:ph type="ftr" sz="quarter" idx="11"/>
          </p:nvPr>
        </p:nvSpPr>
        <p:spPr>
          <a:xfrm>
            <a:off x="3499101" y="6356350"/>
            <a:ext cx="5911517" cy="365125"/>
          </a:xfrm>
        </p:spPr>
        <p:txBody>
          <a:bodyPr/>
          <a:lstStyle/>
          <a:p>
            <a:endParaRPr lang="el-GR"/>
          </a:p>
        </p:txBody>
      </p:sp>
      <p:sp>
        <p:nvSpPr>
          <p:cNvPr id="10" name="Slide Number Placeholder 9"/>
          <p:cNvSpPr>
            <a:spLocks noGrp="1"/>
          </p:cNvSpPr>
          <p:nvPr>
            <p:ph type="sldNum" sz="quarter" idx="12"/>
          </p:nvPr>
        </p:nvSpPr>
        <p:spPr/>
        <p:txBody>
          <a:bodyPr/>
          <a:lstStyle/>
          <a:p>
            <a:fld id="{ED263BB3-AA51-4321-A5B0-1077F8C5424F}" type="slidenum">
              <a:rPr lang="el-GR" smtClean="0"/>
              <a:t>‹#›</a:t>
            </a:fld>
            <a:endParaRPr lang="el-GR"/>
          </a:p>
        </p:txBody>
      </p:sp>
    </p:spTree>
    <p:extLst>
      <p:ext uri="{BB962C8B-B14F-4D97-AF65-F5344CB8AC3E}">
        <p14:creationId xmlns:p14="http://schemas.microsoft.com/office/powerpoint/2010/main" val="3811663130"/>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2E6EDCF-8AB5-42E6-809C-5BD0C8CE3261}" type="datetimeFigureOut">
              <a:rPr lang="el-GR" smtClean="0"/>
              <a:t>12/5/2018</a:t>
            </a:fld>
            <a:endParaRPr lang="el-G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l-G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D263BB3-AA51-4321-A5B0-1077F8C5424F}" type="slidenum">
              <a:rPr lang="el-GR" smtClean="0"/>
              <a:t>‹#›</a:t>
            </a:fld>
            <a:endParaRPr lang="el-GR"/>
          </a:p>
        </p:txBody>
      </p:sp>
    </p:spTree>
    <p:extLst>
      <p:ext uri="{BB962C8B-B14F-4D97-AF65-F5344CB8AC3E}">
        <p14:creationId xmlns:p14="http://schemas.microsoft.com/office/powerpoint/2010/main" val="16660622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push/>
  </p:transition>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8.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hyperlink" Target="https://material.io/icons/" TargetMode="External"/><Relationship Id="rId2" Type="http://schemas.openxmlformats.org/officeDocument/2006/relationships/hyperlink" Target="https://support.logmeininc.com/lastpass"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7.png"/><Relationship Id="rId4" Type="http://schemas.openxmlformats.org/officeDocument/2006/relationships/hyperlink" Target="https://lastpass.com/press-ro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microsoft.com/office/2007/relationships/hdphoto" Target="../media/hdphoto1.wdp"/><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4.wdp"/><Relationship Id="rId4" Type="http://schemas.openxmlformats.org/officeDocument/2006/relationships/image" Target="../media/image9.png"/><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AEB083-398F-4D07-854B-543AA8C6472A}"/>
              </a:ext>
            </a:extLst>
          </p:cNvPr>
          <p:cNvSpPr>
            <a:spLocks noGrp="1"/>
          </p:cNvSpPr>
          <p:nvPr>
            <p:ph type="ctrTitle"/>
          </p:nvPr>
        </p:nvSpPr>
        <p:spPr/>
        <p:txBody>
          <a:bodyPr/>
          <a:lstStyle/>
          <a:p>
            <a:r>
              <a:rPr lang="en-US" dirty="0"/>
              <a:t>LastPass Tutorial</a:t>
            </a:r>
            <a:endParaRPr lang="el-GR" dirty="0"/>
          </a:p>
        </p:txBody>
      </p:sp>
      <p:sp>
        <p:nvSpPr>
          <p:cNvPr id="3" name="Subtitle 2">
            <a:extLst>
              <a:ext uri="{FF2B5EF4-FFF2-40B4-BE49-F238E27FC236}">
                <a16:creationId xmlns:a16="http://schemas.microsoft.com/office/drawing/2014/main" xmlns="" id="{77B642FA-218C-4675-8569-A323E843DFBF}"/>
              </a:ext>
            </a:extLst>
          </p:cNvPr>
          <p:cNvSpPr>
            <a:spLocks noGrp="1"/>
          </p:cNvSpPr>
          <p:nvPr>
            <p:ph type="subTitle" idx="1"/>
          </p:nvPr>
        </p:nvSpPr>
        <p:spPr/>
        <p:txBody>
          <a:bodyPr/>
          <a:lstStyle/>
          <a:p>
            <a:r>
              <a:rPr lang="el-GR" dirty="0"/>
              <a:t>Αναλυτική παρουσίαση της εφαρμογής </a:t>
            </a:r>
            <a:r>
              <a:rPr lang="en-US" dirty="0"/>
              <a:t>LastPass </a:t>
            </a:r>
            <a:r>
              <a:rPr lang="el-GR" dirty="0"/>
              <a:t>καθώς και εύχρηστους τρόπους χρήσης της.</a:t>
            </a:r>
          </a:p>
        </p:txBody>
      </p:sp>
      <p:pic>
        <p:nvPicPr>
          <p:cNvPr id="5" name="Picture 4">
            <a:extLst>
              <a:ext uri="{FF2B5EF4-FFF2-40B4-BE49-F238E27FC236}">
                <a16:creationId xmlns:a16="http://schemas.microsoft.com/office/drawing/2014/main" xmlns="" id="{30F95D12-3703-4C84-8EB1-08E25CD36C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2896" y="3429000"/>
            <a:ext cx="1694046" cy="250257"/>
          </a:xfrm>
          <a:prstGeom prst="rect">
            <a:avLst/>
          </a:prstGeom>
        </p:spPr>
      </p:pic>
    </p:spTree>
    <p:extLst>
      <p:ext uri="{BB962C8B-B14F-4D97-AF65-F5344CB8AC3E}">
        <p14:creationId xmlns:p14="http://schemas.microsoft.com/office/powerpoint/2010/main" val="4188021863"/>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Συμπλήρωση φορμών</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
        <p:nvSpPr>
          <p:cNvPr id="6" name="TextBox 5">
            <a:extLst>
              <a:ext uri="{FF2B5EF4-FFF2-40B4-BE49-F238E27FC236}">
                <a16:creationId xmlns:a16="http://schemas.microsoft.com/office/drawing/2014/main" xmlns="" id="{5732DE2B-9354-4F78-9CEB-C0F93A5DB05F}"/>
              </a:ext>
            </a:extLst>
          </p:cNvPr>
          <p:cNvSpPr txBox="1"/>
          <p:nvPr/>
        </p:nvSpPr>
        <p:spPr>
          <a:xfrm>
            <a:off x="3556000" y="683491"/>
            <a:ext cx="8026400" cy="1477328"/>
          </a:xfrm>
          <a:prstGeom prst="rect">
            <a:avLst/>
          </a:prstGeom>
          <a:noFill/>
        </p:spPr>
        <p:txBody>
          <a:bodyPr wrap="square" rtlCol="0">
            <a:spAutoFit/>
          </a:bodyPr>
          <a:lstStyle/>
          <a:p>
            <a:r>
              <a:rPr lang="el-GR" dirty="0"/>
              <a:t>Αν θέλετε μπορείτε να ετοιμάσετε τις φόρμες σας στο </a:t>
            </a:r>
            <a:r>
              <a:rPr lang="en-US" dirty="0"/>
              <a:t>LastPass </a:t>
            </a:r>
            <a:r>
              <a:rPr lang="el-GR" dirty="0"/>
              <a:t>έτσι ώστε να μην χρειάζεται κάθε φορά να τις συμπληρώνετε ξανά και ξανά!</a:t>
            </a:r>
          </a:p>
          <a:p>
            <a:endParaRPr lang="el-GR" dirty="0"/>
          </a:p>
          <a:p>
            <a:r>
              <a:rPr lang="el-GR" dirty="0"/>
              <a:t>Όπως και στις σημειώσεις έτσι και εδώ επιλέξτε την καρτέλα </a:t>
            </a:r>
            <a:r>
              <a:rPr lang="en-US" dirty="0">
                <a:solidFill>
                  <a:srgbClr val="D60000"/>
                </a:solidFill>
              </a:rPr>
              <a:t>“Form Fills”</a:t>
            </a:r>
            <a:r>
              <a:rPr lang="el-GR" dirty="0">
                <a:solidFill>
                  <a:srgbClr val="D60000"/>
                </a:solidFill>
              </a:rPr>
              <a:t> </a:t>
            </a:r>
            <a:r>
              <a:rPr lang="el-GR" dirty="0"/>
              <a:t>και το κουμπί </a:t>
            </a:r>
            <a:r>
              <a:rPr lang="en-US" dirty="0">
                <a:solidFill>
                  <a:srgbClr val="D60000"/>
                </a:solidFill>
              </a:rPr>
              <a:t>“Add Form Fills”</a:t>
            </a:r>
            <a:r>
              <a:rPr lang="en-US" dirty="0"/>
              <a:t>.</a:t>
            </a:r>
            <a:endParaRPr lang="el-GR" dirty="0">
              <a:solidFill>
                <a:srgbClr val="D60000"/>
              </a:solidFill>
            </a:endParaRPr>
          </a:p>
        </p:txBody>
      </p:sp>
      <p:pic>
        <p:nvPicPr>
          <p:cNvPr id="3" name="Picture 2">
            <a:extLst>
              <a:ext uri="{FF2B5EF4-FFF2-40B4-BE49-F238E27FC236}">
                <a16:creationId xmlns:a16="http://schemas.microsoft.com/office/drawing/2014/main" xmlns="" id="{5A024CA1-DB8B-4F1E-AA3E-A5A213754404}"/>
              </a:ext>
            </a:extLst>
          </p:cNvPr>
          <p:cNvPicPr>
            <a:picLocks noChangeAspect="1"/>
          </p:cNvPicPr>
          <p:nvPr/>
        </p:nvPicPr>
        <p:blipFill>
          <a:blip r:embed="rId4"/>
          <a:stretch>
            <a:fillRect/>
          </a:stretch>
        </p:blipFill>
        <p:spPr>
          <a:xfrm>
            <a:off x="4645457" y="2390813"/>
            <a:ext cx="6041015" cy="391603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31468038"/>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n-US" dirty="0"/>
              <a:t>Challenge</a:t>
            </a:r>
            <a:r>
              <a:rPr lang="el-GR" dirty="0"/>
              <a:t>…</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
        <p:nvSpPr>
          <p:cNvPr id="6" name="TextBox 5">
            <a:extLst>
              <a:ext uri="{FF2B5EF4-FFF2-40B4-BE49-F238E27FC236}">
                <a16:creationId xmlns:a16="http://schemas.microsoft.com/office/drawing/2014/main" xmlns="" id="{5732DE2B-9354-4F78-9CEB-C0F93A5DB05F}"/>
              </a:ext>
            </a:extLst>
          </p:cNvPr>
          <p:cNvSpPr txBox="1"/>
          <p:nvPr/>
        </p:nvSpPr>
        <p:spPr>
          <a:xfrm>
            <a:off x="3556000" y="683491"/>
            <a:ext cx="8026400" cy="369332"/>
          </a:xfrm>
          <a:prstGeom prst="rect">
            <a:avLst/>
          </a:prstGeom>
          <a:noFill/>
        </p:spPr>
        <p:txBody>
          <a:bodyPr wrap="square" rtlCol="0">
            <a:spAutoFit/>
          </a:bodyPr>
          <a:lstStyle/>
          <a:p>
            <a:pPr algn="ctr"/>
            <a:r>
              <a:rPr lang="el-GR" dirty="0"/>
              <a:t>Το </a:t>
            </a:r>
            <a:r>
              <a:rPr lang="en-US" dirty="0"/>
              <a:t>LastPass </a:t>
            </a:r>
            <a:r>
              <a:rPr lang="el-GR" dirty="0"/>
              <a:t>παρέχει στους χρήστες την υπηρεσία </a:t>
            </a:r>
            <a:r>
              <a:rPr lang="en-US" dirty="0">
                <a:solidFill>
                  <a:srgbClr val="D60000"/>
                </a:solidFill>
              </a:rPr>
              <a:t>Security Challenge</a:t>
            </a:r>
            <a:r>
              <a:rPr lang="en-US" dirty="0"/>
              <a:t>.</a:t>
            </a:r>
            <a:endParaRPr lang="el-GR" dirty="0">
              <a:solidFill>
                <a:srgbClr val="D60000"/>
              </a:solidFill>
            </a:endParaRPr>
          </a:p>
        </p:txBody>
      </p:sp>
      <p:sp>
        <p:nvSpPr>
          <p:cNvPr id="4" name="TextBox 3">
            <a:extLst>
              <a:ext uri="{FF2B5EF4-FFF2-40B4-BE49-F238E27FC236}">
                <a16:creationId xmlns:a16="http://schemas.microsoft.com/office/drawing/2014/main" xmlns="" id="{4D9D68F5-E91E-4C7D-8982-825716D379DD}"/>
              </a:ext>
            </a:extLst>
          </p:cNvPr>
          <p:cNvSpPr txBox="1"/>
          <p:nvPr/>
        </p:nvSpPr>
        <p:spPr>
          <a:xfrm>
            <a:off x="3925455" y="2685764"/>
            <a:ext cx="7906327" cy="1477328"/>
          </a:xfrm>
          <a:prstGeom prst="rect">
            <a:avLst/>
          </a:prstGeom>
          <a:noFill/>
        </p:spPr>
        <p:txBody>
          <a:bodyPr wrap="square" rtlCol="0">
            <a:spAutoFit/>
          </a:bodyPr>
          <a:lstStyle/>
          <a:p>
            <a:r>
              <a:rPr lang="el-GR" dirty="0"/>
              <a:t>Πρακτικά αυτό που προσφέρει είναι ένα ποσοστό για το πόσο ασφαλή και ισχυροί είναι οι κωδικοί σας, με βάση τα κριτίρια αξιολόγησης του </a:t>
            </a:r>
            <a:r>
              <a:rPr lang="en-US" dirty="0"/>
              <a:t>LastPass</a:t>
            </a:r>
            <a:r>
              <a:rPr lang="el-GR" dirty="0"/>
              <a:t>.</a:t>
            </a:r>
            <a:endParaRPr lang="en-US" dirty="0"/>
          </a:p>
          <a:p>
            <a:endParaRPr lang="en-US" dirty="0"/>
          </a:p>
          <a:p>
            <a:r>
              <a:rPr lang="el-GR" dirty="0"/>
              <a:t>Παρέχει στους χρήστες χρήσιμες συμβουλές</a:t>
            </a:r>
            <a:r>
              <a:rPr lang="en-US" dirty="0"/>
              <a:t> </a:t>
            </a:r>
            <a:r>
              <a:rPr lang="el-GR" dirty="0"/>
              <a:t>καθώς επίσης και άμεσες επιδιορθώσεις των μη ισχυρών κωδικών σας.</a:t>
            </a:r>
          </a:p>
        </p:txBody>
      </p:sp>
    </p:spTree>
    <p:extLst>
      <p:ext uri="{BB962C8B-B14F-4D97-AF65-F5344CB8AC3E}">
        <p14:creationId xmlns:p14="http://schemas.microsoft.com/office/powerpoint/2010/main" val="329544531"/>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Δημιουργία κωδικού</a:t>
            </a:r>
            <a:br>
              <a:rPr lang="el-GR" dirty="0"/>
            </a:br>
            <a:r>
              <a:rPr lang="el-GR" dirty="0"/>
              <a:t>#1</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
        <p:nvSpPr>
          <p:cNvPr id="6" name="TextBox 5">
            <a:extLst>
              <a:ext uri="{FF2B5EF4-FFF2-40B4-BE49-F238E27FC236}">
                <a16:creationId xmlns:a16="http://schemas.microsoft.com/office/drawing/2014/main" xmlns="" id="{5732DE2B-9354-4F78-9CEB-C0F93A5DB05F}"/>
              </a:ext>
            </a:extLst>
          </p:cNvPr>
          <p:cNvSpPr txBox="1"/>
          <p:nvPr/>
        </p:nvSpPr>
        <p:spPr>
          <a:xfrm>
            <a:off x="3597564" y="754505"/>
            <a:ext cx="8026400" cy="646331"/>
          </a:xfrm>
          <a:prstGeom prst="rect">
            <a:avLst/>
          </a:prstGeom>
          <a:noFill/>
        </p:spPr>
        <p:txBody>
          <a:bodyPr wrap="square" rtlCol="0">
            <a:spAutoFit/>
          </a:bodyPr>
          <a:lstStyle/>
          <a:p>
            <a:r>
              <a:rPr lang="el-GR" dirty="0"/>
              <a:t>Δεν γνωρίζετε τι κωδικό να βάλετε στον καινούριο σας λογαριασμό; </a:t>
            </a:r>
          </a:p>
          <a:p>
            <a:r>
              <a:rPr lang="el-GR" dirty="0"/>
              <a:t>Το </a:t>
            </a:r>
            <a:r>
              <a:rPr lang="en-US" dirty="0"/>
              <a:t>LastPass </a:t>
            </a:r>
            <a:r>
              <a:rPr lang="el-GR" dirty="0"/>
              <a:t>θα δημιουργήσει για εσάς έναν!</a:t>
            </a:r>
          </a:p>
        </p:txBody>
      </p:sp>
      <p:pic>
        <p:nvPicPr>
          <p:cNvPr id="3" name="Picture 2">
            <a:extLst>
              <a:ext uri="{FF2B5EF4-FFF2-40B4-BE49-F238E27FC236}">
                <a16:creationId xmlns:a16="http://schemas.microsoft.com/office/drawing/2014/main" xmlns="" id="{D23EAB2C-71A3-4FB4-BD35-4673B9E51CAF}"/>
              </a:ext>
            </a:extLst>
          </p:cNvPr>
          <p:cNvPicPr>
            <a:picLocks noChangeAspect="1"/>
          </p:cNvPicPr>
          <p:nvPr/>
        </p:nvPicPr>
        <p:blipFill>
          <a:blip r:embed="rId4"/>
          <a:stretch>
            <a:fillRect/>
          </a:stretch>
        </p:blipFill>
        <p:spPr>
          <a:xfrm>
            <a:off x="4061942" y="1568451"/>
            <a:ext cx="7171748" cy="4497652"/>
          </a:xfrm>
          <a:prstGeom prst="rect">
            <a:avLst/>
          </a:prstGeom>
        </p:spPr>
      </p:pic>
      <p:sp>
        <p:nvSpPr>
          <p:cNvPr id="5" name="Oval 4">
            <a:extLst>
              <a:ext uri="{FF2B5EF4-FFF2-40B4-BE49-F238E27FC236}">
                <a16:creationId xmlns:a16="http://schemas.microsoft.com/office/drawing/2014/main" xmlns="" id="{218172BC-24E7-4EFF-9A98-D5F3A4AB5DB7}"/>
              </a:ext>
            </a:extLst>
          </p:cNvPr>
          <p:cNvSpPr/>
          <p:nvPr/>
        </p:nvSpPr>
        <p:spPr>
          <a:xfrm>
            <a:off x="9827492" y="5551054"/>
            <a:ext cx="1311564" cy="286327"/>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l-GR"/>
          </a:p>
        </p:txBody>
      </p:sp>
    </p:spTree>
    <p:extLst>
      <p:ext uri="{BB962C8B-B14F-4D97-AF65-F5344CB8AC3E}">
        <p14:creationId xmlns:p14="http://schemas.microsoft.com/office/powerpoint/2010/main" val="2064654649"/>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Δημιουργία κωδικού</a:t>
            </a:r>
            <a:br>
              <a:rPr lang="el-GR" dirty="0"/>
            </a:br>
            <a:r>
              <a:rPr lang="el-GR" dirty="0"/>
              <a:t>#2</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pic>
        <p:nvPicPr>
          <p:cNvPr id="4" name="Picture 3">
            <a:extLst>
              <a:ext uri="{FF2B5EF4-FFF2-40B4-BE49-F238E27FC236}">
                <a16:creationId xmlns:a16="http://schemas.microsoft.com/office/drawing/2014/main" xmlns="" id="{F3358DD7-0055-44B6-B8C5-FED0BB57ADC3}"/>
              </a:ext>
            </a:extLst>
          </p:cNvPr>
          <p:cNvPicPr>
            <a:picLocks noChangeAspect="1"/>
          </p:cNvPicPr>
          <p:nvPr/>
        </p:nvPicPr>
        <p:blipFill>
          <a:blip r:embed="rId4"/>
          <a:stretch>
            <a:fillRect/>
          </a:stretch>
        </p:blipFill>
        <p:spPr>
          <a:xfrm>
            <a:off x="7550527" y="962215"/>
            <a:ext cx="3990975" cy="4924425"/>
          </a:xfrm>
          <a:prstGeom prst="rect">
            <a:avLst/>
          </a:prstGeom>
        </p:spPr>
      </p:pic>
      <p:sp>
        <p:nvSpPr>
          <p:cNvPr id="7" name="TextBox 6">
            <a:extLst>
              <a:ext uri="{FF2B5EF4-FFF2-40B4-BE49-F238E27FC236}">
                <a16:creationId xmlns:a16="http://schemas.microsoft.com/office/drawing/2014/main" xmlns="" id="{08CC7064-6E8C-4D9C-BC98-A28FDDCE5077}"/>
              </a:ext>
            </a:extLst>
          </p:cNvPr>
          <p:cNvSpPr txBox="1"/>
          <p:nvPr/>
        </p:nvSpPr>
        <p:spPr>
          <a:xfrm>
            <a:off x="3694545" y="971451"/>
            <a:ext cx="3389746" cy="400110"/>
          </a:xfrm>
          <a:prstGeom prst="rect">
            <a:avLst/>
          </a:prstGeom>
          <a:noFill/>
        </p:spPr>
        <p:txBody>
          <a:bodyPr wrap="square" rtlCol="0">
            <a:spAutoFit/>
          </a:bodyPr>
          <a:lstStyle/>
          <a:p>
            <a:r>
              <a:rPr lang="el-GR" sz="2000" dirty="0">
                <a:solidFill>
                  <a:srgbClr val="D60000"/>
                </a:solidFill>
              </a:rPr>
              <a:t>Προσοχή:</a:t>
            </a:r>
          </a:p>
        </p:txBody>
      </p:sp>
      <p:cxnSp>
        <p:nvCxnSpPr>
          <p:cNvPr id="9" name="Straight Connector 8">
            <a:extLst>
              <a:ext uri="{FF2B5EF4-FFF2-40B4-BE49-F238E27FC236}">
                <a16:creationId xmlns:a16="http://schemas.microsoft.com/office/drawing/2014/main" xmlns="" id="{13A02EC8-EEB5-4786-AFDD-3BB4EC1D8447}"/>
              </a:ext>
            </a:extLst>
          </p:cNvPr>
          <p:cNvCxnSpPr>
            <a:cxnSpLocks/>
          </p:cNvCxnSpPr>
          <p:nvPr/>
        </p:nvCxnSpPr>
        <p:spPr>
          <a:xfrm>
            <a:off x="3517449" y="1411439"/>
            <a:ext cx="371603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0DEEEEF2-E22E-4943-BB0C-DDA91EA8E437}"/>
              </a:ext>
            </a:extLst>
          </p:cNvPr>
          <p:cNvSpPr txBox="1"/>
          <p:nvPr/>
        </p:nvSpPr>
        <p:spPr>
          <a:xfrm>
            <a:off x="3963104" y="1546406"/>
            <a:ext cx="3462932" cy="1200329"/>
          </a:xfrm>
          <a:prstGeom prst="rect">
            <a:avLst/>
          </a:prstGeom>
          <a:noFill/>
        </p:spPr>
        <p:txBody>
          <a:bodyPr wrap="square" rtlCol="0">
            <a:spAutoFit/>
          </a:bodyPr>
          <a:lstStyle/>
          <a:p>
            <a:r>
              <a:rPr lang="el-GR" dirty="0"/>
              <a:t>Σημειώστε τον κωδικό κάπου γιατί όπως και στο παράδειγμα δεν πρόκειται για κωδικό συμβολικό για εσάς!</a:t>
            </a:r>
          </a:p>
        </p:txBody>
      </p:sp>
      <p:pic>
        <p:nvPicPr>
          <p:cNvPr id="13" name="Picture 12">
            <a:extLst>
              <a:ext uri="{FF2B5EF4-FFF2-40B4-BE49-F238E27FC236}">
                <a16:creationId xmlns:a16="http://schemas.microsoft.com/office/drawing/2014/main" xmlns="" id="{7879E9C4-C645-411F-A09E-A37F2D32613F}"/>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517449" y="1512452"/>
            <a:ext cx="445655" cy="445655"/>
          </a:xfrm>
          <a:prstGeom prst="rect">
            <a:avLst/>
          </a:prstGeom>
        </p:spPr>
      </p:pic>
      <p:pic>
        <p:nvPicPr>
          <p:cNvPr id="15" name="Picture 14">
            <a:extLst>
              <a:ext uri="{FF2B5EF4-FFF2-40B4-BE49-F238E27FC236}">
                <a16:creationId xmlns:a16="http://schemas.microsoft.com/office/drawing/2014/main" xmlns="" id="{B51D359A-8A4C-478D-94D2-0773EEF31B21}"/>
              </a:ext>
            </a:extLst>
          </p:cNvPr>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537186" y="2881701"/>
            <a:ext cx="425918" cy="425918"/>
          </a:xfrm>
          <a:prstGeom prst="rect">
            <a:avLst/>
          </a:prstGeom>
        </p:spPr>
      </p:pic>
      <p:sp>
        <p:nvSpPr>
          <p:cNvPr id="17" name="TextBox 16">
            <a:extLst>
              <a:ext uri="{FF2B5EF4-FFF2-40B4-BE49-F238E27FC236}">
                <a16:creationId xmlns:a16="http://schemas.microsoft.com/office/drawing/2014/main" xmlns="" id="{0D3B8E87-4CDC-4D62-96D4-2ADBF1FE4D54}"/>
              </a:ext>
            </a:extLst>
          </p:cNvPr>
          <p:cNvSpPr txBox="1"/>
          <p:nvPr/>
        </p:nvSpPr>
        <p:spPr>
          <a:xfrm>
            <a:off x="3967400" y="2881701"/>
            <a:ext cx="3462932" cy="1477328"/>
          </a:xfrm>
          <a:prstGeom prst="rect">
            <a:avLst/>
          </a:prstGeom>
          <a:noFill/>
        </p:spPr>
        <p:txBody>
          <a:bodyPr wrap="square" rtlCol="0">
            <a:spAutoFit/>
          </a:bodyPr>
          <a:lstStyle/>
          <a:p>
            <a:r>
              <a:rPr lang="el-GR" dirty="0"/>
              <a:t>Αφού πήρατε την απόφαση να αφήσετε το </a:t>
            </a:r>
            <a:r>
              <a:rPr lang="en-US" dirty="0"/>
              <a:t>LastPass </a:t>
            </a:r>
            <a:r>
              <a:rPr lang="el-GR" dirty="0"/>
              <a:t>να δημιουργήσει κωδικό για εσάς φροντίστε να γίνει πράσινη όλη η μπάρα κάτω από τον κωδικό!</a:t>
            </a:r>
          </a:p>
        </p:txBody>
      </p:sp>
      <p:sp>
        <p:nvSpPr>
          <p:cNvPr id="16" name="TextBox 15">
            <a:extLst>
              <a:ext uri="{FF2B5EF4-FFF2-40B4-BE49-F238E27FC236}">
                <a16:creationId xmlns:a16="http://schemas.microsoft.com/office/drawing/2014/main" xmlns="" id="{3B044539-30DA-492E-AC24-DD0767B4DCC7}"/>
              </a:ext>
            </a:extLst>
          </p:cNvPr>
          <p:cNvSpPr txBox="1"/>
          <p:nvPr/>
        </p:nvSpPr>
        <p:spPr>
          <a:xfrm>
            <a:off x="3695395" y="4800230"/>
            <a:ext cx="3639906" cy="646331"/>
          </a:xfrm>
          <a:prstGeom prst="rect">
            <a:avLst/>
          </a:prstGeom>
          <a:noFill/>
        </p:spPr>
        <p:txBody>
          <a:bodyPr wrap="square" rtlCol="0">
            <a:spAutoFit/>
          </a:bodyPr>
          <a:lstStyle/>
          <a:p>
            <a:pPr algn="ctr"/>
            <a:r>
              <a:rPr lang="el-GR" b="1" i="1" dirty="0"/>
              <a:t>Όσο πιο </a:t>
            </a:r>
            <a:r>
              <a:rPr lang="el-GR" b="1" i="1" dirty="0">
                <a:solidFill>
                  <a:srgbClr val="00B050"/>
                </a:solidFill>
              </a:rPr>
              <a:t>πράσινη</a:t>
            </a:r>
            <a:r>
              <a:rPr lang="el-GR" b="1" i="1" dirty="0"/>
              <a:t> τόσο πιο ασφαλής κωδικός!!</a:t>
            </a:r>
          </a:p>
        </p:txBody>
      </p:sp>
    </p:spTree>
    <p:extLst>
      <p:ext uri="{BB962C8B-B14F-4D97-AF65-F5344CB8AC3E}">
        <p14:creationId xmlns:p14="http://schemas.microsoft.com/office/powerpoint/2010/main" val="1783896735"/>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Ομάδες</a:t>
            </a:r>
            <a:r>
              <a:rPr lang="en-US" dirty="0"/>
              <a:t/>
            </a:r>
            <a:br>
              <a:rPr lang="en-US" dirty="0"/>
            </a:br>
            <a:r>
              <a:rPr lang="en-US" dirty="0"/>
              <a:t>#1</a:t>
            </a:r>
            <a:endParaRPr lang="el-GR" dirty="0"/>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
        <p:nvSpPr>
          <p:cNvPr id="6" name="TextBox 5">
            <a:extLst>
              <a:ext uri="{FF2B5EF4-FFF2-40B4-BE49-F238E27FC236}">
                <a16:creationId xmlns:a16="http://schemas.microsoft.com/office/drawing/2014/main" xmlns="" id="{5732DE2B-9354-4F78-9CEB-C0F93A5DB05F}"/>
              </a:ext>
            </a:extLst>
          </p:cNvPr>
          <p:cNvSpPr txBox="1"/>
          <p:nvPr/>
        </p:nvSpPr>
        <p:spPr>
          <a:xfrm>
            <a:off x="3597564" y="754505"/>
            <a:ext cx="8026400" cy="1477328"/>
          </a:xfrm>
          <a:prstGeom prst="rect">
            <a:avLst/>
          </a:prstGeom>
          <a:noFill/>
        </p:spPr>
        <p:txBody>
          <a:bodyPr wrap="square" rtlCol="0">
            <a:spAutoFit/>
          </a:bodyPr>
          <a:lstStyle/>
          <a:p>
            <a:r>
              <a:rPr lang="el-GR" dirty="0"/>
              <a:t>Μια ακόμα δυνατότητα του LastPass, είναι ότι μέλη της ομάδας μπορούν να συνεργάζονται και να μοιράζονται ιστότοπους.Για να εξηγήσουμε πως θα γίνει αυτο, πρεπει να ξεκαθαρίσουμε την έννοια του θυσαυροφυλάκιου. Ως θυσαυροφύλακιο στο LastPass ορίζουμε των χώρο που αποθηκέυονται οι λογοριασμοί.</a:t>
            </a:r>
          </a:p>
        </p:txBody>
      </p:sp>
      <p:sp>
        <p:nvSpPr>
          <p:cNvPr id="4" name="Rectangle 3">
            <a:extLst>
              <a:ext uri="{FF2B5EF4-FFF2-40B4-BE49-F238E27FC236}">
                <a16:creationId xmlns:a16="http://schemas.microsoft.com/office/drawing/2014/main" xmlns="" id="{EE122B21-4142-4063-8D5D-23473841A64E}"/>
              </a:ext>
            </a:extLst>
          </p:cNvPr>
          <p:cNvSpPr/>
          <p:nvPr/>
        </p:nvSpPr>
        <p:spPr>
          <a:xfrm>
            <a:off x="3597564" y="2231833"/>
            <a:ext cx="3298082" cy="369332"/>
          </a:xfrm>
          <a:prstGeom prst="rect">
            <a:avLst/>
          </a:prstGeom>
        </p:spPr>
        <p:txBody>
          <a:bodyPr wrap="none">
            <a:spAutoFit/>
          </a:bodyPr>
          <a:lstStyle/>
          <a:p>
            <a:r>
              <a:rPr lang="el-GR" dirty="0">
                <a:solidFill>
                  <a:srgbClr val="C00000"/>
                </a:solidFill>
              </a:rPr>
              <a:t>Πρόσβαση στον πίνακα ελέγχου</a:t>
            </a:r>
          </a:p>
        </p:txBody>
      </p:sp>
      <p:cxnSp>
        <p:nvCxnSpPr>
          <p:cNvPr id="8" name="Straight Connector 7">
            <a:extLst>
              <a:ext uri="{FF2B5EF4-FFF2-40B4-BE49-F238E27FC236}">
                <a16:creationId xmlns:a16="http://schemas.microsoft.com/office/drawing/2014/main" xmlns="" id="{D1DC4F92-DF8F-4346-9FCE-5A2A07358E90}"/>
              </a:ext>
            </a:extLst>
          </p:cNvPr>
          <p:cNvCxnSpPr/>
          <p:nvPr/>
        </p:nvCxnSpPr>
        <p:spPr>
          <a:xfrm>
            <a:off x="3597564" y="2650325"/>
            <a:ext cx="8026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E762C9B7-1AA3-44D4-9CB0-DB36BDE5A40E}"/>
              </a:ext>
            </a:extLst>
          </p:cNvPr>
          <p:cNvSpPr/>
          <p:nvPr/>
        </p:nvSpPr>
        <p:spPr>
          <a:xfrm>
            <a:off x="4128956" y="2785831"/>
            <a:ext cx="7495007" cy="646331"/>
          </a:xfrm>
          <a:prstGeom prst="rect">
            <a:avLst/>
          </a:prstGeom>
        </p:spPr>
        <p:txBody>
          <a:bodyPr wrap="square">
            <a:spAutoFit/>
          </a:bodyPr>
          <a:lstStyle/>
          <a:p>
            <a:r>
              <a:rPr lang="el-GR" dirty="0"/>
              <a:t>Από το θησαυροφυλάκιο σας, κάντε κλικ στο εικονίδιο Gear στο αριστερό μενού για να μεταβείτε στον πίνακα ελέγχου του διαχειριστή.</a:t>
            </a:r>
          </a:p>
        </p:txBody>
      </p:sp>
      <p:pic>
        <p:nvPicPr>
          <p:cNvPr id="11" name="Picture 10">
            <a:extLst>
              <a:ext uri="{FF2B5EF4-FFF2-40B4-BE49-F238E27FC236}">
                <a16:creationId xmlns:a16="http://schemas.microsoft.com/office/drawing/2014/main" xmlns="" id="{09BD59CB-559B-41FB-BE6A-E6375121517A}"/>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597564" y="2803121"/>
            <a:ext cx="531393" cy="531393"/>
          </a:xfrm>
          <a:prstGeom prst="rect">
            <a:avLst/>
          </a:prstGeom>
        </p:spPr>
      </p:pic>
      <p:sp>
        <p:nvSpPr>
          <p:cNvPr id="12" name="Rectangle 11">
            <a:extLst>
              <a:ext uri="{FF2B5EF4-FFF2-40B4-BE49-F238E27FC236}">
                <a16:creationId xmlns:a16="http://schemas.microsoft.com/office/drawing/2014/main" xmlns="" id="{4D0AD788-35C3-4C1A-BE83-16A9A8FBD8DA}"/>
              </a:ext>
            </a:extLst>
          </p:cNvPr>
          <p:cNvSpPr/>
          <p:nvPr/>
        </p:nvSpPr>
        <p:spPr>
          <a:xfrm>
            <a:off x="4128955" y="3475471"/>
            <a:ext cx="7495007" cy="923330"/>
          </a:xfrm>
          <a:prstGeom prst="rect">
            <a:avLst/>
          </a:prstGeom>
        </p:spPr>
        <p:txBody>
          <a:bodyPr wrap="square">
            <a:spAutoFit/>
          </a:bodyPr>
          <a:lstStyle/>
          <a:p>
            <a:r>
              <a:rPr lang="el-GR" dirty="0"/>
              <a:t>Με αυτόν τον τρόπο μεταβαίνετε από τη δική σας θήκη κωδικών πρόσβασης στο ταμπλό του διαχειριστή σας, όπου μπορείτε να διαχειριστείτε την ομάδα σας..</a:t>
            </a:r>
          </a:p>
        </p:txBody>
      </p:sp>
      <p:pic>
        <p:nvPicPr>
          <p:cNvPr id="14" name="Picture 13">
            <a:extLst>
              <a:ext uri="{FF2B5EF4-FFF2-40B4-BE49-F238E27FC236}">
                <a16:creationId xmlns:a16="http://schemas.microsoft.com/office/drawing/2014/main" xmlns="" id="{DC6CA6D3-0EAA-4B16-98AC-C54E456A6823}"/>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18682" y="3531425"/>
            <a:ext cx="489155" cy="489155"/>
          </a:xfrm>
          <a:prstGeom prst="rect">
            <a:avLst/>
          </a:prstGeom>
        </p:spPr>
      </p:pic>
    </p:spTree>
    <p:extLst>
      <p:ext uri="{BB962C8B-B14F-4D97-AF65-F5344CB8AC3E}">
        <p14:creationId xmlns:p14="http://schemas.microsoft.com/office/powerpoint/2010/main" val="3962611242"/>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Ομάδες</a:t>
            </a:r>
            <a:r>
              <a:rPr lang="en-US" dirty="0"/>
              <a:t/>
            </a:r>
            <a:br>
              <a:rPr lang="en-US" dirty="0"/>
            </a:br>
            <a:r>
              <a:rPr lang="en-US" dirty="0"/>
              <a:t>#2</a:t>
            </a:r>
            <a:endParaRPr lang="el-GR" dirty="0"/>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
        <p:nvSpPr>
          <p:cNvPr id="3" name="Rectangle 2">
            <a:extLst>
              <a:ext uri="{FF2B5EF4-FFF2-40B4-BE49-F238E27FC236}">
                <a16:creationId xmlns:a16="http://schemas.microsoft.com/office/drawing/2014/main" xmlns="" id="{FF763329-CABA-45A0-A2B1-C3E0682D0D08}"/>
              </a:ext>
            </a:extLst>
          </p:cNvPr>
          <p:cNvSpPr/>
          <p:nvPr/>
        </p:nvSpPr>
        <p:spPr>
          <a:xfrm>
            <a:off x="4492438" y="1618325"/>
            <a:ext cx="7080130" cy="369332"/>
          </a:xfrm>
          <a:prstGeom prst="rect">
            <a:avLst/>
          </a:prstGeom>
        </p:spPr>
        <p:txBody>
          <a:bodyPr wrap="square">
            <a:spAutoFit/>
          </a:bodyPr>
          <a:lstStyle/>
          <a:p>
            <a:r>
              <a:rPr lang="el-GR" dirty="0"/>
              <a:t>Κάντε κλικ στο στοιχείο Χρήστες στο αριστερό μενού</a:t>
            </a:r>
          </a:p>
        </p:txBody>
      </p:sp>
      <p:sp>
        <p:nvSpPr>
          <p:cNvPr id="13" name="Rectangle 12">
            <a:extLst>
              <a:ext uri="{FF2B5EF4-FFF2-40B4-BE49-F238E27FC236}">
                <a16:creationId xmlns:a16="http://schemas.microsoft.com/office/drawing/2014/main" xmlns="" id="{4721A5BD-6626-44F0-84E0-9D0EC42C12D5}"/>
              </a:ext>
            </a:extLst>
          </p:cNvPr>
          <p:cNvSpPr/>
          <p:nvPr/>
        </p:nvSpPr>
        <p:spPr>
          <a:xfrm>
            <a:off x="3660718" y="754505"/>
            <a:ext cx="2262158" cy="369332"/>
          </a:xfrm>
          <a:prstGeom prst="rect">
            <a:avLst/>
          </a:prstGeom>
        </p:spPr>
        <p:txBody>
          <a:bodyPr wrap="none">
            <a:spAutoFit/>
          </a:bodyPr>
          <a:lstStyle/>
          <a:p>
            <a:r>
              <a:rPr lang="el-GR" dirty="0">
                <a:solidFill>
                  <a:srgbClr val="C00000"/>
                </a:solidFill>
              </a:rPr>
              <a:t>Πρόσκληση χρηστών</a:t>
            </a:r>
          </a:p>
        </p:txBody>
      </p:sp>
      <p:cxnSp>
        <p:nvCxnSpPr>
          <p:cNvPr id="7" name="Straight Connector 6">
            <a:extLst>
              <a:ext uri="{FF2B5EF4-FFF2-40B4-BE49-F238E27FC236}">
                <a16:creationId xmlns:a16="http://schemas.microsoft.com/office/drawing/2014/main" xmlns="" id="{335278C5-FD99-4EA2-B6BB-6B1DF4BB2ED4}"/>
              </a:ext>
            </a:extLst>
          </p:cNvPr>
          <p:cNvCxnSpPr/>
          <p:nvPr/>
        </p:nvCxnSpPr>
        <p:spPr>
          <a:xfrm>
            <a:off x="3660718" y="1163165"/>
            <a:ext cx="7911850"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54205691-A8CA-4D2F-8992-2BCC793B303B}"/>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38710" y="3184765"/>
            <a:ext cx="518652" cy="518652"/>
          </a:xfrm>
          <a:prstGeom prst="rect">
            <a:avLst/>
          </a:prstGeom>
        </p:spPr>
      </p:pic>
      <p:sp>
        <p:nvSpPr>
          <p:cNvPr id="16" name="Rectangle 15">
            <a:extLst>
              <a:ext uri="{FF2B5EF4-FFF2-40B4-BE49-F238E27FC236}">
                <a16:creationId xmlns:a16="http://schemas.microsoft.com/office/drawing/2014/main" xmlns="" id="{8876E86A-AD86-4406-B748-C39E3A9E6F24}"/>
              </a:ext>
            </a:extLst>
          </p:cNvPr>
          <p:cNvSpPr/>
          <p:nvPr/>
        </p:nvSpPr>
        <p:spPr>
          <a:xfrm>
            <a:off x="4492437" y="2220932"/>
            <a:ext cx="7080129" cy="646331"/>
          </a:xfrm>
          <a:prstGeom prst="rect">
            <a:avLst/>
          </a:prstGeom>
        </p:spPr>
        <p:txBody>
          <a:bodyPr wrap="square">
            <a:spAutoFit/>
          </a:bodyPr>
          <a:lstStyle/>
          <a:p>
            <a:r>
              <a:rPr lang="el-GR" dirty="0"/>
              <a:t>Στη συνέχεια, επιλέξτε "Προσθήκη χρήστη" επάνω δεξιά για να ξεκινήσετε να καλείτε μέλη της ομάδας. </a:t>
            </a:r>
          </a:p>
        </p:txBody>
      </p:sp>
      <p:pic>
        <p:nvPicPr>
          <p:cNvPr id="18" name="Picture 17">
            <a:extLst>
              <a:ext uri="{FF2B5EF4-FFF2-40B4-BE49-F238E27FC236}">
                <a16:creationId xmlns:a16="http://schemas.microsoft.com/office/drawing/2014/main" xmlns="" id="{31D2A9A3-4BA4-48BA-917A-E1A85E0B6A1C}"/>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60718" y="2250428"/>
            <a:ext cx="646332" cy="646332"/>
          </a:xfrm>
          <a:prstGeom prst="rect">
            <a:avLst/>
          </a:prstGeom>
        </p:spPr>
      </p:pic>
      <p:sp>
        <p:nvSpPr>
          <p:cNvPr id="19" name="Rectangle 18">
            <a:extLst>
              <a:ext uri="{FF2B5EF4-FFF2-40B4-BE49-F238E27FC236}">
                <a16:creationId xmlns:a16="http://schemas.microsoft.com/office/drawing/2014/main" xmlns="" id="{28A4CDFE-7304-433D-A886-068159753A9E}"/>
              </a:ext>
            </a:extLst>
          </p:cNvPr>
          <p:cNvSpPr/>
          <p:nvPr/>
        </p:nvSpPr>
        <p:spPr>
          <a:xfrm>
            <a:off x="4492436" y="3101262"/>
            <a:ext cx="7080129" cy="646331"/>
          </a:xfrm>
          <a:prstGeom prst="rect">
            <a:avLst/>
          </a:prstGeom>
        </p:spPr>
        <p:txBody>
          <a:bodyPr wrap="square">
            <a:spAutoFit/>
          </a:bodyPr>
          <a:lstStyle/>
          <a:p>
            <a:r>
              <a:rPr lang="el-GR" dirty="0"/>
              <a:t>Εισάγετε τη διεύθυνση ηλεκτρονικού ταχυδρομείου και το όνομα του χρήστη και πατήστε "Προσθήκη χρήστη".</a:t>
            </a:r>
          </a:p>
        </p:txBody>
      </p:sp>
      <p:pic>
        <p:nvPicPr>
          <p:cNvPr id="23" name="Picture 22">
            <a:extLst>
              <a:ext uri="{FF2B5EF4-FFF2-40B4-BE49-F238E27FC236}">
                <a16:creationId xmlns:a16="http://schemas.microsoft.com/office/drawing/2014/main" xmlns="" id="{B2F0E209-5CE1-496A-B1DE-284AE68FE5A2}"/>
              </a:ext>
            </a:extLst>
          </p:cNvPr>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67383" y="1596042"/>
            <a:ext cx="450651" cy="450651"/>
          </a:xfrm>
          <a:prstGeom prst="rect">
            <a:avLst/>
          </a:prstGeom>
        </p:spPr>
      </p:pic>
      <p:sp>
        <p:nvSpPr>
          <p:cNvPr id="22" name="Rectangle 21">
            <a:extLst>
              <a:ext uri="{FF2B5EF4-FFF2-40B4-BE49-F238E27FC236}">
                <a16:creationId xmlns:a16="http://schemas.microsoft.com/office/drawing/2014/main" xmlns="" id="{F00B36DD-CB9E-4C21-AA0C-1C7A1E540A5E}"/>
              </a:ext>
            </a:extLst>
          </p:cNvPr>
          <p:cNvSpPr/>
          <p:nvPr/>
        </p:nvSpPr>
        <p:spPr>
          <a:xfrm>
            <a:off x="4492436" y="3980868"/>
            <a:ext cx="7080128" cy="923330"/>
          </a:xfrm>
          <a:prstGeom prst="rect">
            <a:avLst/>
          </a:prstGeom>
        </p:spPr>
        <p:txBody>
          <a:bodyPr wrap="square">
            <a:spAutoFit/>
          </a:bodyPr>
          <a:lstStyle/>
          <a:p>
            <a:r>
              <a:rPr lang="el-GR" dirty="0"/>
              <a:t>Ο χρήστης θα λάβει στη συνέχεια μια πρόσκληση μέσω ηλεκτρονικού ταχυδρομείου για να δημιουργήσει έναν λογαριασμό LastPass και να συμμετάσχει στην ομάδα σας. </a:t>
            </a:r>
          </a:p>
        </p:txBody>
      </p:sp>
      <p:pic>
        <p:nvPicPr>
          <p:cNvPr id="25" name="Picture 24">
            <a:extLst>
              <a:ext uri="{FF2B5EF4-FFF2-40B4-BE49-F238E27FC236}">
                <a16:creationId xmlns:a16="http://schemas.microsoft.com/office/drawing/2014/main" xmlns="" id="{18F1C092-8561-41C5-A5E5-717BC7C439C7}"/>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47719" y="4198375"/>
            <a:ext cx="518652" cy="518652"/>
          </a:xfrm>
          <a:prstGeom prst="rect">
            <a:avLst/>
          </a:prstGeom>
        </p:spPr>
      </p:pic>
      <p:sp>
        <p:nvSpPr>
          <p:cNvPr id="26" name="Rectangle 25">
            <a:extLst>
              <a:ext uri="{FF2B5EF4-FFF2-40B4-BE49-F238E27FC236}">
                <a16:creationId xmlns:a16="http://schemas.microsoft.com/office/drawing/2014/main" xmlns="" id="{4E08B48B-9F08-41FD-8FD5-B9FB9F3A7B74}"/>
              </a:ext>
            </a:extLst>
          </p:cNvPr>
          <p:cNvSpPr/>
          <p:nvPr/>
        </p:nvSpPr>
        <p:spPr>
          <a:xfrm>
            <a:off x="4492436" y="5137473"/>
            <a:ext cx="7080128" cy="1200329"/>
          </a:xfrm>
          <a:prstGeom prst="rect">
            <a:avLst/>
          </a:prstGeom>
        </p:spPr>
        <p:txBody>
          <a:bodyPr wrap="square">
            <a:spAutoFit/>
          </a:bodyPr>
          <a:lstStyle/>
          <a:p>
            <a:r>
              <a:rPr lang="el-GR" dirty="0"/>
              <a:t>Μόλις έχετε μέλη στην ομάδα σας, μπορείτε να μοιράζεστε φακέλους μαζί τους, να ενημερώνετε τα δικαιώματά πρόσβασης</a:t>
            </a:r>
            <a:r>
              <a:rPr lang="en-US" dirty="0"/>
              <a:t> </a:t>
            </a:r>
            <a:r>
              <a:rPr lang="el-GR" dirty="0"/>
              <a:t>τους και να προσθέσετε πολιτικές στον λογαριασμό τους .Θα μπορούν στην συνέχεια να προσθέτουν ιστότοπους στο θησαυροφυλάκιο.</a:t>
            </a:r>
          </a:p>
        </p:txBody>
      </p:sp>
      <p:pic>
        <p:nvPicPr>
          <p:cNvPr id="28" name="Picture 27">
            <a:extLst>
              <a:ext uri="{FF2B5EF4-FFF2-40B4-BE49-F238E27FC236}">
                <a16:creationId xmlns:a16="http://schemas.microsoft.com/office/drawing/2014/main" xmlns="" id="{69267942-DF04-4756-AE3D-D5D174BF5152}"/>
              </a:ext>
            </a:extLst>
          </p:cNvPr>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57550" y="5470326"/>
            <a:ext cx="489979" cy="489979"/>
          </a:xfrm>
          <a:prstGeom prst="rect">
            <a:avLst/>
          </a:prstGeom>
        </p:spPr>
      </p:pic>
    </p:spTree>
    <p:extLst>
      <p:ext uri="{BB962C8B-B14F-4D97-AF65-F5344CB8AC3E}">
        <p14:creationId xmlns:p14="http://schemas.microsoft.com/office/powerpoint/2010/main" val="1633395586"/>
      </p:ext>
    </p:extLst>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C91042-3883-4E8D-81ED-1D7E3092A8FD}"/>
              </a:ext>
            </a:extLst>
          </p:cNvPr>
          <p:cNvSpPr>
            <a:spLocks noGrp="1"/>
          </p:cNvSpPr>
          <p:nvPr>
            <p:ph type="title"/>
          </p:nvPr>
        </p:nvSpPr>
        <p:spPr/>
        <p:txBody>
          <a:bodyPr/>
          <a:lstStyle/>
          <a:p>
            <a:pPr algn="ctr"/>
            <a:r>
              <a:rPr lang="el-GR" dirty="0"/>
              <a:t>Πηγές</a:t>
            </a:r>
          </a:p>
        </p:txBody>
      </p:sp>
      <p:sp>
        <p:nvSpPr>
          <p:cNvPr id="4" name="TextBox 3">
            <a:extLst>
              <a:ext uri="{FF2B5EF4-FFF2-40B4-BE49-F238E27FC236}">
                <a16:creationId xmlns:a16="http://schemas.microsoft.com/office/drawing/2014/main" xmlns="" id="{85BCC211-E893-4DAC-A7A7-7DD7C426822E}"/>
              </a:ext>
            </a:extLst>
          </p:cNvPr>
          <p:cNvSpPr txBox="1"/>
          <p:nvPr/>
        </p:nvSpPr>
        <p:spPr>
          <a:xfrm>
            <a:off x="3705726" y="781421"/>
            <a:ext cx="7825339" cy="1477328"/>
          </a:xfrm>
          <a:prstGeom prst="rect">
            <a:avLst/>
          </a:prstGeom>
          <a:noFill/>
        </p:spPr>
        <p:txBody>
          <a:bodyPr wrap="square" rtlCol="0">
            <a:spAutoFit/>
          </a:bodyPr>
          <a:lstStyle/>
          <a:p>
            <a:r>
              <a:rPr lang="el-GR" dirty="0"/>
              <a:t>Όλες οι πληροφορίες αντλήθηκαν από το κέντρο βοήθειας του </a:t>
            </a:r>
            <a:r>
              <a:rPr lang="en-US" dirty="0"/>
              <a:t>LastPass.</a:t>
            </a:r>
          </a:p>
          <a:p>
            <a:r>
              <a:rPr lang="el-GR" dirty="0"/>
              <a:t>Για περισσότερες πληροφορίες από το κέντρο βοηθείας πατήστε το παρακάτω σύνδεσμο:</a:t>
            </a:r>
          </a:p>
          <a:p>
            <a:endParaRPr lang="el-GR" dirty="0">
              <a:solidFill>
                <a:srgbClr val="D60000"/>
              </a:solidFill>
              <a:hlinkClick r:id="rId2"/>
            </a:endParaRPr>
          </a:p>
          <a:p>
            <a:r>
              <a:rPr lang="en-US" dirty="0">
                <a:solidFill>
                  <a:srgbClr val="D60000"/>
                </a:solidFill>
                <a:hlinkClick r:id="rId2"/>
              </a:rPr>
              <a:t>LastPass Help Center</a:t>
            </a:r>
            <a:r>
              <a:rPr lang="el-GR" dirty="0"/>
              <a:t>.</a:t>
            </a:r>
          </a:p>
        </p:txBody>
      </p:sp>
      <p:sp>
        <p:nvSpPr>
          <p:cNvPr id="5" name="TextBox 4">
            <a:extLst>
              <a:ext uri="{FF2B5EF4-FFF2-40B4-BE49-F238E27FC236}">
                <a16:creationId xmlns:a16="http://schemas.microsoft.com/office/drawing/2014/main" xmlns="" id="{A75CFF9A-FA6B-4ED7-979F-E1E4575BB38D}"/>
              </a:ext>
            </a:extLst>
          </p:cNvPr>
          <p:cNvSpPr txBox="1"/>
          <p:nvPr/>
        </p:nvSpPr>
        <p:spPr>
          <a:xfrm>
            <a:off x="3705726" y="2473693"/>
            <a:ext cx="2205668" cy="923330"/>
          </a:xfrm>
          <a:prstGeom prst="rect">
            <a:avLst/>
          </a:prstGeom>
          <a:noFill/>
        </p:spPr>
        <p:txBody>
          <a:bodyPr wrap="none" rtlCol="0">
            <a:spAutoFit/>
          </a:bodyPr>
          <a:lstStyle/>
          <a:p>
            <a:r>
              <a:rPr lang="el-GR" dirty="0"/>
              <a:t>Τα εικονίδια από δω:</a:t>
            </a:r>
          </a:p>
          <a:p>
            <a:endParaRPr lang="el-GR" dirty="0"/>
          </a:p>
          <a:p>
            <a:r>
              <a:rPr lang="en-US" dirty="0">
                <a:hlinkClick r:id="rId3"/>
              </a:rPr>
              <a:t>Material icons</a:t>
            </a:r>
            <a:endParaRPr lang="el-GR" dirty="0"/>
          </a:p>
        </p:txBody>
      </p:sp>
      <p:sp>
        <p:nvSpPr>
          <p:cNvPr id="6" name="TextBox 5">
            <a:extLst>
              <a:ext uri="{FF2B5EF4-FFF2-40B4-BE49-F238E27FC236}">
                <a16:creationId xmlns:a16="http://schemas.microsoft.com/office/drawing/2014/main" xmlns="" id="{45CC70BB-D482-4394-AFA3-08A2C4FD3ECF}"/>
              </a:ext>
            </a:extLst>
          </p:cNvPr>
          <p:cNvSpPr txBox="1"/>
          <p:nvPr/>
        </p:nvSpPr>
        <p:spPr>
          <a:xfrm>
            <a:off x="3705726" y="3611967"/>
            <a:ext cx="3656257" cy="923330"/>
          </a:xfrm>
          <a:prstGeom prst="rect">
            <a:avLst/>
          </a:prstGeom>
          <a:noFill/>
        </p:spPr>
        <p:txBody>
          <a:bodyPr wrap="none" rtlCol="0">
            <a:spAutoFit/>
          </a:bodyPr>
          <a:lstStyle/>
          <a:p>
            <a:r>
              <a:rPr lang="el-GR" dirty="0"/>
              <a:t>Τα λογότυπο του </a:t>
            </a:r>
            <a:r>
              <a:rPr lang="en-US" dirty="0"/>
              <a:t>LastPass </a:t>
            </a:r>
            <a:r>
              <a:rPr lang="el-GR" dirty="0"/>
              <a:t>από εδώ:</a:t>
            </a:r>
          </a:p>
          <a:p>
            <a:endParaRPr lang="el-GR" dirty="0"/>
          </a:p>
          <a:p>
            <a:r>
              <a:rPr lang="en-US" dirty="0">
                <a:hlinkClick r:id="rId4"/>
              </a:rPr>
              <a:t>LastPass logo</a:t>
            </a:r>
            <a:endParaRPr lang="el-GR" dirty="0"/>
          </a:p>
        </p:txBody>
      </p:sp>
      <p:pic>
        <p:nvPicPr>
          <p:cNvPr id="12" name="Picture 11">
            <a:extLst>
              <a:ext uri="{FF2B5EF4-FFF2-40B4-BE49-F238E27FC236}">
                <a16:creationId xmlns:a16="http://schemas.microsoft.com/office/drawing/2014/main" xmlns="" id="{9E7C8C42-AB12-4C22-85DF-061FDAFC80A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6128" y="2572805"/>
            <a:ext cx="725105" cy="725105"/>
          </a:xfrm>
          <a:prstGeom prst="rect">
            <a:avLst/>
          </a:prstGeom>
        </p:spPr>
      </p:pic>
      <p:sp>
        <p:nvSpPr>
          <p:cNvPr id="13" name="TextBox 12">
            <a:extLst>
              <a:ext uri="{FF2B5EF4-FFF2-40B4-BE49-F238E27FC236}">
                <a16:creationId xmlns:a16="http://schemas.microsoft.com/office/drawing/2014/main" xmlns="" id="{4E2FC763-633F-457F-8BA7-93C64242160F}"/>
              </a:ext>
            </a:extLst>
          </p:cNvPr>
          <p:cNvSpPr txBox="1"/>
          <p:nvPr/>
        </p:nvSpPr>
        <p:spPr>
          <a:xfrm>
            <a:off x="8681988" y="3375425"/>
            <a:ext cx="1491916" cy="369332"/>
          </a:xfrm>
          <a:prstGeom prst="rect">
            <a:avLst/>
          </a:prstGeom>
          <a:noFill/>
        </p:spPr>
        <p:txBody>
          <a:bodyPr wrap="square" rtlCol="0">
            <a:spAutoFit/>
          </a:bodyPr>
          <a:lstStyle/>
          <a:p>
            <a:r>
              <a:rPr lang="el-GR" dirty="0">
                <a:solidFill>
                  <a:schemeClr val="bg1"/>
                </a:solidFill>
              </a:rPr>
              <a:t>Δημιουργός</a:t>
            </a:r>
          </a:p>
        </p:txBody>
      </p:sp>
      <p:pic>
        <p:nvPicPr>
          <p:cNvPr id="14" name="Picture 13">
            <a:extLst>
              <a:ext uri="{FF2B5EF4-FFF2-40B4-BE49-F238E27FC236}">
                <a16:creationId xmlns:a16="http://schemas.microsoft.com/office/drawing/2014/main" xmlns="" id="{2CA1473C-6D70-4CE7-BC96-3DDA693E9D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Tree>
    <p:extLst>
      <p:ext uri="{BB962C8B-B14F-4D97-AF65-F5344CB8AC3E}">
        <p14:creationId xmlns:p14="http://schemas.microsoft.com/office/powerpoint/2010/main" val="1165174406"/>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78904B1-2D16-408C-9B43-450CFCFDE1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6805" y="1426068"/>
            <a:ext cx="5818428" cy="859541"/>
          </a:xfrm>
          <a:prstGeom prst="rect">
            <a:avLst/>
          </a:prstGeom>
        </p:spPr>
      </p:pic>
      <p:pic>
        <p:nvPicPr>
          <p:cNvPr id="8" name="Picture 7">
            <a:extLst>
              <a:ext uri="{FF2B5EF4-FFF2-40B4-BE49-F238E27FC236}">
                <a16:creationId xmlns:a16="http://schemas.microsoft.com/office/drawing/2014/main" xmlns="" id="{14B013C0-0956-4E62-B269-D14B8810D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3193026"/>
            <a:ext cx="1828800" cy="1828800"/>
          </a:xfrm>
          <a:prstGeom prst="rect">
            <a:avLst/>
          </a:prstGeom>
        </p:spPr>
      </p:pic>
      <p:sp>
        <p:nvSpPr>
          <p:cNvPr id="9" name="Rectangle 8">
            <a:extLst>
              <a:ext uri="{FF2B5EF4-FFF2-40B4-BE49-F238E27FC236}">
                <a16:creationId xmlns:a16="http://schemas.microsoft.com/office/drawing/2014/main" xmlns="" id="{AB622C44-B864-4C8D-8246-48940E967918}"/>
              </a:ext>
            </a:extLst>
          </p:cNvPr>
          <p:cNvSpPr/>
          <p:nvPr/>
        </p:nvSpPr>
        <p:spPr>
          <a:xfrm>
            <a:off x="7541894" y="3413760"/>
            <a:ext cx="154305" cy="773430"/>
          </a:xfrm>
          <a:prstGeom prst="rect">
            <a:avLst/>
          </a:prstGeom>
          <a:solidFill>
            <a:srgbClr val="D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solidFill>
                <a:srgbClr val="D60000"/>
              </a:solidFill>
            </a:endParaRPr>
          </a:p>
        </p:txBody>
      </p:sp>
    </p:spTree>
    <p:extLst>
      <p:ext uri="{BB962C8B-B14F-4D97-AF65-F5344CB8AC3E}">
        <p14:creationId xmlns:p14="http://schemas.microsoft.com/office/powerpoint/2010/main" val="3471777408"/>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Λίγα λόγια</a:t>
            </a:r>
            <a:r>
              <a:rPr lang="en-US" dirty="0"/>
              <a:t> &amp; </a:t>
            </a:r>
            <a:r>
              <a:rPr lang="el-GR" dirty="0"/>
              <a:t>πλατφόρμες</a:t>
            </a:r>
          </a:p>
        </p:txBody>
      </p:sp>
      <p:sp>
        <p:nvSpPr>
          <p:cNvPr id="6" name="TextBox 5">
            <a:extLst>
              <a:ext uri="{FF2B5EF4-FFF2-40B4-BE49-F238E27FC236}">
                <a16:creationId xmlns:a16="http://schemas.microsoft.com/office/drawing/2014/main" xmlns="" id="{5087BE76-1BD2-4BC5-BDD5-F3C3D8C3D117}"/>
              </a:ext>
            </a:extLst>
          </p:cNvPr>
          <p:cNvSpPr txBox="1"/>
          <p:nvPr/>
        </p:nvSpPr>
        <p:spPr>
          <a:xfrm>
            <a:off x="3691454" y="851302"/>
            <a:ext cx="7882759" cy="1231106"/>
          </a:xfrm>
          <a:prstGeom prst="rect">
            <a:avLst/>
          </a:prstGeom>
          <a:noFill/>
        </p:spPr>
        <p:txBody>
          <a:bodyPr wrap="square" rtlCol="0">
            <a:spAutoFit/>
          </a:bodyPr>
          <a:lstStyle/>
          <a:p>
            <a:r>
              <a:rPr lang="el-GR" dirty="0"/>
              <a:t>Το </a:t>
            </a:r>
            <a:r>
              <a:rPr lang="en-US" dirty="0"/>
              <a:t>LastPass </a:t>
            </a:r>
            <a:r>
              <a:rPr lang="el-GR" dirty="0"/>
              <a:t>είναι μια υπηρεσία που επιτρέπει την αποθήκευση, κρυπτογραφημένων, κωδικών πρόσβασης για ιδιωτικούς </a:t>
            </a:r>
            <a:r>
              <a:rPr lang="el-GR" sz="2000" dirty="0"/>
              <a:t>λογαριασμούς</a:t>
            </a:r>
            <a:r>
              <a:rPr lang="el-GR" dirty="0"/>
              <a:t>. Είναι δωρεάν, με δυνατότητα επέκτασης των δυνατοτήτων της με πληρωμή ενός συμβολικού ποσού. </a:t>
            </a:r>
          </a:p>
        </p:txBody>
      </p:sp>
      <p:sp>
        <p:nvSpPr>
          <p:cNvPr id="7" name="TextBox 6">
            <a:extLst>
              <a:ext uri="{FF2B5EF4-FFF2-40B4-BE49-F238E27FC236}">
                <a16:creationId xmlns:a16="http://schemas.microsoft.com/office/drawing/2014/main" xmlns="" id="{154E23FC-DB12-4D48-BE76-8BF381C295C3}"/>
              </a:ext>
            </a:extLst>
          </p:cNvPr>
          <p:cNvSpPr txBox="1"/>
          <p:nvPr/>
        </p:nvSpPr>
        <p:spPr>
          <a:xfrm>
            <a:off x="4088333" y="2267074"/>
            <a:ext cx="1829540" cy="461665"/>
          </a:xfrm>
          <a:prstGeom prst="rect">
            <a:avLst/>
          </a:prstGeom>
          <a:noFill/>
        </p:spPr>
        <p:txBody>
          <a:bodyPr wrap="none" rtlCol="0">
            <a:spAutoFit/>
          </a:bodyPr>
          <a:lstStyle/>
          <a:p>
            <a:r>
              <a:rPr lang="el-GR" sz="2400" dirty="0">
                <a:solidFill>
                  <a:srgbClr val="D60000"/>
                </a:solidFill>
              </a:rPr>
              <a:t>Πλατφόρμες</a:t>
            </a:r>
          </a:p>
        </p:txBody>
      </p:sp>
      <p:pic>
        <p:nvPicPr>
          <p:cNvPr id="11" name="Picture 10">
            <a:extLst>
              <a:ext uri="{FF2B5EF4-FFF2-40B4-BE49-F238E27FC236}">
                <a16:creationId xmlns:a16="http://schemas.microsoft.com/office/drawing/2014/main" xmlns="" id="{892B3660-B884-48D8-A413-9D1BE58CB018}"/>
              </a:ext>
            </a:extLst>
          </p:cNvPr>
          <p:cNvPicPr>
            <a:picLocks noChangeAspect="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8665"/>
                    </a14:imgEffect>
                  </a14:imgLayer>
                </a14:imgProps>
              </a:ext>
              <a:ext uri="{28A0092B-C50C-407E-A947-70E740481C1C}">
                <a14:useLocalDpi xmlns:a14="http://schemas.microsoft.com/office/drawing/2010/main" val="0"/>
              </a:ext>
            </a:extLst>
          </a:blip>
          <a:stretch>
            <a:fillRect/>
          </a:stretch>
        </p:blipFill>
        <p:spPr>
          <a:xfrm>
            <a:off x="3691454" y="2297209"/>
            <a:ext cx="396879" cy="396879"/>
          </a:xfrm>
          <a:prstGeom prst="rect">
            <a:avLst/>
          </a:prstGeom>
          <a:noFill/>
          <a:effectLst/>
        </p:spPr>
      </p:pic>
      <p:cxnSp>
        <p:nvCxnSpPr>
          <p:cNvPr id="13" name="Straight Connector 12">
            <a:extLst>
              <a:ext uri="{FF2B5EF4-FFF2-40B4-BE49-F238E27FC236}">
                <a16:creationId xmlns:a16="http://schemas.microsoft.com/office/drawing/2014/main" xmlns="" id="{CAC40A7F-2623-485E-8C7C-291A42B82351}"/>
              </a:ext>
            </a:extLst>
          </p:cNvPr>
          <p:cNvCxnSpPr/>
          <p:nvPr/>
        </p:nvCxnSpPr>
        <p:spPr>
          <a:xfrm>
            <a:off x="3691454" y="2791799"/>
            <a:ext cx="7882759"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BBE8556D-9B36-46F1-9D36-21FB2D6FAE96}"/>
              </a:ext>
            </a:extLst>
          </p:cNvPr>
          <p:cNvPicPr>
            <a:picLocks noChangeAspect="1"/>
          </p:cNvPicPr>
          <p:nvPr/>
        </p:nvPicPr>
        <p:blipFill>
          <a:blip r:embed="rId5" cstate="print">
            <a:duotone>
              <a:schemeClr val="accent4">
                <a:shade val="45000"/>
                <a:satMod val="135000"/>
              </a:schemeClr>
              <a:prstClr val="white"/>
            </a:duotone>
            <a:extLst>
              <a:ext uri="{BEBA8EAE-BF5A-486C-A8C5-ECC9F3942E4B}">
                <a14:imgProps xmlns:a14="http://schemas.microsoft.com/office/drawing/2010/main">
                  <a14:imgLayer r:embed="rId6">
                    <a14:imgEffect>
                      <a14:colorTemperature colorTemp="7946"/>
                    </a14:imgEffect>
                  </a14:imgLayer>
                </a14:imgProps>
              </a:ext>
              <a:ext uri="{28A0092B-C50C-407E-A947-70E740481C1C}">
                <a14:useLocalDpi xmlns:a14="http://schemas.microsoft.com/office/drawing/2010/main" val="0"/>
              </a:ext>
            </a:extLst>
          </a:blip>
          <a:stretch>
            <a:fillRect/>
          </a:stretch>
        </p:blipFill>
        <p:spPr>
          <a:xfrm>
            <a:off x="3707608" y="3110804"/>
            <a:ext cx="396880" cy="396880"/>
          </a:xfrm>
          <a:prstGeom prst="rect">
            <a:avLst/>
          </a:prstGeom>
        </p:spPr>
      </p:pic>
      <p:sp>
        <p:nvSpPr>
          <p:cNvPr id="16" name="TextBox 15">
            <a:extLst>
              <a:ext uri="{FF2B5EF4-FFF2-40B4-BE49-F238E27FC236}">
                <a16:creationId xmlns:a16="http://schemas.microsoft.com/office/drawing/2014/main" xmlns="" id="{E245572F-B34F-4029-A527-B312F36A8BC5}"/>
              </a:ext>
            </a:extLst>
          </p:cNvPr>
          <p:cNvSpPr txBox="1"/>
          <p:nvPr/>
        </p:nvSpPr>
        <p:spPr>
          <a:xfrm>
            <a:off x="4203155" y="3142594"/>
            <a:ext cx="7380584" cy="369332"/>
          </a:xfrm>
          <a:prstGeom prst="rect">
            <a:avLst/>
          </a:prstGeom>
          <a:noFill/>
        </p:spPr>
        <p:txBody>
          <a:bodyPr wrap="square" rtlCol="0">
            <a:spAutoFit/>
          </a:bodyPr>
          <a:lstStyle/>
          <a:p>
            <a:r>
              <a:rPr lang="en-US" dirty="0"/>
              <a:t>Plugin </a:t>
            </a:r>
            <a:r>
              <a:rPr lang="el-GR" dirty="0"/>
              <a:t>σε προγράμματα περιήγησης (</a:t>
            </a:r>
            <a:r>
              <a:rPr lang="en-US" dirty="0"/>
              <a:t>Windows &amp; MacOS</a:t>
            </a:r>
            <a:r>
              <a:rPr lang="el-GR" dirty="0"/>
              <a:t>)</a:t>
            </a:r>
          </a:p>
        </p:txBody>
      </p:sp>
      <p:pic>
        <p:nvPicPr>
          <p:cNvPr id="18" name="Picture 17">
            <a:extLst>
              <a:ext uri="{FF2B5EF4-FFF2-40B4-BE49-F238E27FC236}">
                <a16:creationId xmlns:a16="http://schemas.microsoft.com/office/drawing/2014/main" xmlns="" id="{F64D37B4-3175-4056-8264-61C19E1BDCCF}"/>
              </a:ext>
            </a:extLst>
          </p:cNvPr>
          <p:cNvPicPr>
            <a:picLocks noChangeAspect="1"/>
          </p:cNvPicPr>
          <p:nvPr/>
        </p:nvPicPr>
        <p:blipFill>
          <a:blip r:embed="rId7" cstate="print">
            <a:duotone>
              <a:schemeClr val="accent4">
                <a:shade val="45000"/>
                <a:satMod val="135000"/>
              </a:schemeClr>
              <a:prstClr val="white"/>
            </a:duotone>
            <a:extLst>
              <a:ext uri="{BEBA8EAE-BF5A-486C-A8C5-ECC9F3942E4B}">
                <a14:imgProps xmlns:a14="http://schemas.microsoft.com/office/drawing/2010/main">
                  <a14:imgLayer r:embed="rId8">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3705226" y="3672501"/>
            <a:ext cx="369333" cy="369333"/>
          </a:xfrm>
          <a:prstGeom prst="rect">
            <a:avLst/>
          </a:prstGeom>
        </p:spPr>
      </p:pic>
      <p:sp>
        <p:nvSpPr>
          <p:cNvPr id="20" name="TextBox 19">
            <a:extLst>
              <a:ext uri="{FF2B5EF4-FFF2-40B4-BE49-F238E27FC236}">
                <a16:creationId xmlns:a16="http://schemas.microsoft.com/office/drawing/2014/main" xmlns="" id="{991FA3E3-8819-4EA1-8362-4644781E5FC2}"/>
              </a:ext>
            </a:extLst>
          </p:cNvPr>
          <p:cNvSpPr txBox="1"/>
          <p:nvPr/>
        </p:nvSpPr>
        <p:spPr>
          <a:xfrm>
            <a:off x="4203155" y="3659779"/>
            <a:ext cx="6339840" cy="369332"/>
          </a:xfrm>
          <a:prstGeom prst="rect">
            <a:avLst/>
          </a:prstGeom>
          <a:noFill/>
        </p:spPr>
        <p:txBody>
          <a:bodyPr wrap="square" rtlCol="0">
            <a:spAutoFit/>
          </a:bodyPr>
          <a:lstStyle/>
          <a:p>
            <a:r>
              <a:rPr lang="el-GR" dirty="0"/>
              <a:t>Εφαρμογή για </a:t>
            </a:r>
            <a:r>
              <a:rPr lang="en-US" dirty="0"/>
              <a:t>Windows </a:t>
            </a:r>
            <a:endParaRPr lang="el-GR" dirty="0"/>
          </a:p>
        </p:txBody>
      </p:sp>
      <p:pic>
        <p:nvPicPr>
          <p:cNvPr id="22" name="Picture 21">
            <a:extLst>
              <a:ext uri="{FF2B5EF4-FFF2-40B4-BE49-F238E27FC236}">
                <a16:creationId xmlns:a16="http://schemas.microsoft.com/office/drawing/2014/main" xmlns="" id="{C05717A8-3E12-4A5D-8B79-B8A1EDC324FB}"/>
              </a:ext>
            </a:extLst>
          </p:cNvPr>
          <p:cNvPicPr>
            <a:picLocks noChangeAspect="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05225" y="4214941"/>
            <a:ext cx="369333" cy="369333"/>
          </a:xfrm>
          <a:prstGeom prst="rect">
            <a:avLst/>
          </a:prstGeom>
        </p:spPr>
      </p:pic>
      <p:sp>
        <p:nvSpPr>
          <p:cNvPr id="23" name="Rectangle 22">
            <a:extLst>
              <a:ext uri="{FF2B5EF4-FFF2-40B4-BE49-F238E27FC236}">
                <a16:creationId xmlns:a16="http://schemas.microsoft.com/office/drawing/2014/main" xmlns="" id="{1F4303E2-58AB-43F1-B6D4-CB4C79F3D017}"/>
              </a:ext>
            </a:extLst>
          </p:cNvPr>
          <p:cNvSpPr/>
          <p:nvPr/>
        </p:nvSpPr>
        <p:spPr>
          <a:xfrm>
            <a:off x="4203155" y="4187362"/>
            <a:ext cx="2362506" cy="369332"/>
          </a:xfrm>
          <a:prstGeom prst="rect">
            <a:avLst/>
          </a:prstGeom>
        </p:spPr>
        <p:txBody>
          <a:bodyPr wrap="none">
            <a:spAutoFit/>
          </a:bodyPr>
          <a:lstStyle/>
          <a:p>
            <a:r>
              <a:rPr lang="el-GR" dirty="0"/>
              <a:t>Εφαρμογή για </a:t>
            </a:r>
            <a:r>
              <a:rPr lang="en-US" dirty="0"/>
              <a:t>macOS </a:t>
            </a:r>
            <a:endParaRPr lang="el-GR" dirty="0"/>
          </a:p>
        </p:txBody>
      </p:sp>
      <p:pic>
        <p:nvPicPr>
          <p:cNvPr id="25" name="Picture 24">
            <a:extLst>
              <a:ext uri="{FF2B5EF4-FFF2-40B4-BE49-F238E27FC236}">
                <a16:creationId xmlns:a16="http://schemas.microsoft.com/office/drawing/2014/main" xmlns="" id="{9272501A-6381-43B3-980B-423AA208DF57}"/>
              </a:ext>
            </a:extLst>
          </p:cNvPr>
          <p:cNvPicPr>
            <a:picLocks noChangeAspect="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05225" y="4757381"/>
            <a:ext cx="369333" cy="369333"/>
          </a:xfrm>
          <a:prstGeom prst="rect">
            <a:avLst/>
          </a:prstGeom>
        </p:spPr>
      </p:pic>
      <p:sp>
        <p:nvSpPr>
          <p:cNvPr id="26" name="Rectangle 25">
            <a:extLst>
              <a:ext uri="{FF2B5EF4-FFF2-40B4-BE49-F238E27FC236}">
                <a16:creationId xmlns:a16="http://schemas.microsoft.com/office/drawing/2014/main" xmlns="" id="{08FC5082-79F1-451B-80B8-72309B85659C}"/>
              </a:ext>
            </a:extLst>
          </p:cNvPr>
          <p:cNvSpPr/>
          <p:nvPr/>
        </p:nvSpPr>
        <p:spPr>
          <a:xfrm>
            <a:off x="4193628" y="4743523"/>
            <a:ext cx="2397772" cy="369332"/>
          </a:xfrm>
          <a:prstGeom prst="rect">
            <a:avLst/>
          </a:prstGeom>
        </p:spPr>
        <p:txBody>
          <a:bodyPr wrap="none">
            <a:spAutoFit/>
          </a:bodyPr>
          <a:lstStyle/>
          <a:p>
            <a:r>
              <a:rPr lang="el-GR" dirty="0"/>
              <a:t>Εφαρμογή για </a:t>
            </a:r>
            <a:r>
              <a:rPr lang="en-US" dirty="0"/>
              <a:t>android </a:t>
            </a:r>
            <a:endParaRPr lang="el-GR" dirty="0"/>
          </a:p>
        </p:txBody>
      </p:sp>
      <p:pic>
        <p:nvPicPr>
          <p:cNvPr id="28" name="Picture 27">
            <a:extLst>
              <a:ext uri="{FF2B5EF4-FFF2-40B4-BE49-F238E27FC236}">
                <a16:creationId xmlns:a16="http://schemas.microsoft.com/office/drawing/2014/main" xmlns="" id="{2F287C2A-A772-4039-92F6-8AD85D6BE366}"/>
              </a:ext>
            </a:extLst>
          </p:cNvPr>
          <p:cNvPicPr>
            <a:picLocks noChangeAspect="1"/>
          </p:cNvPicPr>
          <p:nvPr/>
        </p:nvPicPr>
        <p:blipFill>
          <a:blip r:embed="rId11"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705225" y="5267716"/>
            <a:ext cx="396880" cy="396880"/>
          </a:xfrm>
          <a:prstGeom prst="rect">
            <a:avLst/>
          </a:prstGeom>
        </p:spPr>
      </p:pic>
      <p:sp>
        <p:nvSpPr>
          <p:cNvPr id="29" name="Rectangle 28">
            <a:extLst>
              <a:ext uri="{FF2B5EF4-FFF2-40B4-BE49-F238E27FC236}">
                <a16:creationId xmlns:a16="http://schemas.microsoft.com/office/drawing/2014/main" xmlns="" id="{30605D20-2E1A-477D-BAD1-1CA178A8E4D3}"/>
              </a:ext>
            </a:extLst>
          </p:cNvPr>
          <p:cNvSpPr/>
          <p:nvPr/>
        </p:nvSpPr>
        <p:spPr>
          <a:xfrm>
            <a:off x="4175996" y="5281490"/>
            <a:ext cx="1931298" cy="369332"/>
          </a:xfrm>
          <a:prstGeom prst="rect">
            <a:avLst/>
          </a:prstGeom>
        </p:spPr>
        <p:txBody>
          <a:bodyPr wrap="none">
            <a:spAutoFit/>
          </a:bodyPr>
          <a:lstStyle/>
          <a:p>
            <a:r>
              <a:rPr lang="el-GR" dirty="0"/>
              <a:t>Εφαρμογή για </a:t>
            </a:r>
            <a:r>
              <a:rPr lang="en-US" dirty="0"/>
              <a:t>ios </a:t>
            </a:r>
            <a:endParaRPr lang="el-GR" dirty="0"/>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Tree>
    <p:extLst>
      <p:ext uri="{BB962C8B-B14F-4D97-AF65-F5344CB8AC3E}">
        <p14:creationId xmlns:p14="http://schemas.microsoft.com/office/powerpoint/2010/main" val="2225478151"/>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xmlns="" id="{38D44C6D-E655-4483-ACC9-98D3BCC84DFF}"/>
              </a:ext>
            </a:extLst>
          </p:cNvPr>
          <p:cNvSpPr/>
          <p:nvPr/>
        </p:nvSpPr>
        <p:spPr>
          <a:xfrm>
            <a:off x="7297554" y="3283451"/>
            <a:ext cx="4322946" cy="1974349"/>
          </a:xfrm>
          <a:prstGeom prst="roundRect">
            <a:avLst/>
          </a:prstGeom>
          <a:effectLst>
            <a:outerShdw blurRad="25400" algn="ctr" rotWithShape="0">
              <a:prstClr val="black">
                <a:alpha val="37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l-GR" dirty="0"/>
          </a:p>
        </p:txBody>
      </p:sp>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Νέος χρήστης</a:t>
            </a:r>
            <a:br>
              <a:rPr lang="el-GR" dirty="0"/>
            </a:br>
            <a:r>
              <a:rPr lang="el-GR" dirty="0"/>
              <a:t>(#1)</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pic>
        <p:nvPicPr>
          <p:cNvPr id="8" name="Picture 7">
            <a:extLst>
              <a:ext uri="{FF2B5EF4-FFF2-40B4-BE49-F238E27FC236}">
                <a16:creationId xmlns:a16="http://schemas.microsoft.com/office/drawing/2014/main" xmlns="" id="{49836E75-DB5A-436A-AF73-51C0F5D61890}"/>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18000"/>
                    </a14:imgEffect>
                  </a14:imgLayer>
                </a14:imgProps>
              </a:ext>
            </a:extLst>
          </a:blip>
          <a:srcRect/>
          <a:stretch/>
        </p:blipFill>
        <p:spPr>
          <a:xfrm>
            <a:off x="3730993" y="3112001"/>
            <a:ext cx="3333750" cy="2333625"/>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0800" dist="38100" dir="8100000" algn="tl" rotWithShape="0">
              <a:prstClr val="black">
                <a:alpha val="11000"/>
              </a:prstClr>
            </a:outerShdw>
            <a:softEdge rad="0"/>
          </a:effectLst>
        </p:spPr>
      </p:pic>
      <p:sp>
        <p:nvSpPr>
          <p:cNvPr id="9" name="TextBox 8">
            <a:extLst>
              <a:ext uri="{FF2B5EF4-FFF2-40B4-BE49-F238E27FC236}">
                <a16:creationId xmlns:a16="http://schemas.microsoft.com/office/drawing/2014/main" xmlns="" id="{EA37E972-E1D0-441D-95FF-7425022D38F5}"/>
              </a:ext>
            </a:extLst>
          </p:cNvPr>
          <p:cNvSpPr txBox="1"/>
          <p:nvPr/>
        </p:nvSpPr>
        <p:spPr>
          <a:xfrm>
            <a:off x="3570972" y="851302"/>
            <a:ext cx="8123721" cy="2062103"/>
          </a:xfrm>
          <a:prstGeom prst="rect">
            <a:avLst/>
          </a:prstGeom>
          <a:noFill/>
        </p:spPr>
        <p:txBody>
          <a:bodyPr wrap="square" rtlCol="0">
            <a:spAutoFit/>
          </a:bodyPr>
          <a:lstStyle/>
          <a:p>
            <a:r>
              <a:rPr lang="el-GR" sz="2000" b="1" dirty="0">
                <a:solidFill>
                  <a:srgbClr val="D60000"/>
                </a:solidFill>
              </a:rPr>
              <a:t>Εμείς θα ασχοληθούμε με την διαδικτυακή εμπειρία του </a:t>
            </a:r>
            <a:r>
              <a:rPr lang="en-US" sz="2000" b="1" dirty="0">
                <a:solidFill>
                  <a:srgbClr val="D60000"/>
                </a:solidFill>
              </a:rPr>
              <a:t>LastPass.</a:t>
            </a:r>
            <a:r>
              <a:rPr lang="en-US" dirty="0">
                <a:solidFill>
                  <a:srgbClr val="D60000"/>
                </a:solidFill>
              </a:rPr>
              <a:t> </a:t>
            </a:r>
          </a:p>
          <a:p>
            <a:endParaRPr lang="en-US" dirty="0"/>
          </a:p>
          <a:p>
            <a:r>
              <a:rPr lang="el-GR" dirty="0"/>
              <a:t>Αρχικά προσθέστε το</a:t>
            </a:r>
            <a:r>
              <a:rPr lang="en-US" dirty="0"/>
              <a:t> plugin </a:t>
            </a:r>
            <a:r>
              <a:rPr lang="el-GR" dirty="0"/>
              <a:t>πατώντας απλά</a:t>
            </a:r>
          </a:p>
          <a:p>
            <a:endParaRPr lang="el-GR" dirty="0"/>
          </a:p>
          <a:p>
            <a:r>
              <a:rPr lang="el-GR" dirty="0"/>
              <a:t>Στην συνέχεια αφού έχετε προσθέσει επιτυχώς το </a:t>
            </a:r>
            <a:r>
              <a:rPr lang="en-US" dirty="0"/>
              <a:t>LastPass </a:t>
            </a:r>
            <a:r>
              <a:rPr lang="el-GR" dirty="0"/>
              <a:t>πατήστε το εικονίδιο</a:t>
            </a:r>
          </a:p>
          <a:p>
            <a:endParaRPr lang="el-GR" dirty="0"/>
          </a:p>
          <a:p>
            <a:r>
              <a:rPr lang="el-GR" dirty="0"/>
              <a:t>        </a:t>
            </a:r>
            <a:r>
              <a:rPr lang="en-US" dirty="0" smtClean="0"/>
              <a:t>. </a:t>
            </a:r>
            <a:r>
              <a:rPr lang="el-GR" dirty="0" smtClean="0"/>
              <a:t>Το </a:t>
            </a:r>
            <a:r>
              <a:rPr lang="el-GR" dirty="0"/>
              <a:t>αποτέλεσμα είναι το παρακάτω πλαίσιο!</a:t>
            </a:r>
          </a:p>
        </p:txBody>
      </p:sp>
      <p:pic>
        <p:nvPicPr>
          <p:cNvPr id="10" name="Picture 9">
            <a:extLst>
              <a:ext uri="{FF2B5EF4-FFF2-40B4-BE49-F238E27FC236}">
                <a16:creationId xmlns:a16="http://schemas.microsoft.com/office/drawing/2014/main" xmlns="" id="{C7F15024-3AE8-4C3B-B61D-39572C302D27}"/>
              </a:ext>
            </a:extLst>
          </p:cNvPr>
          <p:cNvPicPr>
            <a:picLocks noChangeAspect="1"/>
          </p:cNvPicPr>
          <p:nvPr/>
        </p:nvPicPr>
        <p:blipFill>
          <a:blip r:embed="rId6"/>
          <a:stretch>
            <a:fillRect/>
          </a:stretch>
        </p:blipFill>
        <p:spPr>
          <a:xfrm>
            <a:off x="8070432" y="1413673"/>
            <a:ext cx="1476375" cy="409575"/>
          </a:xfrm>
          <a:prstGeom prst="rect">
            <a:avLst/>
          </a:prstGeom>
        </p:spPr>
      </p:pic>
      <p:pic>
        <p:nvPicPr>
          <p:cNvPr id="12" name="Picture 11">
            <a:extLst>
              <a:ext uri="{FF2B5EF4-FFF2-40B4-BE49-F238E27FC236}">
                <a16:creationId xmlns:a16="http://schemas.microsoft.com/office/drawing/2014/main" xmlns="" id="{2B9F12F8-FACB-4DE2-9365-B6865751AAAE}"/>
              </a:ext>
            </a:extLst>
          </p:cNvPr>
          <p:cNvPicPr>
            <a:picLocks noChangeAspect="1"/>
          </p:cNvPicPr>
          <p:nvPr/>
        </p:nvPicPr>
        <p:blipFill>
          <a:blip r:embed="rId7"/>
          <a:stretch>
            <a:fillRect/>
          </a:stretch>
        </p:blipFill>
        <p:spPr>
          <a:xfrm>
            <a:off x="3645268" y="2494269"/>
            <a:ext cx="414338" cy="396323"/>
          </a:xfrm>
          <a:prstGeom prst="rect">
            <a:avLst/>
          </a:prstGeom>
        </p:spPr>
      </p:pic>
      <p:pic>
        <p:nvPicPr>
          <p:cNvPr id="30" name="Picture 29">
            <a:extLst>
              <a:ext uri="{FF2B5EF4-FFF2-40B4-BE49-F238E27FC236}">
                <a16:creationId xmlns:a16="http://schemas.microsoft.com/office/drawing/2014/main" xmlns="" id="{7173541A-2899-4939-8214-C91E03D931FE}"/>
              </a:ext>
            </a:extLst>
          </p:cNvPr>
          <p:cNvPicPr>
            <a:picLocks noChangeAspect="1"/>
          </p:cNvPicPr>
          <p:nvPr/>
        </p:nvPicPr>
        <p:blipFill>
          <a:blip r:embed="rId8" cstate="print">
            <a:lum bright="70000" contrast="-70000"/>
            <a:extLst>
              <a:ext uri="{BEBA8EAE-BF5A-486C-A8C5-ECC9F3942E4B}">
                <a14:imgProps xmlns:a14="http://schemas.microsoft.com/office/drawing/2010/main">
                  <a14:imgLayer r:embed="rId9">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9187438" y="3462560"/>
            <a:ext cx="543176" cy="543176"/>
          </a:xfrm>
          <a:prstGeom prst="rect">
            <a:avLst/>
          </a:prstGeom>
        </p:spPr>
      </p:pic>
      <p:sp>
        <p:nvSpPr>
          <p:cNvPr id="32" name="TextBox 31">
            <a:extLst>
              <a:ext uri="{FF2B5EF4-FFF2-40B4-BE49-F238E27FC236}">
                <a16:creationId xmlns:a16="http://schemas.microsoft.com/office/drawing/2014/main" xmlns="" id="{11E8968E-8698-4331-80E9-7F98CEF10A91}"/>
              </a:ext>
            </a:extLst>
          </p:cNvPr>
          <p:cNvSpPr txBox="1"/>
          <p:nvPr/>
        </p:nvSpPr>
        <p:spPr>
          <a:xfrm>
            <a:off x="7534976" y="4064798"/>
            <a:ext cx="3848100" cy="923330"/>
          </a:xfrm>
          <a:prstGeom prst="rect">
            <a:avLst/>
          </a:prstGeom>
          <a:noFill/>
        </p:spPr>
        <p:txBody>
          <a:bodyPr wrap="square" rtlCol="0">
            <a:spAutoFit/>
          </a:bodyPr>
          <a:lstStyle/>
          <a:p>
            <a:pPr algn="ctr"/>
            <a:r>
              <a:rPr lang="el-GR" dirty="0">
                <a:solidFill>
                  <a:schemeClr val="bg1">
                    <a:lumMod val="85000"/>
                  </a:schemeClr>
                </a:solidFill>
              </a:rPr>
              <a:t>Εισάγετε ένα υπάρχων </a:t>
            </a:r>
            <a:r>
              <a:rPr lang="en-US" dirty="0">
                <a:solidFill>
                  <a:schemeClr val="bg1">
                    <a:lumMod val="85000"/>
                  </a:schemeClr>
                </a:solidFill>
              </a:rPr>
              <a:t>email, </a:t>
            </a:r>
            <a:r>
              <a:rPr lang="el-GR" dirty="0">
                <a:solidFill>
                  <a:schemeClr val="bg1">
                    <a:lumMod val="85000"/>
                  </a:schemeClr>
                </a:solidFill>
              </a:rPr>
              <a:t>αποδεχτείτε τους όρους χρήσης και πατήστε </a:t>
            </a:r>
            <a:r>
              <a:rPr lang="en-US" b="1" dirty="0">
                <a:solidFill>
                  <a:schemeClr val="bg1"/>
                </a:solidFill>
              </a:rPr>
              <a:t>CREATE AN ACCOUNT.</a:t>
            </a:r>
            <a:endParaRPr lang="el-GR" b="1" dirty="0">
              <a:solidFill>
                <a:schemeClr val="bg1"/>
              </a:solidFill>
            </a:endParaRPr>
          </a:p>
        </p:txBody>
      </p:sp>
    </p:spTree>
    <p:extLst>
      <p:ext uri="{BB962C8B-B14F-4D97-AF65-F5344CB8AC3E}">
        <p14:creationId xmlns:p14="http://schemas.microsoft.com/office/powerpoint/2010/main" val="3491216102"/>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Νέος χρήστης</a:t>
            </a:r>
            <a:br>
              <a:rPr lang="el-GR" dirty="0"/>
            </a:br>
            <a:r>
              <a:rPr lang="el-GR" dirty="0"/>
              <a:t>(#</a:t>
            </a:r>
            <a:r>
              <a:rPr lang="en-US" dirty="0"/>
              <a:t>2</a:t>
            </a:r>
            <a:r>
              <a:rPr lang="el-GR" dirty="0"/>
              <a:t>)</a:t>
            </a:r>
          </a:p>
        </p:txBody>
      </p:sp>
      <p:sp>
        <p:nvSpPr>
          <p:cNvPr id="5" name="TextBox 4">
            <a:extLst>
              <a:ext uri="{FF2B5EF4-FFF2-40B4-BE49-F238E27FC236}">
                <a16:creationId xmlns:a16="http://schemas.microsoft.com/office/drawing/2014/main" xmlns="" id="{07817B28-1BB1-4C8A-ABA6-FBE11B08FCB9}"/>
              </a:ext>
            </a:extLst>
          </p:cNvPr>
          <p:cNvSpPr txBox="1"/>
          <p:nvPr/>
        </p:nvSpPr>
        <p:spPr>
          <a:xfrm>
            <a:off x="3570973" y="666636"/>
            <a:ext cx="8123722" cy="369332"/>
          </a:xfrm>
          <a:prstGeom prst="rect">
            <a:avLst/>
          </a:prstGeom>
          <a:noFill/>
        </p:spPr>
        <p:txBody>
          <a:bodyPr wrap="square" rtlCol="0">
            <a:spAutoFit/>
          </a:bodyPr>
          <a:lstStyle/>
          <a:p>
            <a:r>
              <a:rPr lang="el-GR" dirty="0"/>
              <a:t>.</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pic>
        <p:nvPicPr>
          <p:cNvPr id="6" name="Picture 5">
            <a:extLst>
              <a:ext uri="{FF2B5EF4-FFF2-40B4-BE49-F238E27FC236}">
                <a16:creationId xmlns:a16="http://schemas.microsoft.com/office/drawing/2014/main" xmlns="" id="{F3177E4C-401E-424F-AE57-3A026FCA9A66}"/>
              </a:ext>
            </a:extLst>
          </p:cNvPr>
          <p:cNvPicPr>
            <a:picLocks noChangeAspect="1"/>
          </p:cNvPicPr>
          <p:nvPr/>
        </p:nvPicPr>
        <p:blipFill rotWithShape="1">
          <a:blip r:embed="rId4">
            <a:extLst>
              <a:ext uri="{28A0092B-C50C-407E-A947-70E740481C1C}">
                <a14:useLocalDpi xmlns:a14="http://schemas.microsoft.com/office/drawing/2010/main" val="0"/>
              </a:ext>
            </a:extLst>
          </a:blip>
          <a:srcRect r="81810" b="76827"/>
          <a:stretch/>
        </p:blipFill>
        <p:spPr>
          <a:xfrm>
            <a:off x="4856584" y="798617"/>
            <a:ext cx="5552500" cy="3018220"/>
          </a:xfrm>
          <a:prstGeom prst="rect">
            <a:avLst/>
          </a:prstGeom>
          <a:effectLst>
            <a:outerShdw blurRad="63500" algn="ctr" rotWithShape="0">
              <a:prstClr val="black">
                <a:alpha val="40000"/>
              </a:prstClr>
            </a:outerShdw>
          </a:effectLst>
        </p:spPr>
      </p:pic>
      <p:sp>
        <p:nvSpPr>
          <p:cNvPr id="7" name="TextBox 6">
            <a:extLst>
              <a:ext uri="{FF2B5EF4-FFF2-40B4-BE49-F238E27FC236}">
                <a16:creationId xmlns:a16="http://schemas.microsoft.com/office/drawing/2014/main" xmlns="" id="{7D9FAD61-8327-4178-ABF1-BFD416803DD5}"/>
              </a:ext>
            </a:extLst>
          </p:cNvPr>
          <p:cNvSpPr txBox="1"/>
          <p:nvPr/>
        </p:nvSpPr>
        <p:spPr>
          <a:xfrm>
            <a:off x="4923259" y="882079"/>
            <a:ext cx="1981633" cy="307777"/>
          </a:xfrm>
          <a:prstGeom prst="rect">
            <a:avLst/>
          </a:prstGeom>
          <a:noFill/>
        </p:spPr>
        <p:txBody>
          <a:bodyPr wrap="none" rtlCol="0">
            <a:spAutoFit/>
          </a:bodyPr>
          <a:lstStyle/>
          <a:p>
            <a:r>
              <a:rPr lang="en-US" sz="1400" dirty="0">
                <a:latin typeface="Bahnschrift" panose="020B0502040204020203" pitchFamily="34" charset="0"/>
              </a:rPr>
              <a:t>yourEmail@email.com</a:t>
            </a:r>
            <a:endParaRPr lang="el-GR" sz="1400" dirty="0"/>
          </a:p>
        </p:txBody>
      </p:sp>
      <p:sp>
        <p:nvSpPr>
          <p:cNvPr id="11" name="TextBox 10">
            <a:extLst>
              <a:ext uri="{FF2B5EF4-FFF2-40B4-BE49-F238E27FC236}">
                <a16:creationId xmlns:a16="http://schemas.microsoft.com/office/drawing/2014/main" xmlns="" id="{88DCEC8D-B4CE-4EE6-A50C-8D6580C687E1}"/>
              </a:ext>
            </a:extLst>
          </p:cNvPr>
          <p:cNvSpPr txBox="1"/>
          <p:nvPr/>
        </p:nvSpPr>
        <p:spPr>
          <a:xfrm>
            <a:off x="3657600" y="4143375"/>
            <a:ext cx="7934325" cy="369332"/>
          </a:xfrm>
          <a:prstGeom prst="rect">
            <a:avLst/>
          </a:prstGeom>
          <a:noFill/>
        </p:spPr>
        <p:txBody>
          <a:bodyPr wrap="square" rtlCol="0">
            <a:spAutoFit/>
          </a:bodyPr>
          <a:lstStyle/>
          <a:p>
            <a:r>
              <a:rPr lang="el-GR" dirty="0"/>
              <a:t>Εισάγετε έναν νέο κωδικό για τον καινούριο λογαριασμό. </a:t>
            </a:r>
          </a:p>
        </p:txBody>
      </p:sp>
      <p:pic>
        <p:nvPicPr>
          <p:cNvPr id="17" name="Picture 16">
            <a:extLst>
              <a:ext uri="{FF2B5EF4-FFF2-40B4-BE49-F238E27FC236}">
                <a16:creationId xmlns:a16="http://schemas.microsoft.com/office/drawing/2014/main" xmlns="" id="{2626DB05-2A83-4793-8A51-9A1836199EC7}"/>
              </a:ext>
            </a:extLst>
          </p:cNvPr>
          <p:cNvPicPr>
            <a:picLocks noChangeAspect="1"/>
          </p:cNvPicPr>
          <p:nvPr/>
        </p:nvPicPr>
        <p:blipFill>
          <a:blip r:embed="rId5" cstate="print">
            <a:duotone>
              <a:schemeClr val="accent4">
                <a:shade val="45000"/>
                <a:satMod val="135000"/>
              </a:schemeClr>
              <a:prstClr val="white"/>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3657600" y="4741501"/>
            <a:ext cx="369332" cy="369332"/>
          </a:xfrm>
          <a:prstGeom prst="rect">
            <a:avLst/>
          </a:prstGeom>
        </p:spPr>
      </p:pic>
      <p:sp>
        <p:nvSpPr>
          <p:cNvPr id="18" name="TextBox 17">
            <a:extLst>
              <a:ext uri="{FF2B5EF4-FFF2-40B4-BE49-F238E27FC236}">
                <a16:creationId xmlns:a16="http://schemas.microsoft.com/office/drawing/2014/main" xmlns="" id="{DC53BABC-D282-417C-92DD-4D8E23765642}"/>
              </a:ext>
            </a:extLst>
          </p:cNvPr>
          <p:cNvSpPr txBox="1"/>
          <p:nvPr/>
        </p:nvSpPr>
        <p:spPr>
          <a:xfrm>
            <a:off x="4026932" y="4741501"/>
            <a:ext cx="7564993" cy="369332"/>
          </a:xfrm>
          <a:prstGeom prst="rect">
            <a:avLst/>
          </a:prstGeom>
          <a:noFill/>
        </p:spPr>
        <p:txBody>
          <a:bodyPr wrap="square" rtlCol="0">
            <a:spAutoFit/>
          </a:bodyPr>
          <a:lstStyle/>
          <a:p>
            <a:r>
              <a:rPr lang="el-GR" b="1" dirty="0" smtClean="0">
                <a:solidFill>
                  <a:srgbClr val="C00000"/>
                </a:solidFill>
              </a:rPr>
              <a:t>ΠΡΟΣΟΧΗ!</a:t>
            </a:r>
            <a:endParaRPr lang="el-GR" b="1" dirty="0">
              <a:solidFill>
                <a:srgbClr val="C00000"/>
              </a:solidFill>
            </a:endParaRPr>
          </a:p>
        </p:txBody>
      </p:sp>
      <p:cxnSp>
        <p:nvCxnSpPr>
          <p:cNvPr id="14" name="Straight Connector 13">
            <a:extLst>
              <a:ext uri="{FF2B5EF4-FFF2-40B4-BE49-F238E27FC236}">
                <a16:creationId xmlns:a16="http://schemas.microsoft.com/office/drawing/2014/main" xmlns="" id="{C64138EC-D91D-4DDA-91BD-541DC7F25139}"/>
              </a:ext>
            </a:extLst>
          </p:cNvPr>
          <p:cNvCxnSpPr/>
          <p:nvPr/>
        </p:nvCxnSpPr>
        <p:spPr>
          <a:xfrm>
            <a:off x="3657600" y="4619625"/>
            <a:ext cx="793432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xmlns="" id="{8F8C3319-87C0-4D5F-B371-F50297ED7928}"/>
              </a:ext>
            </a:extLst>
          </p:cNvPr>
          <p:cNvSpPr txBox="1"/>
          <p:nvPr/>
        </p:nvSpPr>
        <p:spPr>
          <a:xfrm>
            <a:off x="3657600" y="5229225"/>
            <a:ext cx="7934325" cy="923330"/>
          </a:xfrm>
          <a:prstGeom prst="rect">
            <a:avLst/>
          </a:prstGeom>
          <a:noFill/>
        </p:spPr>
        <p:txBody>
          <a:bodyPr wrap="square" rtlCol="0">
            <a:spAutoFit/>
          </a:bodyPr>
          <a:lstStyle/>
          <a:p>
            <a:r>
              <a:rPr lang="el-GR" dirty="0" smtClean="0"/>
              <a:t>Είναι </a:t>
            </a:r>
            <a:r>
              <a:rPr lang="el-GR" dirty="0" smtClean="0"/>
              <a:t>σημαντικό </a:t>
            </a:r>
            <a:r>
              <a:rPr lang="el-GR" dirty="0"/>
              <a:t>να θυμάστε τα στοιχεία σας καθώς θα είναι τα μόνα που θα </a:t>
            </a:r>
            <a:r>
              <a:rPr lang="el-GR" dirty="0" smtClean="0"/>
              <a:t>ξαναχρειαστείτε</a:t>
            </a:r>
            <a:r>
              <a:rPr lang="el-GR" dirty="0"/>
              <a:t> </a:t>
            </a:r>
            <a:r>
              <a:rPr lang="el-GR" dirty="0" smtClean="0"/>
              <a:t>στο διαδίκτυο. </a:t>
            </a:r>
            <a:r>
              <a:rPr lang="el-GR" b="1" dirty="0" smtClean="0"/>
              <a:t>Η ανάκτηση σε περίπτωση που χαθούν  </a:t>
            </a:r>
            <a:r>
              <a:rPr lang="el-GR" b="1" i="1" dirty="0" smtClean="0"/>
              <a:t>ΔΕΝ ΕΙΝΑΙ ΔΥΝΑΤΗ</a:t>
            </a:r>
            <a:r>
              <a:rPr lang="el-GR" dirty="0" smtClean="0"/>
              <a:t>*</a:t>
            </a:r>
            <a:r>
              <a:rPr lang="el-GR" b="1" dirty="0" smtClean="0"/>
              <a:t>.</a:t>
            </a:r>
            <a:endParaRPr lang="el-GR" dirty="0"/>
          </a:p>
        </p:txBody>
      </p:sp>
      <p:sp>
        <p:nvSpPr>
          <p:cNvPr id="12" name="TextBox 11">
            <a:extLst>
              <a:ext uri="{FF2B5EF4-FFF2-40B4-BE49-F238E27FC236}">
                <a16:creationId xmlns:a16="http://schemas.microsoft.com/office/drawing/2014/main" xmlns="" id="{8F8C3319-87C0-4D5F-B371-F50297ED7928}"/>
              </a:ext>
            </a:extLst>
          </p:cNvPr>
          <p:cNvSpPr txBox="1"/>
          <p:nvPr/>
        </p:nvSpPr>
        <p:spPr>
          <a:xfrm>
            <a:off x="127461" y="6322348"/>
            <a:ext cx="7934325" cy="369332"/>
          </a:xfrm>
          <a:prstGeom prst="rect">
            <a:avLst/>
          </a:prstGeom>
          <a:noFill/>
        </p:spPr>
        <p:txBody>
          <a:bodyPr wrap="square" rtlCol="0">
            <a:spAutoFit/>
          </a:bodyPr>
          <a:lstStyle/>
          <a:p>
            <a:r>
              <a:rPr lang="el-GR" dirty="0" smtClean="0"/>
              <a:t>* Με μόνη εξαίρεση αν έχεται βάλει κινητό για ανάκτηση κωδικού.</a:t>
            </a:r>
            <a:endParaRPr lang="el-GR" dirty="0"/>
          </a:p>
        </p:txBody>
      </p:sp>
    </p:spTree>
    <p:extLst>
      <p:ext uri="{BB962C8B-B14F-4D97-AF65-F5344CB8AC3E}">
        <p14:creationId xmlns:p14="http://schemas.microsoft.com/office/powerpoint/2010/main" val="2833104764"/>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Προσθήκη ιστότοπου</a:t>
            </a:r>
            <a:r>
              <a:rPr lang="en-US" dirty="0"/>
              <a:t> (</a:t>
            </a:r>
            <a:r>
              <a:rPr lang="el-GR" dirty="0"/>
              <a:t>Αυτόματα</a:t>
            </a:r>
            <a:r>
              <a:rPr lang="en-US" dirty="0"/>
              <a:t>)</a:t>
            </a:r>
            <a:endParaRPr lang="el-GR" dirty="0"/>
          </a:p>
        </p:txBody>
      </p:sp>
      <p:sp>
        <p:nvSpPr>
          <p:cNvPr id="5" name="TextBox 4">
            <a:extLst>
              <a:ext uri="{FF2B5EF4-FFF2-40B4-BE49-F238E27FC236}">
                <a16:creationId xmlns:a16="http://schemas.microsoft.com/office/drawing/2014/main" xmlns="" id="{07817B28-1BB1-4C8A-ABA6-FBE11B08FCB9}"/>
              </a:ext>
            </a:extLst>
          </p:cNvPr>
          <p:cNvSpPr txBox="1"/>
          <p:nvPr/>
        </p:nvSpPr>
        <p:spPr>
          <a:xfrm>
            <a:off x="3570973" y="666636"/>
            <a:ext cx="8123722" cy="1200329"/>
          </a:xfrm>
          <a:prstGeom prst="rect">
            <a:avLst/>
          </a:prstGeom>
          <a:noFill/>
        </p:spPr>
        <p:txBody>
          <a:bodyPr wrap="square" rtlCol="0">
            <a:spAutoFit/>
          </a:bodyPr>
          <a:lstStyle/>
          <a:p>
            <a:r>
              <a:rPr lang="el-GR" dirty="0"/>
              <a:t>Χάρη στο LastPass μπορείτε να αποθηκεύσετε το όνομα χρήστη και τον κωδικό πρόσβασής σας για έναν ιστότοπο, ώστε να μην χρειάζεται να το θυμάστε και να το εισαγάγετε κάθε φορά.</a:t>
            </a:r>
          </a:p>
          <a:p>
            <a:endParaRPr lang="el-GR" dirty="0"/>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
        <p:nvSpPr>
          <p:cNvPr id="3" name="TextBox 2">
            <a:extLst>
              <a:ext uri="{FF2B5EF4-FFF2-40B4-BE49-F238E27FC236}">
                <a16:creationId xmlns:a16="http://schemas.microsoft.com/office/drawing/2014/main" xmlns="" id="{62F4414A-937D-4AFE-B62A-33B2859C9322}"/>
              </a:ext>
            </a:extLst>
          </p:cNvPr>
          <p:cNvSpPr txBox="1"/>
          <p:nvPr/>
        </p:nvSpPr>
        <p:spPr>
          <a:xfrm>
            <a:off x="3570973" y="1693868"/>
            <a:ext cx="4786631" cy="400110"/>
          </a:xfrm>
          <a:prstGeom prst="rect">
            <a:avLst/>
          </a:prstGeom>
          <a:noFill/>
        </p:spPr>
        <p:txBody>
          <a:bodyPr wrap="none" rtlCol="0">
            <a:spAutoFit/>
          </a:bodyPr>
          <a:lstStyle/>
          <a:p>
            <a:r>
              <a:rPr lang="el-GR" sz="2000" b="1" dirty="0">
                <a:solidFill>
                  <a:srgbClr val="D60000"/>
                </a:solidFill>
              </a:rPr>
              <a:t>Βήματα προσθήκης ιστότοπου αυτόματα</a:t>
            </a:r>
          </a:p>
        </p:txBody>
      </p:sp>
      <p:cxnSp>
        <p:nvCxnSpPr>
          <p:cNvPr id="8" name="Straight Connector 7">
            <a:extLst>
              <a:ext uri="{FF2B5EF4-FFF2-40B4-BE49-F238E27FC236}">
                <a16:creationId xmlns:a16="http://schemas.microsoft.com/office/drawing/2014/main" xmlns="" id="{96FD47CF-E0D4-456A-AB2E-D3A41A57C72E}"/>
              </a:ext>
            </a:extLst>
          </p:cNvPr>
          <p:cNvCxnSpPr/>
          <p:nvPr/>
        </p:nvCxnSpPr>
        <p:spPr>
          <a:xfrm>
            <a:off x="3570973" y="2093978"/>
            <a:ext cx="8123722"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EBFF876C-1324-4680-81D5-7F8E4EA3A8BD}"/>
              </a:ext>
            </a:extLst>
          </p:cNvPr>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76650" y="2314575"/>
            <a:ext cx="379596" cy="379596"/>
          </a:xfrm>
          <a:prstGeom prst="rect">
            <a:avLst/>
          </a:prstGeom>
        </p:spPr>
      </p:pic>
      <p:sp>
        <p:nvSpPr>
          <p:cNvPr id="13" name="TextBox 12">
            <a:extLst>
              <a:ext uri="{FF2B5EF4-FFF2-40B4-BE49-F238E27FC236}">
                <a16:creationId xmlns:a16="http://schemas.microsoft.com/office/drawing/2014/main" xmlns="" id="{DE9426FA-C3D3-4595-9162-AD43BD6A60CC}"/>
              </a:ext>
            </a:extLst>
          </p:cNvPr>
          <p:cNvSpPr txBox="1"/>
          <p:nvPr/>
        </p:nvSpPr>
        <p:spPr>
          <a:xfrm>
            <a:off x="4151496" y="2324839"/>
            <a:ext cx="4349524" cy="369332"/>
          </a:xfrm>
          <a:prstGeom prst="rect">
            <a:avLst/>
          </a:prstGeom>
          <a:noFill/>
        </p:spPr>
        <p:txBody>
          <a:bodyPr wrap="none" rtlCol="0">
            <a:spAutoFit/>
          </a:bodyPr>
          <a:lstStyle/>
          <a:p>
            <a:r>
              <a:rPr lang="el-GR" dirty="0"/>
              <a:t>Μεταβείτε στον ιστότοπο της επιλογής σας</a:t>
            </a:r>
          </a:p>
        </p:txBody>
      </p:sp>
      <p:pic>
        <p:nvPicPr>
          <p:cNvPr id="19" name="Picture 18">
            <a:extLst>
              <a:ext uri="{FF2B5EF4-FFF2-40B4-BE49-F238E27FC236}">
                <a16:creationId xmlns:a16="http://schemas.microsoft.com/office/drawing/2014/main" xmlns="" id="{3F661FAB-62A8-434B-975A-1DE0CE9E1E6F}"/>
              </a:ext>
            </a:extLst>
          </p:cNvPr>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66423" y="3072003"/>
            <a:ext cx="400050" cy="400050"/>
          </a:xfrm>
          <a:prstGeom prst="rect">
            <a:avLst/>
          </a:prstGeom>
        </p:spPr>
      </p:pic>
      <p:cxnSp>
        <p:nvCxnSpPr>
          <p:cNvPr id="21" name="Straight Arrow Connector 20">
            <a:extLst>
              <a:ext uri="{FF2B5EF4-FFF2-40B4-BE49-F238E27FC236}">
                <a16:creationId xmlns:a16="http://schemas.microsoft.com/office/drawing/2014/main" xmlns="" id="{5357798F-70DE-4819-AB9B-363B207780C0}"/>
              </a:ext>
            </a:extLst>
          </p:cNvPr>
          <p:cNvCxnSpPr>
            <a:stCxn id="10" idx="2"/>
            <a:endCxn id="19" idx="0"/>
          </p:cNvCxnSpPr>
          <p:nvPr/>
        </p:nvCxnSpPr>
        <p:spPr>
          <a:xfrm>
            <a:off x="3866448" y="2694171"/>
            <a:ext cx="0" cy="377832"/>
          </a:xfrm>
          <a:prstGeom prst="straightConnector1">
            <a:avLst/>
          </a:prstGeom>
          <a:ln w="28575">
            <a:solidFill>
              <a:srgbClr val="D60000"/>
            </a:solidFill>
            <a:tailEnd type="triangle"/>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xmlns="" id="{4F10B79F-F02E-4C05-A759-9FF80E9CA941}"/>
              </a:ext>
            </a:extLst>
          </p:cNvPr>
          <p:cNvSpPr txBox="1"/>
          <p:nvPr/>
        </p:nvSpPr>
        <p:spPr>
          <a:xfrm>
            <a:off x="4151496" y="3087362"/>
            <a:ext cx="7398920" cy="646331"/>
          </a:xfrm>
          <a:prstGeom prst="rect">
            <a:avLst/>
          </a:prstGeom>
          <a:noFill/>
        </p:spPr>
        <p:txBody>
          <a:bodyPr wrap="square" rtlCol="0">
            <a:spAutoFit/>
          </a:bodyPr>
          <a:lstStyle/>
          <a:p>
            <a:r>
              <a:rPr lang="el-GR" dirty="0"/>
              <a:t>Εισάγετε το όνομα χρήστη και το </a:t>
            </a:r>
            <a:r>
              <a:rPr lang="en-US" dirty="0"/>
              <a:t>password </a:t>
            </a:r>
            <a:r>
              <a:rPr lang="el-GR" dirty="0"/>
              <a:t>στον ιστότοπο και προχωρήστε στην σύνδεση</a:t>
            </a:r>
          </a:p>
        </p:txBody>
      </p:sp>
      <p:pic>
        <p:nvPicPr>
          <p:cNvPr id="25" name="Picture 24">
            <a:extLst>
              <a:ext uri="{FF2B5EF4-FFF2-40B4-BE49-F238E27FC236}">
                <a16:creationId xmlns:a16="http://schemas.microsoft.com/office/drawing/2014/main" xmlns="" id="{1BCAE452-C12B-441E-A715-A9F1620746A6}"/>
              </a:ext>
            </a:extLst>
          </p:cNvPr>
          <p:cNvPicPr>
            <a:picLocks noChangeAspect="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66422" y="3849885"/>
            <a:ext cx="400051" cy="400051"/>
          </a:xfrm>
          <a:prstGeom prst="rect">
            <a:avLst/>
          </a:prstGeom>
        </p:spPr>
      </p:pic>
      <p:cxnSp>
        <p:nvCxnSpPr>
          <p:cNvPr id="27" name="Straight Arrow Connector 26">
            <a:extLst>
              <a:ext uri="{FF2B5EF4-FFF2-40B4-BE49-F238E27FC236}">
                <a16:creationId xmlns:a16="http://schemas.microsoft.com/office/drawing/2014/main" xmlns="" id="{78EEDDF3-D9BF-4323-8A08-B529DBDE4A31}"/>
              </a:ext>
            </a:extLst>
          </p:cNvPr>
          <p:cNvCxnSpPr/>
          <p:nvPr/>
        </p:nvCxnSpPr>
        <p:spPr>
          <a:xfrm>
            <a:off x="3866447" y="3472053"/>
            <a:ext cx="0" cy="377832"/>
          </a:xfrm>
          <a:prstGeom prst="straightConnector1">
            <a:avLst/>
          </a:prstGeom>
          <a:ln w="28575">
            <a:solidFill>
              <a:srgbClr val="D60000"/>
            </a:solidFill>
            <a:tailEnd type="triangle"/>
          </a:ln>
        </p:spPr>
        <p:style>
          <a:lnRef idx="1">
            <a:schemeClr val="accent6"/>
          </a:lnRef>
          <a:fillRef idx="0">
            <a:schemeClr val="accent6"/>
          </a:fillRef>
          <a:effectRef idx="0">
            <a:schemeClr val="accent6"/>
          </a:effectRef>
          <a:fontRef idx="minor">
            <a:schemeClr val="tx1"/>
          </a:fontRef>
        </p:style>
      </p:cxnSp>
      <p:pic>
        <p:nvPicPr>
          <p:cNvPr id="28" name="Picture 27">
            <a:extLst>
              <a:ext uri="{FF2B5EF4-FFF2-40B4-BE49-F238E27FC236}">
                <a16:creationId xmlns:a16="http://schemas.microsoft.com/office/drawing/2014/main" xmlns="" id="{E7C8CA6B-6A61-441C-AEEB-5BA39CD2C024}"/>
              </a:ext>
            </a:extLst>
          </p:cNvPr>
          <p:cNvPicPr>
            <a:picLocks noChangeAspect="1"/>
          </p:cNvPicPr>
          <p:nvPr/>
        </p:nvPicPr>
        <p:blipFill rotWithShape="1">
          <a:blip r:embed="rId7">
            <a:extLst>
              <a:ext uri="{28A0092B-C50C-407E-A947-70E740481C1C}">
                <a14:useLocalDpi xmlns:a14="http://schemas.microsoft.com/office/drawing/2010/main" val="0"/>
              </a:ext>
            </a:extLst>
          </a:blip>
          <a:srcRect r="90589" b="89453"/>
          <a:stretch/>
        </p:blipFill>
        <p:spPr>
          <a:xfrm>
            <a:off x="4151496" y="3849885"/>
            <a:ext cx="2530022" cy="1209862"/>
          </a:xfrm>
          <a:prstGeom prst="rect">
            <a:avLst/>
          </a:prstGeom>
        </p:spPr>
      </p:pic>
      <p:sp>
        <p:nvSpPr>
          <p:cNvPr id="29" name="TextBox 28">
            <a:extLst>
              <a:ext uri="{FF2B5EF4-FFF2-40B4-BE49-F238E27FC236}">
                <a16:creationId xmlns:a16="http://schemas.microsoft.com/office/drawing/2014/main" xmlns="" id="{45BC5DE8-3F40-45F9-9995-EB3A9B93CF19}"/>
              </a:ext>
            </a:extLst>
          </p:cNvPr>
          <p:cNvSpPr txBox="1"/>
          <p:nvPr/>
        </p:nvSpPr>
        <p:spPr>
          <a:xfrm>
            <a:off x="4591050" y="4352100"/>
            <a:ext cx="675185" cy="230832"/>
          </a:xfrm>
          <a:prstGeom prst="rect">
            <a:avLst/>
          </a:prstGeom>
          <a:noFill/>
        </p:spPr>
        <p:txBody>
          <a:bodyPr wrap="none" rtlCol="0">
            <a:spAutoFit/>
          </a:bodyPr>
          <a:lstStyle/>
          <a:p>
            <a:r>
              <a:rPr lang="en-US" sz="900" dirty="0">
                <a:solidFill>
                  <a:schemeClr val="bg1">
                    <a:lumMod val="75000"/>
                  </a:schemeClr>
                </a:solidFill>
              </a:rPr>
              <a:t>Username</a:t>
            </a:r>
            <a:endParaRPr lang="el-GR" sz="900" dirty="0">
              <a:solidFill>
                <a:schemeClr val="bg1">
                  <a:lumMod val="75000"/>
                </a:schemeClr>
              </a:solidFill>
            </a:endParaRPr>
          </a:p>
        </p:txBody>
      </p:sp>
      <p:cxnSp>
        <p:nvCxnSpPr>
          <p:cNvPr id="32" name="Straight Arrow Connector 31">
            <a:extLst>
              <a:ext uri="{FF2B5EF4-FFF2-40B4-BE49-F238E27FC236}">
                <a16:creationId xmlns:a16="http://schemas.microsoft.com/office/drawing/2014/main" xmlns="" id="{90C7247B-C27C-4BD3-9D1E-8988F218AF1D}"/>
              </a:ext>
            </a:extLst>
          </p:cNvPr>
          <p:cNvCxnSpPr/>
          <p:nvPr/>
        </p:nvCxnSpPr>
        <p:spPr>
          <a:xfrm flipH="1">
            <a:off x="6681518" y="4857750"/>
            <a:ext cx="1001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xmlns="" id="{68555E45-0705-4408-9D37-41B5E74C04E9}"/>
              </a:ext>
            </a:extLst>
          </p:cNvPr>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76650" y="5227959"/>
            <a:ext cx="389824" cy="389824"/>
          </a:xfrm>
          <a:prstGeom prst="rect">
            <a:avLst/>
          </a:prstGeom>
        </p:spPr>
      </p:pic>
      <p:cxnSp>
        <p:nvCxnSpPr>
          <p:cNvPr id="35" name="Straight Arrow Connector 34">
            <a:extLst>
              <a:ext uri="{FF2B5EF4-FFF2-40B4-BE49-F238E27FC236}">
                <a16:creationId xmlns:a16="http://schemas.microsoft.com/office/drawing/2014/main" xmlns="" id="{DBFDF028-A2DF-430E-8538-B09A4FD2FB60}"/>
              </a:ext>
            </a:extLst>
          </p:cNvPr>
          <p:cNvCxnSpPr>
            <a:cxnSpLocks/>
            <a:endCxn id="34" idx="0"/>
          </p:cNvCxnSpPr>
          <p:nvPr/>
        </p:nvCxnSpPr>
        <p:spPr>
          <a:xfrm>
            <a:off x="3866447" y="4249936"/>
            <a:ext cx="5115" cy="978023"/>
          </a:xfrm>
          <a:prstGeom prst="straightConnector1">
            <a:avLst/>
          </a:prstGeom>
          <a:ln w="28575">
            <a:solidFill>
              <a:srgbClr val="D60000"/>
            </a:solidFill>
            <a:tailEnd type="triangle"/>
          </a:ln>
        </p:spPr>
        <p:style>
          <a:lnRef idx="1">
            <a:schemeClr val="accent6"/>
          </a:lnRef>
          <a:fillRef idx="0">
            <a:schemeClr val="accent6"/>
          </a:fillRef>
          <a:effectRef idx="0">
            <a:schemeClr val="accent6"/>
          </a:effectRef>
          <a:fontRef idx="minor">
            <a:schemeClr val="tx1"/>
          </a:fontRef>
        </p:style>
      </p:cxnSp>
      <p:sp>
        <p:nvSpPr>
          <p:cNvPr id="37" name="TextBox 36">
            <a:extLst>
              <a:ext uri="{FF2B5EF4-FFF2-40B4-BE49-F238E27FC236}">
                <a16:creationId xmlns:a16="http://schemas.microsoft.com/office/drawing/2014/main" xmlns="" id="{AE26E2E3-CE04-4F6F-8835-CC95E5456D3D}"/>
              </a:ext>
            </a:extLst>
          </p:cNvPr>
          <p:cNvSpPr txBox="1"/>
          <p:nvPr/>
        </p:nvSpPr>
        <p:spPr>
          <a:xfrm>
            <a:off x="4066473" y="5227958"/>
            <a:ext cx="1362874" cy="369332"/>
          </a:xfrm>
          <a:prstGeom prst="rect">
            <a:avLst/>
          </a:prstGeom>
          <a:noFill/>
        </p:spPr>
        <p:txBody>
          <a:bodyPr wrap="none" rtlCol="0">
            <a:spAutoFit/>
          </a:bodyPr>
          <a:lstStyle/>
          <a:p>
            <a:r>
              <a:rPr lang="el-GR" dirty="0"/>
              <a:t>Όλα έτοιμα!</a:t>
            </a:r>
          </a:p>
        </p:txBody>
      </p:sp>
    </p:spTree>
    <p:extLst>
      <p:ext uri="{BB962C8B-B14F-4D97-AF65-F5344CB8AC3E}">
        <p14:creationId xmlns:p14="http://schemas.microsoft.com/office/powerpoint/2010/main" val="74932432"/>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Προσθήκη ιστότοπου (Μη αυτόματα)</a:t>
            </a:r>
            <a:br>
              <a:rPr lang="el-GR" dirty="0"/>
            </a:br>
            <a:r>
              <a:rPr lang="el-GR" dirty="0"/>
              <a:t>#1</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
        <p:nvSpPr>
          <p:cNvPr id="3" name="Rectangle 2">
            <a:extLst>
              <a:ext uri="{FF2B5EF4-FFF2-40B4-BE49-F238E27FC236}">
                <a16:creationId xmlns:a16="http://schemas.microsoft.com/office/drawing/2014/main" xmlns="" id="{471F8784-4DFF-4D86-B984-801C3A728C47}"/>
              </a:ext>
            </a:extLst>
          </p:cNvPr>
          <p:cNvSpPr/>
          <p:nvPr/>
        </p:nvSpPr>
        <p:spPr>
          <a:xfrm>
            <a:off x="3583709" y="748285"/>
            <a:ext cx="8017164" cy="375552"/>
          </a:xfrm>
          <a:prstGeom prst="rect">
            <a:avLst/>
          </a:prstGeom>
        </p:spPr>
        <p:txBody>
          <a:bodyPr wrap="square">
            <a:spAutoFit/>
          </a:bodyPr>
          <a:lstStyle/>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l-GR" dirty="0">
                <a:latin typeface="Calibri" panose="020F0502020204030204" pitchFamily="34" charset="0"/>
                <a:ea typeface="Times New Roman" panose="02020603050405020304" pitchFamily="18" charset="0"/>
                <a:cs typeface="Times New Roman" panose="02020603050405020304" pitchFamily="18" charset="0"/>
              </a:rPr>
              <a:t>Μπορείτε επίσης να δημιουργήσετε μια δικιά σας καταγραφή στο </a:t>
            </a:r>
            <a:r>
              <a:rPr lang="en-US" dirty="0">
                <a:latin typeface="Calibri" panose="020F0502020204030204" pitchFamily="34" charset="0"/>
                <a:ea typeface="Times New Roman" panose="02020603050405020304" pitchFamily="18" charset="0"/>
                <a:cs typeface="Times New Roman" panose="02020603050405020304" pitchFamily="18" charset="0"/>
              </a:rPr>
              <a:t>LastPass</a:t>
            </a:r>
            <a:r>
              <a:rPr lang="el-GR" dirty="0">
                <a:latin typeface="Calibri" panose="020F0502020204030204" pitchFamily="34" charset="0"/>
                <a:ea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xmlns="" id="{F829E012-3AEC-4AF5-A1F9-6DCB854908A6}"/>
              </a:ext>
            </a:extLst>
          </p:cNvPr>
          <p:cNvPicPr>
            <a:picLocks noChangeAspect="1"/>
          </p:cNvPicPr>
          <p:nvPr/>
        </p:nvPicPr>
        <p:blipFill>
          <a:blip r:embed="rId4"/>
          <a:stretch>
            <a:fillRect/>
          </a:stretch>
        </p:blipFill>
        <p:spPr>
          <a:xfrm>
            <a:off x="3727883" y="1286307"/>
            <a:ext cx="2552841" cy="3199412"/>
          </a:xfrm>
          <a:prstGeom prst="rect">
            <a:avLst/>
          </a:prstGeom>
        </p:spPr>
      </p:pic>
      <p:sp>
        <p:nvSpPr>
          <p:cNvPr id="12" name="TextBox 11">
            <a:extLst>
              <a:ext uri="{FF2B5EF4-FFF2-40B4-BE49-F238E27FC236}">
                <a16:creationId xmlns:a16="http://schemas.microsoft.com/office/drawing/2014/main" xmlns="" id="{92069EDA-CDEE-4887-B8C3-0380ACCC8832}"/>
              </a:ext>
            </a:extLst>
          </p:cNvPr>
          <p:cNvSpPr txBox="1"/>
          <p:nvPr/>
        </p:nvSpPr>
        <p:spPr>
          <a:xfrm>
            <a:off x="6400800" y="1466855"/>
            <a:ext cx="5320145" cy="2308324"/>
          </a:xfrm>
          <a:prstGeom prst="rect">
            <a:avLst/>
          </a:prstGeom>
          <a:noFill/>
        </p:spPr>
        <p:txBody>
          <a:bodyPr wrap="square" rtlCol="0">
            <a:spAutoFit/>
          </a:bodyPr>
          <a:lstStyle/>
          <a:p>
            <a:r>
              <a:rPr lang="el-GR" dirty="0"/>
              <a:t>Την επιλογή αυτή θα την βρείτε στην ιστοσελίδα του </a:t>
            </a:r>
            <a:r>
              <a:rPr lang="en-US" dirty="0"/>
              <a:t>LastPass.</a:t>
            </a:r>
          </a:p>
          <a:p>
            <a:endParaRPr lang="en-US" dirty="0"/>
          </a:p>
          <a:p>
            <a:r>
              <a:rPr lang="el-GR" dirty="0"/>
              <a:t>Η εναλακτικά μπορείτε στο εικονίδιο </a:t>
            </a:r>
            <a:r>
              <a:rPr lang="en-US" dirty="0"/>
              <a:t>          </a:t>
            </a:r>
            <a:r>
              <a:rPr lang="el-GR" dirty="0"/>
              <a:t>του περιηγητή σας να πατήστε «</a:t>
            </a:r>
            <a:r>
              <a:rPr lang="en-US" dirty="0">
                <a:solidFill>
                  <a:srgbClr val="D60000"/>
                </a:solidFill>
              </a:rPr>
              <a:t>Open my vault</a:t>
            </a:r>
            <a:r>
              <a:rPr lang="el-GR" dirty="0"/>
              <a:t>»</a:t>
            </a:r>
            <a:r>
              <a:rPr lang="en-US" dirty="0"/>
              <a:t> </a:t>
            </a:r>
            <a:r>
              <a:rPr lang="el-GR" dirty="0"/>
              <a:t>για να σας μεταφέρει απευθείας!</a:t>
            </a:r>
            <a:endParaRPr lang="en-US" dirty="0"/>
          </a:p>
          <a:p>
            <a:endParaRPr lang="en-US" dirty="0"/>
          </a:p>
          <a:p>
            <a:r>
              <a:rPr lang="el-GR" dirty="0"/>
              <a:t>Έπειτα πατάτε το </a:t>
            </a:r>
            <a:r>
              <a:rPr lang="en-US" dirty="0">
                <a:solidFill>
                  <a:srgbClr val="D60000"/>
                </a:solidFill>
              </a:rPr>
              <a:t>Add Site </a:t>
            </a:r>
            <a:r>
              <a:rPr lang="el-GR" dirty="0"/>
              <a:t>κουμπί…</a:t>
            </a:r>
            <a:endParaRPr lang="el-GR" dirty="0">
              <a:solidFill>
                <a:srgbClr val="D60000"/>
              </a:solidFill>
            </a:endParaRPr>
          </a:p>
        </p:txBody>
      </p:sp>
      <p:pic>
        <p:nvPicPr>
          <p:cNvPr id="14" name="Picture 13">
            <a:extLst>
              <a:ext uri="{FF2B5EF4-FFF2-40B4-BE49-F238E27FC236}">
                <a16:creationId xmlns:a16="http://schemas.microsoft.com/office/drawing/2014/main" xmlns="" id="{A23DAE24-5E55-496B-A7FF-EA53762F8760}"/>
              </a:ext>
            </a:extLst>
          </p:cNvPr>
          <p:cNvPicPr>
            <a:picLocks noChangeAspect="1"/>
          </p:cNvPicPr>
          <p:nvPr/>
        </p:nvPicPr>
        <p:blipFill>
          <a:blip r:embed="rId5"/>
          <a:stretch>
            <a:fillRect/>
          </a:stretch>
        </p:blipFill>
        <p:spPr>
          <a:xfrm>
            <a:off x="10092251" y="2235651"/>
            <a:ext cx="414338" cy="396323"/>
          </a:xfrm>
          <a:prstGeom prst="rect">
            <a:avLst/>
          </a:prstGeom>
        </p:spPr>
      </p:pic>
    </p:spTree>
    <p:extLst>
      <p:ext uri="{BB962C8B-B14F-4D97-AF65-F5344CB8AC3E}">
        <p14:creationId xmlns:p14="http://schemas.microsoft.com/office/powerpoint/2010/main" val="3542332048"/>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Προσθήκη ιστότοπου (Μη αυτόματα)</a:t>
            </a:r>
            <a:br>
              <a:rPr lang="el-GR" dirty="0"/>
            </a:br>
            <a:r>
              <a:rPr lang="el-GR" dirty="0"/>
              <a:t>#2</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pic>
        <p:nvPicPr>
          <p:cNvPr id="10" name="Picture 9">
            <a:extLst>
              <a:ext uri="{FF2B5EF4-FFF2-40B4-BE49-F238E27FC236}">
                <a16:creationId xmlns:a16="http://schemas.microsoft.com/office/drawing/2014/main" xmlns="" id="{73F8F6B5-DAFB-423D-B9CB-729233759B82}"/>
              </a:ext>
            </a:extLst>
          </p:cNvPr>
          <p:cNvPicPr>
            <a:picLocks noChangeAspect="1"/>
          </p:cNvPicPr>
          <p:nvPr/>
        </p:nvPicPr>
        <p:blipFill>
          <a:blip r:embed="rId4"/>
          <a:stretch>
            <a:fillRect/>
          </a:stretch>
        </p:blipFill>
        <p:spPr>
          <a:xfrm>
            <a:off x="7013157" y="763011"/>
            <a:ext cx="4569341" cy="3227097"/>
          </a:xfrm>
          <a:prstGeom prst="rect">
            <a:avLst/>
          </a:prstGeom>
        </p:spPr>
      </p:pic>
      <p:sp>
        <p:nvSpPr>
          <p:cNvPr id="5" name="TextBox 4">
            <a:extLst>
              <a:ext uri="{FF2B5EF4-FFF2-40B4-BE49-F238E27FC236}">
                <a16:creationId xmlns:a16="http://schemas.microsoft.com/office/drawing/2014/main" xmlns="" id="{77A5B73E-4EFA-4B57-9CDD-45C4721D3676}"/>
              </a:ext>
            </a:extLst>
          </p:cNvPr>
          <p:cNvSpPr txBox="1"/>
          <p:nvPr/>
        </p:nvSpPr>
        <p:spPr>
          <a:xfrm>
            <a:off x="3863323" y="763011"/>
            <a:ext cx="2631041" cy="369332"/>
          </a:xfrm>
          <a:prstGeom prst="rect">
            <a:avLst/>
          </a:prstGeom>
          <a:noFill/>
        </p:spPr>
        <p:txBody>
          <a:bodyPr wrap="none" rtlCol="0">
            <a:spAutoFit/>
          </a:bodyPr>
          <a:lstStyle/>
          <a:p>
            <a:r>
              <a:rPr lang="el-GR" dirty="0">
                <a:solidFill>
                  <a:srgbClr val="D60000"/>
                </a:solidFill>
              </a:rPr>
              <a:t>Περιεχόμενα παραθύρου</a:t>
            </a:r>
          </a:p>
        </p:txBody>
      </p:sp>
      <p:cxnSp>
        <p:nvCxnSpPr>
          <p:cNvPr id="9" name="Straight Connector 8">
            <a:extLst>
              <a:ext uri="{FF2B5EF4-FFF2-40B4-BE49-F238E27FC236}">
                <a16:creationId xmlns:a16="http://schemas.microsoft.com/office/drawing/2014/main" xmlns="" id="{9925A168-0C0A-4DA5-87CC-C8FE3780A696}"/>
              </a:ext>
            </a:extLst>
          </p:cNvPr>
          <p:cNvCxnSpPr/>
          <p:nvPr/>
        </p:nvCxnSpPr>
        <p:spPr>
          <a:xfrm flipV="1">
            <a:off x="3639127" y="1160781"/>
            <a:ext cx="3186546" cy="8506"/>
          </a:xfrm>
          <a:prstGeom prst="line">
            <a:avLst/>
          </a:prstGeom>
          <a:ln w="19050">
            <a:solidFill>
              <a:srgbClr val="D60000"/>
            </a:solidFill>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xmlns="" id="{70B95837-ADA7-42B6-912C-5687378ACB5E}"/>
              </a:ext>
            </a:extLst>
          </p:cNvPr>
          <p:cNvSpPr txBox="1"/>
          <p:nvPr/>
        </p:nvSpPr>
        <p:spPr>
          <a:xfrm>
            <a:off x="3582519" y="1266800"/>
            <a:ext cx="708848" cy="400110"/>
          </a:xfrm>
          <a:prstGeom prst="rect">
            <a:avLst/>
          </a:prstGeom>
          <a:noFill/>
        </p:spPr>
        <p:txBody>
          <a:bodyPr wrap="none" rtlCol="0">
            <a:spAutoFit/>
          </a:bodyPr>
          <a:lstStyle/>
          <a:p>
            <a:r>
              <a:rPr lang="en-US" sz="2000" dirty="0">
                <a:solidFill>
                  <a:srgbClr val="D60000"/>
                </a:solidFill>
              </a:rPr>
              <a:t>URL:</a:t>
            </a:r>
            <a:endParaRPr lang="el-GR" sz="2000" dirty="0">
              <a:solidFill>
                <a:srgbClr val="D60000"/>
              </a:solidFill>
            </a:endParaRPr>
          </a:p>
        </p:txBody>
      </p:sp>
      <p:sp>
        <p:nvSpPr>
          <p:cNvPr id="12" name="TextBox 11">
            <a:extLst>
              <a:ext uri="{FF2B5EF4-FFF2-40B4-BE49-F238E27FC236}">
                <a16:creationId xmlns:a16="http://schemas.microsoft.com/office/drawing/2014/main" xmlns="" id="{013E2EAD-32B1-4A12-BD64-9E2AD1DCA9E4}"/>
              </a:ext>
            </a:extLst>
          </p:cNvPr>
          <p:cNvSpPr txBox="1"/>
          <p:nvPr/>
        </p:nvSpPr>
        <p:spPr>
          <a:xfrm>
            <a:off x="3591755" y="1598833"/>
            <a:ext cx="3205018" cy="923330"/>
          </a:xfrm>
          <a:prstGeom prst="rect">
            <a:avLst/>
          </a:prstGeom>
          <a:noFill/>
        </p:spPr>
        <p:txBody>
          <a:bodyPr wrap="square" rtlCol="0">
            <a:spAutoFit/>
          </a:bodyPr>
          <a:lstStyle/>
          <a:p>
            <a:r>
              <a:rPr lang="el-GR" dirty="0"/>
              <a:t>Το </a:t>
            </a:r>
            <a:r>
              <a:rPr lang="en-US" dirty="0"/>
              <a:t>link </a:t>
            </a:r>
            <a:r>
              <a:rPr lang="el-GR" dirty="0"/>
              <a:t>της σελίδας που θέλετε να αποθηκεύσετε έναν λογαριασμό. </a:t>
            </a:r>
          </a:p>
        </p:txBody>
      </p:sp>
      <p:sp>
        <p:nvSpPr>
          <p:cNvPr id="14" name="TextBox 13">
            <a:extLst>
              <a:ext uri="{FF2B5EF4-FFF2-40B4-BE49-F238E27FC236}">
                <a16:creationId xmlns:a16="http://schemas.microsoft.com/office/drawing/2014/main" xmlns="" id="{018CCBB2-394E-451D-BA15-60D8F7FCF6EE}"/>
              </a:ext>
            </a:extLst>
          </p:cNvPr>
          <p:cNvSpPr txBox="1"/>
          <p:nvPr/>
        </p:nvSpPr>
        <p:spPr>
          <a:xfrm>
            <a:off x="3578977" y="2551599"/>
            <a:ext cx="1343638" cy="400110"/>
          </a:xfrm>
          <a:prstGeom prst="rect">
            <a:avLst/>
          </a:prstGeom>
          <a:noFill/>
        </p:spPr>
        <p:txBody>
          <a:bodyPr wrap="none" rtlCol="0">
            <a:spAutoFit/>
          </a:bodyPr>
          <a:lstStyle/>
          <a:p>
            <a:r>
              <a:rPr lang="en-US" sz="2000" dirty="0">
                <a:solidFill>
                  <a:srgbClr val="D60000"/>
                </a:solidFill>
              </a:rPr>
              <a:t>Username:</a:t>
            </a:r>
            <a:endParaRPr lang="el-GR" sz="2000" dirty="0">
              <a:solidFill>
                <a:srgbClr val="D60000"/>
              </a:solidFill>
            </a:endParaRPr>
          </a:p>
        </p:txBody>
      </p:sp>
      <p:sp>
        <p:nvSpPr>
          <p:cNvPr id="15" name="TextBox 14">
            <a:extLst>
              <a:ext uri="{FF2B5EF4-FFF2-40B4-BE49-F238E27FC236}">
                <a16:creationId xmlns:a16="http://schemas.microsoft.com/office/drawing/2014/main" xmlns="" id="{D4DBC04C-3B15-4CD0-A08F-C5F789CCD267}"/>
              </a:ext>
            </a:extLst>
          </p:cNvPr>
          <p:cNvSpPr txBox="1"/>
          <p:nvPr/>
        </p:nvSpPr>
        <p:spPr>
          <a:xfrm>
            <a:off x="3588213" y="2883632"/>
            <a:ext cx="3205018" cy="369332"/>
          </a:xfrm>
          <a:prstGeom prst="rect">
            <a:avLst/>
          </a:prstGeom>
          <a:noFill/>
        </p:spPr>
        <p:txBody>
          <a:bodyPr wrap="square" rtlCol="0">
            <a:spAutoFit/>
          </a:bodyPr>
          <a:lstStyle/>
          <a:p>
            <a:r>
              <a:rPr lang="el-GR" dirty="0"/>
              <a:t>Το κλασικό </a:t>
            </a:r>
            <a:r>
              <a:rPr lang="en-US" dirty="0"/>
              <a:t>username </a:t>
            </a:r>
            <a:r>
              <a:rPr lang="el-GR" dirty="0"/>
              <a:t>σας! </a:t>
            </a:r>
          </a:p>
        </p:txBody>
      </p:sp>
      <p:sp>
        <p:nvSpPr>
          <p:cNvPr id="16" name="TextBox 15">
            <a:extLst>
              <a:ext uri="{FF2B5EF4-FFF2-40B4-BE49-F238E27FC236}">
                <a16:creationId xmlns:a16="http://schemas.microsoft.com/office/drawing/2014/main" xmlns="" id="{A0F448A3-2085-4A68-BEBE-4F3616AD044A}"/>
              </a:ext>
            </a:extLst>
          </p:cNvPr>
          <p:cNvSpPr txBox="1"/>
          <p:nvPr/>
        </p:nvSpPr>
        <p:spPr>
          <a:xfrm>
            <a:off x="3588213" y="3283742"/>
            <a:ext cx="1274708" cy="400110"/>
          </a:xfrm>
          <a:prstGeom prst="rect">
            <a:avLst/>
          </a:prstGeom>
          <a:noFill/>
        </p:spPr>
        <p:txBody>
          <a:bodyPr wrap="none" rtlCol="0">
            <a:spAutoFit/>
          </a:bodyPr>
          <a:lstStyle/>
          <a:p>
            <a:r>
              <a:rPr lang="en-US" sz="2000" dirty="0">
                <a:solidFill>
                  <a:srgbClr val="D60000"/>
                </a:solidFill>
              </a:rPr>
              <a:t>Password:</a:t>
            </a:r>
            <a:endParaRPr lang="el-GR" sz="2000" dirty="0">
              <a:solidFill>
                <a:srgbClr val="D60000"/>
              </a:solidFill>
            </a:endParaRPr>
          </a:p>
        </p:txBody>
      </p:sp>
      <p:sp>
        <p:nvSpPr>
          <p:cNvPr id="17" name="TextBox 16">
            <a:extLst>
              <a:ext uri="{FF2B5EF4-FFF2-40B4-BE49-F238E27FC236}">
                <a16:creationId xmlns:a16="http://schemas.microsoft.com/office/drawing/2014/main" xmlns="" id="{8E5B2C82-B503-4BB9-A6DB-D0389FF8DF7B}"/>
              </a:ext>
            </a:extLst>
          </p:cNvPr>
          <p:cNvSpPr txBox="1"/>
          <p:nvPr/>
        </p:nvSpPr>
        <p:spPr>
          <a:xfrm>
            <a:off x="3597449" y="3615775"/>
            <a:ext cx="3205018" cy="369332"/>
          </a:xfrm>
          <a:prstGeom prst="rect">
            <a:avLst/>
          </a:prstGeom>
          <a:noFill/>
        </p:spPr>
        <p:txBody>
          <a:bodyPr wrap="square" rtlCol="0">
            <a:spAutoFit/>
          </a:bodyPr>
          <a:lstStyle/>
          <a:p>
            <a:r>
              <a:rPr lang="el-GR" dirty="0"/>
              <a:t>Το κλασικό </a:t>
            </a:r>
            <a:r>
              <a:rPr lang="en-US" dirty="0"/>
              <a:t>password </a:t>
            </a:r>
            <a:r>
              <a:rPr lang="el-GR" dirty="0"/>
              <a:t>σας! </a:t>
            </a:r>
          </a:p>
        </p:txBody>
      </p:sp>
      <p:sp>
        <p:nvSpPr>
          <p:cNvPr id="19" name="TextBox 18">
            <a:extLst>
              <a:ext uri="{FF2B5EF4-FFF2-40B4-BE49-F238E27FC236}">
                <a16:creationId xmlns:a16="http://schemas.microsoft.com/office/drawing/2014/main" xmlns="" id="{6B69D4F6-C32E-43CD-BD32-A15E9E751A41}"/>
              </a:ext>
            </a:extLst>
          </p:cNvPr>
          <p:cNvSpPr txBox="1"/>
          <p:nvPr/>
        </p:nvSpPr>
        <p:spPr>
          <a:xfrm>
            <a:off x="3578977" y="4015885"/>
            <a:ext cx="896399" cy="400110"/>
          </a:xfrm>
          <a:prstGeom prst="rect">
            <a:avLst/>
          </a:prstGeom>
          <a:noFill/>
        </p:spPr>
        <p:txBody>
          <a:bodyPr wrap="none" rtlCol="0">
            <a:spAutoFit/>
          </a:bodyPr>
          <a:lstStyle/>
          <a:p>
            <a:r>
              <a:rPr lang="en-US" sz="2000" dirty="0">
                <a:solidFill>
                  <a:srgbClr val="D60000"/>
                </a:solidFill>
              </a:rPr>
              <a:t>Name:</a:t>
            </a:r>
            <a:endParaRPr lang="el-GR" sz="2000" dirty="0">
              <a:solidFill>
                <a:srgbClr val="D60000"/>
              </a:solidFill>
            </a:endParaRPr>
          </a:p>
        </p:txBody>
      </p:sp>
      <p:sp>
        <p:nvSpPr>
          <p:cNvPr id="20" name="TextBox 19">
            <a:extLst>
              <a:ext uri="{FF2B5EF4-FFF2-40B4-BE49-F238E27FC236}">
                <a16:creationId xmlns:a16="http://schemas.microsoft.com/office/drawing/2014/main" xmlns="" id="{6F9FE1DC-A5D3-4A31-AC7A-1A9747D66808}"/>
              </a:ext>
            </a:extLst>
          </p:cNvPr>
          <p:cNvSpPr txBox="1"/>
          <p:nvPr/>
        </p:nvSpPr>
        <p:spPr>
          <a:xfrm>
            <a:off x="3588212" y="4347918"/>
            <a:ext cx="7994285" cy="646331"/>
          </a:xfrm>
          <a:prstGeom prst="rect">
            <a:avLst/>
          </a:prstGeom>
          <a:noFill/>
        </p:spPr>
        <p:txBody>
          <a:bodyPr wrap="square" rtlCol="0">
            <a:spAutoFit/>
          </a:bodyPr>
          <a:lstStyle/>
          <a:p>
            <a:r>
              <a:rPr lang="el-GR" dirty="0"/>
              <a:t>Σύντομη διεύθυνση της σελίδας του </a:t>
            </a:r>
            <a:r>
              <a:rPr lang="en-US" dirty="0"/>
              <a:t>URL.</a:t>
            </a:r>
          </a:p>
          <a:p>
            <a:r>
              <a:rPr lang="el-GR" i="1" dirty="0"/>
              <a:t>Παράδειγμα για </a:t>
            </a:r>
            <a:r>
              <a:rPr lang="en-US" i="1" dirty="0"/>
              <a:t>Facebook</a:t>
            </a:r>
            <a:r>
              <a:rPr lang="el-GR" i="1" dirty="0"/>
              <a:t>:</a:t>
            </a:r>
            <a:r>
              <a:rPr lang="en-US" i="1" dirty="0"/>
              <a:t> facebook.com</a:t>
            </a:r>
            <a:r>
              <a:rPr lang="el-GR" i="1" dirty="0"/>
              <a:t> </a:t>
            </a:r>
            <a:r>
              <a:rPr lang="en-US" i="1" dirty="0"/>
              <a:t> </a:t>
            </a:r>
            <a:endParaRPr lang="el-GR" i="1" dirty="0"/>
          </a:p>
        </p:txBody>
      </p:sp>
      <p:sp>
        <p:nvSpPr>
          <p:cNvPr id="21" name="TextBox 20">
            <a:extLst>
              <a:ext uri="{FF2B5EF4-FFF2-40B4-BE49-F238E27FC236}">
                <a16:creationId xmlns:a16="http://schemas.microsoft.com/office/drawing/2014/main" xmlns="" id="{61F56084-CA08-4A3E-8B8D-1DD47A038BBD}"/>
              </a:ext>
            </a:extLst>
          </p:cNvPr>
          <p:cNvSpPr txBox="1"/>
          <p:nvPr/>
        </p:nvSpPr>
        <p:spPr>
          <a:xfrm>
            <a:off x="3597449" y="4998087"/>
            <a:ext cx="930063" cy="400110"/>
          </a:xfrm>
          <a:prstGeom prst="rect">
            <a:avLst/>
          </a:prstGeom>
          <a:noFill/>
        </p:spPr>
        <p:txBody>
          <a:bodyPr wrap="none" rtlCol="0">
            <a:spAutoFit/>
          </a:bodyPr>
          <a:lstStyle/>
          <a:p>
            <a:r>
              <a:rPr lang="en-US" sz="2000" dirty="0">
                <a:solidFill>
                  <a:srgbClr val="D60000"/>
                </a:solidFill>
              </a:rPr>
              <a:t>Folder:</a:t>
            </a:r>
            <a:endParaRPr lang="el-GR" sz="2000" dirty="0">
              <a:solidFill>
                <a:srgbClr val="D60000"/>
              </a:solidFill>
            </a:endParaRPr>
          </a:p>
        </p:txBody>
      </p:sp>
      <p:sp>
        <p:nvSpPr>
          <p:cNvPr id="22" name="TextBox 21">
            <a:extLst>
              <a:ext uri="{FF2B5EF4-FFF2-40B4-BE49-F238E27FC236}">
                <a16:creationId xmlns:a16="http://schemas.microsoft.com/office/drawing/2014/main" xmlns="" id="{740D7CA3-66E6-49BC-AF51-71BC4C8569E2}"/>
              </a:ext>
            </a:extLst>
          </p:cNvPr>
          <p:cNvSpPr txBox="1"/>
          <p:nvPr/>
        </p:nvSpPr>
        <p:spPr>
          <a:xfrm>
            <a:off x="3606684" y="5330120"/>
            <a:ext cx="7994285" cy="369332"/>
          </a:xfrm>
          <a:prstGeom prst="rect">
            <a:avLst/>
          </a:prstGeom>
          <a:noFill/>
        </p:spPr>
        <p:txBody>
          <a:bodyPr wrap="square" rtlCol="0">
            <a:spAutoFit/>
          </a:bodyPr>
          <a:lstStyle/>
          <a:p>
            <a:r>
              <a:rPr lang="el-GR" dirty="0"/>
              <a:t>Αρχειοθέτηση του </a:t>
            </a:r>
            <a:r>
              <a:rPr lang="en-US" dirty="0"/>
              <a:t>site </a:t>
            </a:r>
            <a:r>
              <a:rPr lang="el-GR" dirty="0"/>
              <a:t>σε</a:t>
            </a:r>
            <a:r>
              <a:rPr lang="en-US" dirty="0"/>
              <a:t> </a:t>
            </a:r>
            <a:r>
              <a:rPr lang="el-GR" dirty="0"/>
              <a:t>φάκελο που έχετε δημιουργήσει.</a:t>
            </a:r>
          </a:p>
        </p:txBody>
      </p:sp>
    </p:spTree>
    <p:extLst>
      <p:ext uri="{BB962C8B-B14F-4D97-AF65-F5344CB8AC3E}">
        <p14:creationId xmlns:p14="http://schemas.microsoft.com/office/powerpoint/2010/main" val="2954254532"/>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Ασφαλείς σημειώσεις</a:t>
            </a:r>
            <a:br>
              <a:rPr lang="el-GR" dirty="0"/>
            </a:br>
            <a:r>
              <a:rPr lang="el-GR" dirty="0"/>
              <a:t>#1</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sp>
        <p:nvSpPr>
          <p:cNvPr id="3" name="TextBox 2">
            <a:extLst>
              <a:ext uri="{FF2B5EF4-FFF2-40B4-BE49-F238E27FC236}">
                <a16:creationId xmlns:a16="http://schemas.microsoft.com/office/drawing/2014/main" xmlns="" id="{EC35C289-5566-4318-866C-E422D0CA4311}"/>
              </a:ext>
            </a:extLst>
          </p:cNvPr>
          <p:cNvSpPr txBox="1"/>
          <p:nvPr/>
        </p:nvSpPr>
        <p:spPr>
          <a:xfrm>
            <a:off x="3639127" y="849745"/>
            <a:ext cx="8026400" cy="369332"/>
          </a:xfrm>
          <a:prstGeom prst="rect">
            <a:avLst/>
          </a:prstGeom>
          <a:noFill/>
        </p:spPr>
        <p:txBody>
          <a:bodyPr wrap="square" rtlCol="0">
            <a:spAutoFit/>
          </a:bodyPr>
          <a:lstStyle/>
          <a:p>
            <a:r>
              <a:rPr lang="el-GR" dirty="0"/>
              <a:t>Με το </a:t>
            </a:r>
            <a:r>
              <a:rPr lang="en-US" dirty="0"/>
              <a:t>LastPass </a:t>
            </a:r>
            <a:r>
              <a:rPr lang="el-GR" dirty="0"/>
              <a:t>μπορείτε να δημιουργήσετε σημειώσεις πολλών κατηγοριών.</a:t>
            </a:r>
          </a:p>
        </p:txBody>
      </p:sp>
      <p:pic>
        <p:nvPicPr>
          <p:cNvPr id="4" name="Picture 3">
            <a:extLst>
              <a:ext uri="{FF2B5EF4-FFF2-40B4-BE49-F238E27FC236}">
                <a16:creationId xmlns:a16="http://schemas.microsoft.com/office/drawing/2014/main" xmlns="" id="{79885E76-7670-4BD4-B842-F3B4722D39C9}"/>
              </a:ext>
            </a:extLst>
          </p:cNvPr>
          <p:cNvPicPr>
            <a:picLocks noChangeAspect="1"/>
          </p:cNvPicPr>
          <p:nvPr/>
        </p:nvPicPr>
        <p:blipFill>
          <a:blip r:embed="rId4"/>
          <a:stretch>
            <a:fillRect/>
          </a:stretch>
        </p:blipFill>
        <p:spPr>
          <a:xfrm>
            <a:off x="7586706" y="3256025"/>
            <a:ext cx="2588113" cy="2468995"/>
          </a:xfrm>
          <a:prstGeom prst="rect">
            <a:avLst/>
          </a:prstGeom>
        </p:spPr>
      </p:pic>
      <p:pic>
        <p:nvPicPr>
          <p:cNvPr id="6" name="Picture 5">
            <a:extLst>
              <a:ext uri="{FF2B5EF4-FFF2-40B4-BE49-F238E27FC236}">
                <a16:creationId xmlns:a16="http://schemas.microsoft.com/office/drawing/2014/main" xmlns="" id="{09E7755E-D59E-4651-8715-F9667FB20FD1}"/>
              </a:ext>
            </a:extLst>
          </p:cNvPr>
          <p:cNvPicPr>
            <a:picLocks noChangeAspect="1"/>
          </p:cNvPicPr>
          <p:nvPr/>
        </p:nvPicPr>
        <p:blipFill>
          <a:blip r:embed="rId5"/>
          <a:stretch>
            <a:fillRect/>
          </a:stretch>
        </p:blipFill>
        <p:spPr>
          <a:xfrm>
            <a:off x="3719441" y="1382568"/>
            <a:ext cx="2266950" cy="3152775"/>
          </a:xfrm>
          <a:prstGeom prst="rect">
            <a:avLst/>
          </a:prstGeom>
        </p:spPr>
      </p:pic>
      <p:sp>
        <p:nvSpPr>
          <p:cNvPr id="8" name="TextBox 7">
            <a:extLst>
              <a:ext uri="{FF2B5EF4-FFF2-40B4-BE49-F238E27FC236}">
                <a16:creationId xmlns:a16="http://schemas.microsoft.com/office/drawing/2014/main" xmlns="" id="{D9935E28-CB17-40A7-AA1C-43317B81D523}"/>
              </a:ext>
            </a:extLst>
          </p:cNvPr>
          <p:cNvSpPr txBox="1"/>
          <p:nvPr/>
        </p:nvSpPr>
        <p:spPr>
          <a:xfrm>
            <a:off x="6096000" y="1466855"/>
            <a:ext cx="5569527" cy="1200329"/>
          </a:xfrm>
          <a:prstGeom prst="rect">
            <a:avLst/>
          </a:prstGeom>
          <a:noFill/>
        </p:spPr>
        <p:txBody>
          <a:bodyPr wrap="square" rtlCol="0">
            <a:spAutoFit/>
          </a:bodyPr>
          <a:lstStyle/>
          <a:p>
            <a:r>
              <a:rPr lang="el-GR" dirty="0"/>
              <a:t>Μεταβείτε στην καρτέλα </a:t>
            </a:r>
            <a:r>
              <a:rPr lang="en-US" dirty="0">
                <a:solidFill>
                  <a:srgbClr val="D60000"/>
                </a:solidFill>
              </a:rPr>
              <a:t>Secure Notes</a:t>
            </a:r>
            <a:r>
              <a:rPr lang="el-GR" dirty="0">
                <a:solidFill>
                  <a:srgbClr val="D60000"/>
                </a:solidFill>
              </a:rPr>
              <a:t>.</a:t>
            </a:r>
          </a:p>
          <a:p>
            <a:endParaRPr lang="el-GR" dirty="0"/>
          </a:p>
          <a:p>
            <a:r>
              <a:rPr lang="el-GR" dirty="0"/>
              <a:t>Έπειτα πατήστε στο </a:t>
            </a:r>
            <a:r>
              <a:rPr lang="en-US" dirty="0">
                <a:solidFill>
                  <a:srgbClr val="D60000"/>
                </a:solidFill>
              </a:rPr>
              <a:t>Add Secure Note</a:t>
            </a:r>
            <a:r>
              <a:rPr lang="en-US" dirty="0"/>
              <a:t> </a:t>
            </a:r>
            <a:r>
              <a:rPr lang="el-GR" dirty="0"/>
              <a:t>για να προσθέσετε μια νέα σημείωση.</a:t>
            </a:r>
          </a:p>
        </p:txBody>
      </p:sp>
    </p:spTree>
    <p:extLst>
      <p:ext uri="{BB962C8B-B14F-4D97-AF65-F5344CB8AC3E}">
        <p14:creationId xmlns:p14="http://schemas.microsoft.com/office/powerpoint/2010/main" val="4134901492"/>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BC6B3A-76DA-48D5-8EB4-FA24D6B27426}"/>
              </a:ext>
            </a:extLst>
          </p:cNvPr>
          <p:cNvSpPr>
            <a:spLocks noGrp="1"/>
          </p:cNvSpPr>
          <p:nvPr>
            <p:ph type="title"/>
          </p:nvPr>
        </p:nvSpPr>
        <p:spPr/>
        <p:txBody>
          <a:bodyPr/>
          <a:lstStyle/>
          <a:p>
            <a:pPr algn="ctr"/>
            <a:r>
              <a:rPr lang="el-GR" dirty="0"/>
              <a:t>Ασφαλείς σημειώσεις</a:t>
            </a:r>
            <a:br>
              <a:rPr lang="el-GR" dirty="0"/>
            </a:br>
            <a:r>
              <a:rPr lang="el-GR" dirty="0"/>
              <a:t>#2</a:t>
            </a:r>
          </a:p>
        </p:txBody>
      </p:sp>
      <p:pic>
        <p:nvPicPr>
          <p:cNvPr id="31" name="Picture 30">
            <a:extLst>
              <a:ext uri="{FF2B5EF4-FFF2-40B4-BE49-F238E27FC236}">
                <a16:creationId xmlns:a16="http://schemas.microsoft.com/office/drawing/2014/main" xmlns="" id="{227BDA7E-8AFB-4840-85D3-764BFC20FC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310" y="1466855"/>
            <a:ext cx="1536700" cy="227013"/>
          </a:xfrm>
          <a:prstGeom prst="rect">
            <a:avLst/>
          </a:prstGeom>
        </p:spPr>
      </p:pic>
      <p:pic>
        <p:nvPicPr>
          <p:cNvPr id="5" name="Picture 4">
            <a:extLst>
              <a:ext uri="{FF2B5EF4-FFF2-40B4-BE49-F238E27FC236}">
                <a16:creationId xmlns:a16="http://schemas.microsoft.com/office/drawing/2014/main" xmlns="" id="{BC7674E2-3A41-4FB8-B1BE-7BAF65FA3E43}"/>
              </a:ext>
            </a:extLst>
          </p:cNvPr>
          <p:cNvPicPr>
            <a:picLocks noChangeAspect="1"/>
          </p:cNvPicPr>
          <p:nvPr/>
        </p:nvPicPr>
        <p:blipFill>
          <a:blip r:embed="rId4"/>
          <a:stretch>
            <a:fillRect/>
          </a:stretch>
        </p:blipFill>
        <p:spPr>
          <a:xfrm>
            <a:off x="4367484" y="1869358"/>
            <a:ext cx="6540661" cy="4231808"/>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xmlns="" id="{E8351C92-594B-4F05-AF7B-C64B9802E273}"/>
              </a:ext>
            </a:extLst>
          </p:cNvPr>
          <p:cNvSpPr txBox="1"/>
          <p:nvPr/>
        </p:nvSpPr>
        <p:spPr>
          <a:xfrm>
            <a:off x="3624615" y="932324"/>
            <a:ext cx="8026400" cy="646331"/>
          </a:xfrm>
          <a:prstGeom prst="rect">
            <a:avLst/>
          </a:prstGeom>
          <a:noFill/>
        </p:spPr>
        <p:txBody>
          <a:bodyPr wrap="square" rtlCol="0">
            <a:spAutoFit/>
          </a:bodyPr>
          <a:lstStyle/>
          <a:p>
            <a:r>
              <a:rPr lang="el-GR" dirty="0"/>
              <a:t>Εισάγετε όνομα…</a:t>
            </a:r>
            <a:r>
              <a:rPr lang="en-US" dirty="0"/>
              <a:t>”</a:t>
            </a:r>
            <a:r>
              <a:rPr lang="el-GR" dirty="0"/>
              <a:t>Αν θέλετε</a:t>
            </a:r>
            <a:r>
              <a:rPr lang="en-US" dirty="0"/>
              <a:t>”</a:t>
            </a:r>
            <a:r>
              <a:rPr lang="el-GR" dirty="0"/>
              <a:t> φάκελο…Επιλέξτε τον τύπο της σημείωσης…</a:t>
            </a:r>
            <a:r>
              <a:rPr lang="en-US" dirty="0"/>
              <a:t> </a:t>
            </a:r>
            <a:r>
              <a:rPr lang="el-GR" dirty="0"/>
              <a:t>και το </a:t>
            </a:r>
            <a:r>
              <a:rPr lang="en-US" dirty="0"/>
              <a:t>LastPass </a:t>
            </a:r>
            <a:r>
              <a:rPr lang="el-GR" dirty="0"/>
              <a:t>θα τα κάνει όλα για εσάς!</a:t>
            </a:r>
          </a:p>
        </p:txBody>
      </p:sp>
    </p:spTree>
    <p:extLst>
      <p:ext uri="{BB962C8B-B14F-4D97-AF65-F5344CB8AC3E}">
        <p14:creationId xmlns:p14="http://schemas.microsoft.com/office/powerpoint/2010/main" val="259690791"/>
      </p:ext>
    </p:extLst>
  </p:cSld>
  <p:clrMapOvr>
    <a:masterClrMapping/>
  </p:clrMapOvr>
  <p:transition spd="med">
    <p:push/>
  </p:transition>
</p:sld>
</file>

<file path=ppt/theme/theme1.xml><?xml version="1.0" encoding="utf-8"?>
<a:theme xmlns:a="http://schemas.openxmlformats.org/drawingml/2006/main" name="Fra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828</TotalTime>
  <Words>859</Words>
  <Application>Microsoft Office PowerPoint</Application>
  <PresentationFormat>Custom</PresentationFormat>
  <Paragraphs>115</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Frame</vt:lpstr>
      <vt:lpstr>LastPass Tutorial</vt:lpstr>
      <vt:lpstr>Λίγα λόγια &amp; πλατφόρμες</vt:lpstr>
      <vt:lpstr>Νέος χρήστης (#1)</vt:lpstr>
      <vt:lpstr>Νέος χρήστης (#2)</vt:lpstr>
      <vt:lpstr>Προσθήκη ιστότοπου (Αυτόματα)</vt:lpstr>
      <vt:lpstr>Προσθήκη ιστότοπου (Μη αυτόματα) #1</vt:lpstr>
      <vt:lpstr>Προσθήκη ιστότοπου (Μη αυτόματα) #2</vt:lpstr>
      <vt:lpstr>Ασφαλείς σημειώσεις #1</vt:lpstr>
      <vt:lpstr>Ασφαλείς σημειώσεις #2</vt:lpstr>
      <vt:lpstr>Συμπλήρωση φορμών</vt:lpstr>
      <vt:lpstr>Challenge…</vt:lpstr>
      <vt:lpstr>Δημιουργία κωδικού #1</vt:lpstr>
      <vt:lpstr>Δημιουργία κωδικού #2</vt:lpstr>
      <vt:lpstr>Ομάδες #1</vt:lpstr>
      <vt:lpstr>Ομάδες #2</vt:lpstr>
      <vt:lpstr>Πηγές</vt:lpstr>
      <vt:lpstr>PowerPoint Presentation</vt:lpstr>
    </vt:vector>
  </TitlesOfParts>
  <Company>PyLam</Company>
  <LinksUpToDate>false</LinksUpToDate>
  <SharedDoc>false</SharedDoc>
  <HyperlinkBase>http://pylam.gr</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Lastpass - #1 Password Manager, Vault &amp; Digital Wallet App</dc:title>
  <dc:subject>Lastpass - #1 Password Manager, Vault &amp; Digital Wallet App</dc:subject>
  <dc:creator>Sotiris Sapakos;Gefsi Euaggelidou;PyLam</dc:creator>
  <cp:keywords>Tutorial, Guide, Password Manager, Password Generator, Vault</cp:keywords>
  <cp:lastModifiedBy>Vasilis Dimitriadis</cp:lastModifiedBy>
  <cp:revision>42</cp:revision>
  <dcterms:created xsi:type="dcterms:W3CDTF">2018-04-27T06:04:37Z</dcterms:created>
  <dcterms:modified xsi:type="dcterms:W3CDTF">2018-05-12T14:37:53Z</dcterms:modified>
  <cp:category>Tutorials &amp; Guides</cp:category>
</cp:coreProperties>
</file>