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8" r:id="rId3"/>
    <p:sldId id="259" r:id="rId4"/>
    <p:sldId id="263" r:id="rId5"/>
    <p:sldId id="257" r:id="rId6"/>
    <p:sldId id="260" r:id="rId7"/>
    <p:sldId id="261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>
        <p:scale>
          <a:sx n="118" d="100"/>
          <a:sy n="118" d="100"/>
        </p:scale>
        <p:origin x="-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3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8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7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67000">
              <a:srgbClr val="00B0F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74E8A-DAAC-45F9-8152-E147E58C8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	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E230E1-1132-4FED-B69D-37648C299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</a:rPr>
              <a:t>Ή αλλιώς λεξικά!</a:t>
            </a:r>
          </a:p>
        </p:txBody>
      </p:sp>
    </p:spTree>
    <p:extLst>
      <p:ext uri="{BB962C8B-B14F-4D97-AF65-F5344CB8AC3E}">
        <p14:creationId xmlns:p14="http://schemas.microsoft.com/office/powerpoint/2010/main" val="29438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64B5-B03D-4807-8C3F-E8E4496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78C276-1AE6-4894-B463-7161D2CCBF16}"/>
              </a:ext>
            </a:extLst>
          </p:cNvPr>
          <p:cNvSpPr txBox="1"/>
          <p:nvPr/>
        </p:nvSpPr>
        <p:spPr>
          <a:xfrm>
            <a:off x="457201" y="1507067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Εισαγωγή: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CE9BE3-3C87-4D36-AD43-C90289192619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C48F58-0B21-4F95-8192-BE571A06DDD7}"/>
              </a:ext>
            </a:extLst>
          </p:cNvPr>
          <p:cNvSpPr txBox="1"/>
          <p:nvPr/>
        </p:nvSpPr>
        <p:spPr>
          <a:xfrm>
            <a:off x="727788" y="2314222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Ο κώδικας για την εισαγωγή νέου στοιχείου είναι ο εξής: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1D39E4D-4CEB-4C94-A0BF-17A58F5E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2837442"/>
            <a:ext cx="4930062" cy="369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2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AC65D-D5B2-4DCC-81CA-EAA1572E20D2}"/>
              </a:ext>
            </a:extLst>
          </p:cNvPr>
          <p:cNvSpPr txBox="1"/>
          <p:nvPr/>
        </p:nvSpPr>
        <p:spPr>
          <a:xfrm>
            <a:off x="457201" y="1507067"/>
            <a:ext cx="2533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Εισαγωγή</a:t>
            </a:r>
            <a:r>
              <a:rPr lang="en-US" sz="2800" dirty="0"/>
              <a:t> #2</a:t>
            </a:r>
            <a:r>
              <a:rPr lang="el-GR" sz="2800" dirty="0"/>
              <a:t>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5EB9084-AB45-4AF9-921B-46F0364F5128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5FBDFA-D23E-4824-8643-58E4F5B3C8EB}"/>
              </a:ext>
            </a:extLst>
          </p:cNvPr>
          <p:cNvSpPr txBox="1"/>
          <p:nvPr/>
        </p:nvSpPr>
        <p:spPr>
          <a:xfrm>
            <a:off x="727788" y="2314222"/>
            <a:ext cx="636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Το αποτέλεσμα του προηγούμενου κώδικα είναι το εξής: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8AB3C6F-DEF0-4A48-9834-BBC44CA6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101932B-63E1-48A4-85D1-A1517B80A3C9}"/>
              </a:ext>
            </a:extLst>
          </p:cNvPr>
          <p:cNvSpPr/>
          <p:nvPr/>
        </p:nvSpPr>
        <p:spPr>
          <a:xfrm>
            <a:off x="1228725" y="3429000"/>
            <a:ext cx="994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{'Name': 'John', 'Surname': 'Ioannou', 'Age': 20, 'birth date': '2/11/1998', </a:t>
            </a:r>
            <a:r>
              <a:rPr lang="el-GR" b="1" i="1" u="sng" dirty="0"/>
              <a:t>'Semester': 4</a:t>
            </a:r>
            <a:r>
              <a:rPr lang="el-G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2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1760CE-56F2-4C51-AB1B-B6DF9C0D0EF8}"/>
              </a:ext>
            </a:extLst>
          </p:cNvPr>
          <p:cNvSpPr txBox="1"/>
          <p:nvPr/>
        </p:nvSpPr>
        <p:spPr>
          <a:xfrm>
            <a:off x="457201" y="1507067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Διαγραφή στοιχείου: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7D7B015-C654-49CE-85C5-0EC8E8F605FC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769B65-AE12-4450-A8A5-956C3C7A11E6}"/>
              </a:ext>
            </a:extLst>
          </p:cNvPr>
          <p:cNvSpPr txBox="1"/>
          <p:nvPr/>
        </p:nvSpPr>
        <p:spPr>
          <a:xfrm>
            <a:off x="727788" y="2314222"/>
            <a:ext cx="905408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Μπορούμε να διαγράψουμε στοιχεία από ένα </a:t>
            </a:r>
            <a:r>
              <a:rPr lang="en-US" b="1" dirty="0"/>
              <a:t>dictionary</a:t>
            </a:r>
            <a:r>
              <a:rPr lang="el-GR" b="1" dirty="0"/>
              <a:t>:</a:t>
            </a:r>
            <a:endParaRPr lang="en-US" b="1" dirty="0"/>
          </a:p>
          <a:p>
            <a:endParaRPr lang="en-US" b="1" dirty="0"/>
          </a:p>
          <a:p>
            <a:r>
              <a:rPr lang="el-GR" dirty="0"/>
              <a:t>Ο τρόπος είναι ο εξής:</a:t>
            </a:r>
          </a:p>
          <a:p>
            <a:endParaRPr lang="el-GR" dirty="0"/>
          </a:p>
          <a:p>
            <a:r>
              <a:rPr lang="en-US" b="1" dirty="0"/>
              <a:t>del </a:t>
            </a:r>
            <a:r>
              <a:rPr lang="el-GR" b="1" dirty="0"/>
              <a:t>όνομα_λεξικού </a:t>
            </a:r>
            <a:r>
              <a:rPr lang="en-US" b="1" dirty="0"/>
              <a:t>			</a:t>
            </a:r>
            <a:r>
              <a:rPr lang="el-GR" dirty="0"/>
              <a:t># Για όλα τα στοιχεία του λεξικού</a:t>
            </a:r>
          </a:p>
          <a:p>
            <a:r>
              <a:rPr lang="en-US" b="1" dirty="0"/>
              <a:t>del </a:t>
            </a:r>
            <a:r>
              <a:rPr lang="el-GR" b="1" dirty="0"/>
              <a:t>όνομα_λεξικού[κλειδί] </a:t>
            </a:r>
            <a:r>
              <a:rPr lang="en-US" b="1" dirty="0"/>
              <a:t>	</a:t>
            </a:r>
            <a:r>
              <a:rPr lang="el-GR" dirty="0"/>
              <a:t># για διαγραφή ενός συγκεκριμένου στοιχείου.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Μπορούμε επίσης να διαγράψουμε όλα τα στοιχεία του λεξικού και με την χρήση </a:t>
            </a:r>
          </a:p>
          <a:p>
            <a:r>
              <a:rPr lang="el-GR" dirty="0"/>
              <a:t>της </a:t>
            </a:r>
            <a:r>
              <a:rPr lang="el-GR" dirty="0" smtClean="0"/>
              <a:t>μεθόδου:</a:t>
            </a:r>
            <a:endParaRPr lang="el-GR" dirty="0"/>
          </a:p>
          <a:p>
            <a:endParaRPr lang="el-GR" dirty="0"/>
          </a:p>
          <a:p>
            <a:r>
              <a:rPr lang="el-GR" b="1" dirty="0"/>
              <a:t>όνομα_λεξικού.</a:t>
            </a:r>
            <a:r>
              <a:rPr lang="en-US" b="1" dirty="0"/>
              <a:t>clear()</a:t>
            </a:r>
          </a:p>
          <a:p>
            <a:endParaRPr lang="el-GR" b="1" dirty="0"/>
          </a:p>
          <a:p>
            <a:r>
              <a:rPr lang="el-GR" sz="2400" i="1" dirty="0"/>
              <a:t>Ακολουθεί παράδειγμα: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846ED60-BBD2-45B0-9978-22EC5DF6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8416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C81D74-408C-4AFA-A5FE-FA28E0DB874A}"/>
              </a:ext>
            </a:extLst>
          </p:cNvPr>
          <p:cNvSpPr txBox="1"/>
          <p:nvPr/>
        </p:nvSpPr>
        <p:spPr>
          <a:xfrm>
            <a:off x="457201" y="150706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Παράδειγμα: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B8A42F5-73DA-40F7-A1F7-67DD14C1592F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1760EF-6319-4E67-9498-6BEF052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EBF589-4918-449B-B01E-060C3841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33625"/>
            <a:ext cx="4766421" cy="399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764752-E528-4FAB-AB9E-5FD3A2C5F54D}"/>
              </a:ext>
            </a:extLst>
          </p:cNvPr>
          <p:cNvSpPr/>
          <p:nvPr/>
        </p:nvSpPr>
        <p:spPr>
          <a:xfrm>
            <a:off x="5438775" y="2371725"/>
            <a:ext cx="5305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/>
              <a:t>Πρίν την διαγραφή:</a:t>
            </a:r>
          </a:p>
          <a:p>
            <a:r>
              <a:rPr lang="el-GR" dirty="0"/>
              <a:t>{'Name': 'John', 'Surname': 'Ioannou', 'Age': 20, 'birth date': '2/11/1998’}</a:t>
            </a:r>
          </a:p>
          <a:p>
            <a:endParaRPr lang="el-GR" dirty="0"/>
          </a:p>
          <a:p>
            <a:r>
              <a:rPr lang="el-GR" b="1" dirty="0"/>
              <a:t>Μετά την διαγραφή:</a:t>
            </a:r>
          </a:p>
          <a:p>
            <a:r>
              <a:rPr lang="el-GR" dirty="0"/>
              <a:t>{'Name': 'John', 'Surname': 'Ioannou', 'Age': 20}</a:t>
            </a:r>
          </a:p>
        </p:txBody>
      </p:sp>
    </p:spTree>
    <p:extLst>
      <p:ext uri="{BB962C8B-B14F-4D97-AF65-F5344CB8AC3E}">
        <p14:creationId xmlns:p14="http://schemas.microsoft.com/office/powerpoint/2010/main" val="2678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A9ECAC-48DA-441B-8340-8D9C76F6D5CF}"/>
              </a:ext>
            </a:extLst>
          </p:cNvPr>
          <p:cNvSpPr txBox="1"/>
          <p:nvPr/>
        </p:nvSpPr>
        <p:spPr>
          <a:xfrm>
            <a:off x="457201" y="1507067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Παράδειγμα #2: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3EC84D5-383B-4EAA-A12E-D8EAD74B2E4A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A147F0C-2737-4C9C-9E78-E1E6849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CDF0F6-2212-4CDE-832E-5E44D97772BE}"/>
              </a:ext>
            </a:extLst>
          </p:cNvPr>
          <p:cNvSpPr/>
          <p:nvPr/>
        </p:nvSpPr>
        <p:spPr>
          <a:xfrm>
            <a:off x="5438775" y="2371725"/>
            <a:ext cx="5305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/>
              <a:t>Πρίν την διαγραφή:</a:t>
            </a:r>
          </a:p>
          <a:p>
            <a:r>
              <a:rPr lang="el-GR" dirty="0"/>
              <a:t>{'Name': 'John', 'Surname': 'Ioannou', 'Age': 20, 'birth date': '2/11/1998’}</a:t>
            </a:r>
          </a:p>
          <a:p>
            <a:endParaRPr lang="el-GR" dirty="0"/>
          </a:p>
          <a:p>
            <a:r>
              <a:rPr lang="el-GR" b="1" dirty="0"/>
              <a:t>Μετά την διαγραφή:</a:t>
            </a:r>
          </a:p>
          <a:p>
            <a:r>
              <a:rPr lang="el-GR" dirty="0"/>
              <a:t>{}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51004CB-5985-439C-8DC6-230C43A9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1" y="2325826"/>
            <a:ext cx="4611074" cy="3805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5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BB0B43-BA8F-4FF4-8A7B-7F14903DBB0E}"/>
              </a:ext>
            </a:extLst>
          </p:cNvPr>
          <p:cNvSpPr txBox="1"/>
          <p:nvPr/>
        </p:nvSpPr>
        <p:spPr>
          <a:xfrm>
            <a:off x="457201" y="1507067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Παράδειγμα #</a:t>
            </a:r>
            <a:r>
              <a:rPr lang="en-US" sz="2800" dirty="0"/>
              <a:t>3</a:t>
            </a:r>
            <a:r>
              <a:rPr lang="el-GR" sz="2800" dirty="0"/>
              <a:t>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C1A918D-1FA5-441B-98EC-0BC6396DF92A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F2DCF5D-7FA5-418F-BE34-3B950DEA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FE12468-390E-400A-8845-F7D6618AF78C}"/>
              </a:ext>
            </a:extLst>
          </p:cNvPr>
          <p:cNvSpPr/>
          <p:nvPr/>
        </p:nvSpPr>
        <p:spPr>
          <a:xfrm>
            <a:off x="5438775" y="2371725"/>
            <a:ext cx="5305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/>
              <a:t>Πρίν την διαγραφή:</a:t>
            </a:r>
          </a:p>
          <a:p>
            <a:r>
              <a:rPr lang="el-GR" dirty="0"/>
              <a:t>{'Name': 'John', 'Surname': 'Ioannou', 'Age': 20, 'birth date': '2/11/1998’}</a:t>
            </a:r>
          </a:p>
          <a:p>
            <a:endParaRPr lang="el-GR" dirty="0"/>
          </a:p>
          <a:p>
            <a:r>
              <a:rPr lang="el-GR" b="1" dirty="0"/>
              <a:t>Μετά την διαγραφή:</a:t>
            </a:r>
          </a:p>
          <a:p>
            <a:r>
              <a:rPr lang="el-GR" dirty="0">
                <a:solidFill>
                  <a:srgbClr val="C00000"/>
                </a:solidFill>
              </a:rPr>
              <a:t>Σφάλμα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45A6C-0ED0-4629-8070-8279AFA8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0" y="2316301"/>
            <a:ext cx="4620599" cy="3884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1985964-3940-4CB1-99E5-B7F1AB955304}"/>
              </a:ext>
            </a:extLst>
          </p:cNvPr>
          <p:cNvSpPr txBox="1"/>
          <p:nvPr/>
        </p:nvSpPr>
        <p:spPr>
          <a:xfrm>
            <a:off x="7912274" y="4698321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/>
              <a:t>Γιατί;;</a:t>
            </a:r>
          </a:p>
        </p:txBody>
      </p:sp>
    </p:spTree>
    <p:extLst>
      <p:ext uri="{BB962C8B-B14F-4D97-AF65-F5344CB8AC3E}">
        <p14:creationId xmlns:p14="http://schemas.microsoft.com/office/powerpoint/2010/main" val="33799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AAD304-3860-4E09-A795-C2AE999CCB2F}"/>
              </a:ext>
            </a:extLst>
          </p:cNvPr>
          <p:cNvSpPr txBox="1"/>
          <p:nvPr/>
        </p:nvSpPr>
        <p:spPr>
          <a:xfrm>
            <a:off x="457201" y="1507067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Μέγεθος λεξικού: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79CCBF6-24D7-4669-8D51-58EA7D2FB834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2CBD4C5-C53E-4DEF-BCF7-74FC3D3F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EEAE67-8602-4F98-90E1-34DAE952DCC0}"/>
              </a:ext>
            </a:extLst>
          </p:cNvPr>
          <p:cNvSpPr txBox="1"/>
          <p:nvPr/>
        </p:nvSpPr>
        <p:spPr>
          <a:xfrm>
            <a:off x="325830" y="2367803"/>
            <a:ext cx="98090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Δεν μπορούμε να βρούμε το μέγεθος ενός λεξικού χωρίς να ξέρουμε πόσα στοιχεία έχει!</a:t>
            </a:r>
          </a:p>
          <a:p>
            <a:r>
              <a:rPr lang="el-GR" b="1" dirty="0"/>
              <a:t>ΦΥΣΙΚΑ ΚΑΙ ΜΠΟΡΟΥΜΕ!</a:t>
            </a:r>
          </a:p>
          <a:p>
            <a:endParaRPr lang="el-GR" dirty="0"/>
          </a:p>
          <a:p>
            <a:r>
              <a:rPr lang="el-GR" dirty="0"/>
              <a:t>Υπάρχει μια </a:t>
            </a:r>
            <a:r>
              <a:rPr lang="en-US" dirty="0"/>
              <a:t>build-In </a:t>
            </a:r>
            <a:r>
              <a:rPr lang="el-GR" dirty="0"/>
              <a:t>συνάρτηση που μας επιστρέφει το μέγεθος ενός λεξικού.</a:t>
            </a:r>
          </a:p>
          <a:p>
            <a:endParaRPr lang="el-GR" dirty="0"/>
          </a:p>
          <a:p>
            <a:r>
              <a:rPr lang="el-GR" dirty="0"/>
              <a:t>Γνωρίζετε μια τέτοια συνάρτηση από την εμπειρία σας μέχρι τώρα</a:t>
            </a:r>
          </a:p>
          <a:p>
            <a:r>
              <a:rPr lang="en-US" b="1" dirty="0"/>
              <a:t>Hint: </a:t>
            </a:r>
            <a:r>
              <a:rPr lang="el-GR" b="1" dirty="0"/>
              <a:t>Θυμηθείτε λίστες ή δομές επανάληψης…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B10938-5F59-4654-9F09-151BE61E6536}"/>
              </a:ext>
            </a:extLst>
          </p:cNvPr>
          <p:cNvSpPr txBox="1"/>
          <p:nvPr/>
        </p:nvSpPr>
        <p:spPr>
          <a:xfrm>
            <a:off x="325830" y="4774826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l-GR" b="1" dirty="0"/>
              <a:t>όνομα_λεξικού</a:t>
            </a:r>
            <a:r>
              <a:rPr lang="en-US" b="1" dirty="0"/>
              <a:t>)</a:t>
            </a:r>
            <a:r>
              <a:rPr lang="el-GR" b="1" dirty="0"/>
              <a:t>  </a:t>
            </a:r>
            <a:r>
              <a:rPr lang="el-GR" dirty="0"/>
              <a:t># επιστρέφει πόσα στοιχεία έχει μέσα ένα λεξικό.</a:t>
            </a:r>
          </a:p>
        </p:txBody>
      </p:sp>
    </p:spTree>
    <p:extLst>
      <p:ext uri="{BB962C8B-B14F-4D97-AF65-F5344CB8AC3E}">
        <p14:creationId xmlns:p14="http://schemas.microsoft.com/office/powerpoint/2010/main" val="34820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9C267E-D157-43CC-89CD-DD69EC12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1" y="2403879"/>
            <a:ext cx="5178492" cy="266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5EAC62-8BFC-45B1-A93E-B337C862AC9E}"/>
              </a:ext>
            </a:extLst>
          </p:cNvPr>
          <p:cNvSpPr txBox="1"/>
          <p:nvPr/>
        </p:nvSpPr>
        <p:spPr>
          <a:xfrm>
            <a:off x="457201" y="150706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Παράδειγμα: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AE51AB2-366A-4C95-86A9-BACF13B10DAE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6ECD5F2-6B04-4ACA-B8C5-87B4ED2A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E838EB-CDFB-4529-B84E-0C621AF78024}"/>
              </a:ext>
            </a:extLst>
          </p:cNvPr>
          <p:cNvSpPr txBox="1"/>
          <p:nvPr/>
        </p:nvSpPr>
        <p:spPr>
          <a:xfrm>
            <a:off x="5835032" y="240387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Μικρή επεξήγηση: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B217E8-9FD8-4A94-8074-B7CFC6C119B6}"/>
              </a:ext>
            </a:extLst>
          </p:cNvPr>
          <p:cNvSpPr txBox="1"/>
          <p:nvPr/>
        </p:nvSpPr>
        <p:spPr>
          <a:xfrm>
            <a:off x="6186196" y="2873829"/>
            <a:ext cx="50481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Αρχικοποιούμε ένα λεξικό…</a:t>
            </a:r>
          </a:p>
          <a:p>
            <a:r>
              <a:rPr lang="el-GR" dirty="0"/>
              <a:t>Αποθηκεύουμε σε μια μεταβλητη το μέγεθος</a:t>
            </a:r>
          </a:p>
          <a:p>
            <a:r>
              <a:rPr lang="el-GR" dirty="0"/>
              <a:t>του λεξικού.</a:t>
            </a:r>
          </a:p>
          <a:p>
            <a:r>
              <a:rPr lang="el-GR" dirty="0"/>
              <a:t>Εμφανίζουμε το περιεχόμενο της μεταβλητής</a:t>
            </a:r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Το αποτέλεσμα είναι: </a:t>
            </a:r>
            <a:r>
              <a:rPr lang="el-GR" b="1" dirty="0"/>
              <a:t>4</a:t>
            </a:r>
            <a:r>
              <a:rPr lang="el-GR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63461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BB44307-6953-4A80-B57D-028718D0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4A60D15-C3FE-4422-849E-7D86180DF842}"/>
              </a:ext>
            </a:extLst>
          </p:cNvPr>
          <p:cNvSpPr txBox="1"/>
          <p:nvPr/>
        </p:nvSpPr>
        <p:spPr>
          <a:xfrm>
            <a:off x="457201" y="150706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Συνοψίζοντας: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5E70323-D3C0-4854-AD3F-D761ECF3C77F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8E536E-64C5-4142-BEDB-AEBF84F71761}"/>
              </a:ext>
            </a:extLst>
          </p:cNvPr>
          <p:cNvSpPr txBox="1"/>
          <p:nvPr/>
        </p:nvSpPr>
        <p:spPr>
          <a:xfrm>
            <a:off x="765110" y="2397967"/>
            <a:ext cx="111219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Όπως καταλάβατε, πρόκειται για μια εύχρηστη δομή αποθήκευσης δεδομένων που δεν παύει όμως </a:t>
            </a:r>
          </a:p>
          <a:p>
            <a:r>
              <a:rPr lang="el-GR" dirty="0"/>
              <a:t>να έχει και αυτή κάποια ‘περίπλοκα’ σημεία.</a:t>
            </a:r>
          </a:p>
          <a:p>
            <a:endParaRPr lang="el-GR" dirty="0"/>
          </a:p>
          <a:p>
            <a:r>
              <a:rPr lang="el-GR" dirty="0"/>
              <a:t>Όμως, είναι ένα βοήθημα που μας παρέχει η </a:t>
            </a:r>
            <a:r>
              <a:rPr lang="en-US" dirty="0"/>
              <a:t>Python </a:t>
            </a:r>
            <a:r>
              <a:rPr lang="el-GR" dirty="0"/>
              <a:t>για να οργανώσουμε όσο πιο αποδοτικά</a:t>
            </a:r>
          </a:p>
          <a:p>
            <a:r>
              <a:rPr lang="el-GR" dirty="0"/>
              <a:t>γίνεται τα δεδομένα μας!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b="1" dirty="0"/>
              <a:t>Ευχαριστώ για την προσοχή σας!</a:t>
            </a:r>
          </a:p>
          <a:p>
            <a:r>
              <a:rPr lang="el-GR" b="1" dirty="0"/>
              <a:t>Καλή συνέχεια</a:t>
            </a:r>
          </a:p>
        </p:txBody>
      </p:sp>
    </p:spTree>
    <p:extLst>
      <p:ext uri="{BB962C8B-B14F-4D97-AF65-F5344CB8AC3E}">
        <p14:creationId xmlns:p14="http://schemas.microsoft.com/office/powerpoint/2010/main" val="306228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00B0F0"/>
            </a:gs>
            <a:gs pos="10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3961A2-9C44-414F-ACE7-E902D622670D}"/>
              </a:ext>
            </a:extLst>
          </p:cNvPr>
          <p:cNvSpPr txBox="1"/>
          <p:nvPr/>
        </p:nvSpPr>
        <p:spPr>
          <a:xfrm>
            <a:off x="2541982" y="3136612"/>
            <a:ext cx="710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/>
              <a:t>ΤΕΛΟΣ ΠΑΡΟΥΣΙΑΣΗΣ </a:t>
            </a:r>
            <a:r>
              <a:rPr lang="en-US" sz="3200" b="1" dirty="0"/>
              <a:t>DICTIONARIES</a:t>
            </a:r>
            <a:endParaRPr lang="el-GR" sz="3200" b="1" dirty="0"/>
          </a:p>
        </p:txBody>
      </p:sp>
    </p:spTree>
    <p:extLst>
      <p:ext uri="{BB962C8B-B14F-4D97-AF65-F5344CB8AC3E}">
        <p14:creationId xmlns:p14="http://schemas.microsoft.com/office/powerpoint/2010/main" val="329118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64B5-B03D-4807-8C3F-E8E4496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78C276-1AE6-4894-B463-7161D2CCBF16}"/>
              </a:ext>
            </a:extLst>
          </p:cNvPr>
          <p:cNvSpPr txBox="1"/>
          <p:nvPr/>
        </p:nvSpPr>
        <p:spPr>
          <a:xfrm>
            <a:off x="457201" y="1507067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Περίληψη: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CE9BE3-3C87-4D36-AD43-C90289192619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C48F58-0B21-4F95-8192-BE571A06DDD7}"/>
              </a:ext>
            </a:extLst>
          </p:cNvPr>
          <p:cNvSpPr txBox="1"/>
          <p:nvPr/>
        </p:nvSpPr>
        <p:spPr>
          <a:xfrm>
            <a:off x="746449" y="2565918"/>
            <a:ext cx="9238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Στην </a:t>
            </a:r>
            <a:r>
              <a:rPr lang="en-US" dirty="0"/>
              <a:t>Python </a:t>
            </a:r>
            <a:r>
              <a:rPr lang="el-GR" dirty="0"/>
              <a:t>τα λεξικά (</a:t>
            </a:r>
            <a:r>
              <a:rPr lang="en-US" dirty="0"/>
              <a:t>dictionaries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δεν είναι αυτό που νομίζετε!</a:t>
            </a:r>
          </a:p>
          <a:p>
            <a:endParaRPr lang="el-GR" dirty="0"/>
          </a:p>
          <a:p>
            <a:r>
              <a:rPr lang="el-GR" dirty="0"/>
              <a:t>Πρόκειτε για μια δομή δεδομένων όπως τις λίστες μόνο που αντί για απλά στοιχεία </a:t>
            </a:r>
          </a:p>
          <a:p>
            <a:r>
              <a:rPr lang="el-GR" dirty="0"/>
              <a:t>έχει ένα σύνολο από κλειδιά, σε καθένα από αυτά αντιστοιχίζεται μια τιμή.</a:t>
            </a:r>
            <a:endParaRPr lang="en-US" dirty="0"/>
          </a:p>
          <a:p>
            <a:endParaRPr lang="en-US" dirty="0"/>
          </a:p>
          <a:p>
            <a:r>
              <a:rPr lang="el-GR" dirty="0"/>
              <a:t>Αν και δεν είναι σχετικά δύσκολο κομμάτι απαιτεί προσοχή στην καταννόηση του!</a:t>
            </a:r>
          </a:p>
        </p:txBody>
      </p:sp>
    </p:spTree>
    <p:extLst>
      <p:ext uri="{BB962C8B-B14F-4D97-AF65-F5344CB8AC3E}">
        <p14:creationId xmlns:p14="http://schemas.microsoft.com/office/powerpoint/2010/main" val="29586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C55A0CB-2308-462A-B86A-FEE4A2BD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D31814-8C00-4C65-A713-07B6E5D26693}"/>
              </a:ext>
            </a:extLst>
          </p:cNvPr>
          <p:cNvSpPr txBox="1"/>
          <p:nvPr/>
        </p:nvSpPr>
        <p:spPr>
          <a:xfrm>
            <a:off x="457201" y="1507067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Σύνταξη: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23CA82-DDED-499F-9873-6D3E103AAC4E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376B0C-A770-4C9E-BA85-C53D55D13B5D}"/>
              </a:ext>
            </a:extLst>
          </p:cNvPr>
          <p:cNvSpPr txBox="1"/>
          <p:nvPr/>
        </p:nvSpPr>
        <p:spPr>
          <a:xfrm>
            <a:off x="503851" y="2257436"/>
            <a:ext cx="82445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Γενικός ορισμός:</a:t>
            </a:r>
          </a:p>
          <a:p>
            <a:endParaRPr lang="el-GR" dirty="0"/>
          </a:p>
          <a:p>
            <a:r>
              <a:rPr lang="el-GR" b="1" dirty="0"/>
              <a:t>Όνομα_λεξικού = { 1</a:t>
            </a:r>
            <a:r>
              <a:rPr lang="el-GR" b="1" baseline="30000" dirty="0"/>
              <a:t>ο</a:t>
            </a:r>
            <a:r>
              <a:rPr lang="el-GR" b="1" dirty="0"/>
              <a:t> κλειδί : τιμή1 , 2</a:t>
            </a:r>
            <a:r>
              <a:rPr lang="el-GR" b="1" baseline="30000" dirty="0"/>
              <a:t>ο</a:t>
            </a:r>
            <a:r>
              <a:rPr lang="el-GR" b="1" dirty="0"/>
              <a:t> κλειδί : τιμή 2 , ... , </a:t>
            </a:r>
            <a:r>
              <a:rPr lang="en-US" b="1" dirty="0"/>
              <a:t>n </a:t>
            </a:r>
            <a:r>
              <a:rPr lang="el-GR" b="1" dirty="0"/>
              <a:t>κλειδί : τιμή </a:t>
            </a:r>
            <a:r>
              <a:rPr lang="en-US" b="1" dirty="0"/>
              <a:t>n</a:t>
            </a:r>
            <a:r>
              <a:rPr lang="el-GR" b="1" dirty="0"/>
              <a:t> }</a:t>
            </a:r>
            <a:endParaRPr lang="en-US" b="1" dirty="0"/>
          </a:p>
          <a:p>
            <a:r>
              <a:rPr lang="el-GR" sz="1400" i="1" dirty="0"/>
              <a:t>Όπου </a:t>
            </a:r>
            <a:r>
              <a:rPr lang="en-US" sz="1400" b="1" i="1" dirty="0"/>
              <a:t>n </a:t>
            </a:r>
            <a:r>
              <a:rPr lang="el-GR" sz="1400" i="1" dirty="0"/>
              <a:t>ένας θετικός ακέραιος αριθμός</a:t>
            </a:r>
            <a:r>
              <a:rPr lang="el-GR" sz="1400" b="1" i="1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48FAACB-D764-45DD-BB3E-D8F66FC1DC49}"/>
              </a:ext>
            </a:extLst>
          </p:cNvPr>
          <p:cNvCxnSpPr/>
          <p:nvPr/>
        </p:nvCxnSpPr>
        <p:spPr>
          <a:xfrm>
            <a:off x="503851" y="3684915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BC42F6-7C10-4175-BCE7-94E9AD7076FF}"/>
              </a:ext>
            </a:extLst>
          </p:cNvPr>
          <p:cNvSpPr txBox="1"/>
          <p:nvPr/>
        </p:nvSpPr>
        <p:spPr>
          <a:xfrm>
            <a:off x="499138" y="3816318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Σημειώσεις: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BD33725-CEAB-4F36-BD7C-F7C5C0D75719}"/>
              </a:ext>
            </a:extLst>
          </p:cNvPr>
          <p:cNvSpPr txBox="1"/>
          <p:nvPr/>
        </p:nvSpPr>
        <p:spPr>
          <a:xfrm>
            <a:off x="632298" y="4552545"/>
            <a:ext cx="9118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Το κλειδί χωρίζεται με την τιμή με άνω-κάτω τελεία(:).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Το κλειδί πρέπει να είναι μοναδικό!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Κάθε στοιχείο στο λεξικό χωρίζεται με κόμμα(,).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Μπορούμε να εισάγουμε τιμές όλων των τύπων(</a:t>
            </a:r>
            <a:r>
              <a:rPr lang="en-US" dirty="0"/>
              <a:t>integer, double,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l-GR" dirty="0"/>
              <a:t>κτλ.)</a:t>
            </a:r>
          </a:p>
        </p:txBody>
      </p:sp>
    </p:spTree>
    <p:extLst>
      <p:ext uri="{BB962C8B-B14F-4D97-AF65-F5344CB8AC3E}">
        <p14:creationId xmlns:p14="http://schemas.microsoft.com/office/powerpoint/2010/main" val="29752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C55A0CB-2308-462A-B86A-FEE4A2BD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BC42F6-7C10-4175-BCE7-94E9AD7076FF}"/>
              </a:ext>
            </a:extLst>
          </p:cNvPr>
          <p:cNvSpPr txBox="1"/>
          <p:nvPr/>
        </p:nvSpPr>
        <p:spPr>
          <a:xfrm>
            <a:off x="499138" y="132240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Παράδειγμα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059B422-3FC2-4D4C-9833-222FB77A5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61277"/>
              </p:ext>
            </p:extLst>
          </p:nvPr>
        </p:nvGraphicFramePr>
        <p:xfrm>
          <a:off x="499138" y="1865682"/>
          <a:ext cx="4474078" cy="467451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37039">
                  <a:extLst>
                    <a:ext uri="{9D8B030D-6E8A-4147-A177-3AD203B41FA5}">
                      <a16:colId xmlns:a16="http://schemas.microsoft.com/office/drawing/2014/main" xmlns="" val="3085942158"/>
                    </a:ext>
                  </a:extLst>
                </a:gridCol>
                <a:gridCol w="2237039">
                  <a:extLst>
                    <a:ext uri="{9D8B030D-6E8A-4147-A177-3AD203B41FA5}">
                      <a16:colId xmlns:a16="http://schemas.microsoft.com/office/drawing/2014/main" xmlns="" val="2858606822"/>
                    </a:ext>
                  </a:extLst>
                </a:gridCol>
              </a:tblGrid>
              <a:tr h="584314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Κλειδί</a:t>
                      </a:r>
                      <a:endParaRPr lang="el-G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Τιμή</a:t>
                      </a:r>
                      <a:endParaRPr lang="el-G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8363952"/>
                  </a:ext>
                </a:extLst>
              </a:tr>
              <a:tr h="584314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Δευτέρα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2135764"/>
                  </a:ext>
                </a:extLst>
              </a:tr>
              <a:tr h="584314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Τρίτη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6656"/>
                  </a:ext>
                </a:extLst>
              </a:tr>
              <a:tr h="584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Τετάρτη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42215574"/>
                  </a:ext>
                </a:extLst>
              </a:tr>
              <a:tr h="584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Πέμπτη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79884897"/>
                  </a:ext>
                </a:extLst>
              </a:tr>
              <a:tr h="584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Παρασκευή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838281"/>
                  </a:ext>
                </a:extLst>
              </a:tr>
              <a:tr h="584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Σάββατο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95103873"/>
                  </a:ext>
                </a:extLst>
              </a:tr>
              <a:tr h="584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Κυριακή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3554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9F7838-2DD9-4F9F-94F1-8DCA9632D7F1}"/>
              </a:ext>
            </a:extLst>
          </p:cNvPr>
          <p:cNvSpPr txBox="1"/>
          <p:nvPr/>
        </p:nvSpPr>
        <p:spPr>
          <a:xfrm>
            <a:off x="7580452" y="186568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Σύνταξη λεξικού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FC74803-3589-48AF-9EC0-B70D3788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3" y="2380876"/>
            <a:ext cx="4837614" cy="3644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2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64B5-B03D-4807-8C3F-E8E4496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78C276-1AE6-4894-B463-7161D2CCBF16}"/>
              </a:ext>
            </a:extLst>
          </p:cNvPr>
          <p:cNvSpPr txBox="1"/>
          <p:nvPr/>
        </p:nvSpPr>
        <p:spPr>
          <a:xfrm>
            <a:off x="457201" y="1507067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Άσκηση: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CE9BE3-3C87-4D36-AD43-C90289192619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46074722-EC38-4EBC-AF4E-CECB26BC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06689"/>
              </p:ext>
            </p:extLst>
          </p:nvPr>
        </p:nvGraphicFramePr>
        <p:xfrm>
          <a:off x="503851" y="2323322"/>
          <a:ext cx="5421088" cy="2735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544">
                  <a:extLst>
                    <a:ext uri="{9D8B030D-6E8A-4147-A177-3AD203B41FA5}">
                      <a16:colId xmlns:a16="http://schemas.microsoft.com/office/drawing/2014/main" xmlns="" val="3671488489"/>
                    </a:ext>
                  </a:extLst>
                </a:gridCol>
                <a:gridCol w="2710544">
                  <a:extLst>
                    <a:ext uri="{9D8B030D-6E8A-4147-A177-3AD203B41FA5}">
                      <a16:colId xmlns:a16="http://schemas.microsoft.com/office/drawing/2014/main" xmlns="" val="3861043952"/>
                    </a:ext>
                  </a:extLst>
                </a:gridCol>
              </a:tblGrid>
              <a:tr h="466531">
                <a:tc>
                  <a:txBody>
                    <a:bodyPr/>
                    <a:lstStyle/>
                    <a:p>
                      <a:pPr algn="ctr"/>
                      <a:r>
                        <a:rPr lang="el-GR" sz="2400" b="1" i="1" dirty="0"/>
                        <a:t>Κλειδί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1" i="1" dirty="0"/>
                        <a:t>Τιμή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0760203"/>
                  </a:ext>
                </a:extLst>
              </a:tr>
              <a:tr h="56719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‘’Όνομα’’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‘’Γιάννης’’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7134192"/>
                  </a:ext>
                </a:extLst>
              </a:tr>
              <a:tr h="56719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‘’Επώνυμο’’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‘’Ιωάννου’’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81288"/>
                  </a:ext>
                </a:extLst>
              </a:tr>
              <a:tr h="56719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‘’Ηλικία’’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‘’20’’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4200815"/>
                  </a:ext>
                </a:extLst>
              </a:tr>
              <a:tr h="56719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‘’Ημερ. γέννησης’’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‘’2/11/1998’’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26181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F0804C-3723-4C7A-93CA-A9BB909825B7}"/>
              </a:ext>
            </a:extLst>
          </p:cNvPr>
          <p:cNvSpPr txBox="1"/>
          <p:nvPr/>
        </p:nvSpPr>
        <p:spPr>
          <a:xfrm>
            <a:off x="503851" y="5505564"/>
            <a:ext cx="580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Συντάξτε ένα</a:t>
            </a:r>
            <a:r>
              <a:rPr lang="en-US" b="1" dirty="0"/>
              <a:t> </a:t>
            </a:r>
            <a:r>
              <a:rPr lang="el-GR" b="1" dirty="0"/>
              <a:t>λεξικό με τα παραπάνω δεδομένα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CF4DEC-0BA7-4DC1-98E1-828B4105AC2C}"/>
              </a:ext>
            </a:extLst>
          </p:cNvPr>
          <p:cNvSpPr txBox="1"/>
          <p:nvPr/>
        </p:nvSpPr>
        <p:spPr>
          <a:xfrm>
            <a:off x="8455266" y="2061712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Λύση: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10AEDA2-2ABF-439D-BD00-53AF61B2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23" y="2636233"/>
            <a:ext cx="5870505" cy="210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13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64B5-B03D-4807-8C3F-E8E4496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78C276-1AE6-4894-B463-7161D2CCBF16}"/>
              </a:ext>
            </a:extLst>
          </p:cNvPr>
          <p:cNvSpPr txBox="1"/>
          <p:nvPr/>
        </p:nvSpPr>
        <p:spPr>
          <a:xfrm>
            <a:off x="457201" y="150706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Εμφάνιση: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CE9BE3-3C87-4D36-AD43-C90289192619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C48F58-0B21-4F95-8192-BE571A06DDD7}"/>
              </a:ext>
            </a:extLst>
          </p:cNvPr>
          <p:cNvSpPr txBox="1"/>
          <p:nvPr/>
        </p:nvSpPr>
        <p:spPr>
          <a:xfrm>
            <a:off x="727788" y="2314222"/>
            <a:ext cx="8933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Για να εμφανίσουμε όλα τα περιεχόμενα του </a:t>
            </a:r>
            <a:r>
              <a:rPr lang="en-US" dirty="0"/>
              <a:t>dictionary </a:t>
            </a:r>
            <a:r>
              <a:rPr lang="el-GR" dirty="0"/>
              <a:t>μας αρκεί να γράψουμε:</a:t>
            </a:r>
          </a:p>
          <a:p>
            <a:endParaRPr lang="el-GR" dirty="0"/>
          </a:p>
          <a:p>
            <a:r>
              <a:rPr lang="en-US" b="1" dirty="0"/>
              <a:t>print(</a:t>
            </a:r>
            <a:r>
              <a:rPr lang="el-GR" b="1" dirty="0"/>
              <a:t>όνομα_λεξικού</a:t>
            </a:r>
            <a:r>
              <a:rPr lang="en-US" b="1" dirty="0"/>
              <a:t>)</a:t>
            </a:r>
            <a:endParaRPr lang="el-G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F02AC6-7C32-4DAC-B6A5-9E03831E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3617011"/>
            <a:ext cx="40576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6B3C4D-F42A-43D3-B3AD-B14E52B5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5906382"/>
            <a:ext cx="7934325" cy="314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77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64B5-B03D-4807-8C3F-E8E4496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78C276-1AE6-4894-B463-7161D2CCBF16}"/>
              </a:ext>
            </a:extLst>
          </p:cNvPr>
          <p:cNvSpPr txBox="1"/>
          <p:nvPr/>
        </p:nvSpPr>
        <p:spPr>
          <a:xfrm>
            <a:off x="457201" y="1507067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Εμφάνιση #2: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CE9BE3-3C87-4D36-AD43-C90289192619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F2DA05-663A-470C-8728-85AF7305C6BF}"/>
              </a:ext>
            </a:extLst>
          </p:cNvPr>
          <p:cNvSpPr txBox="1"/>
          <p:nvPr/>
        </p:nvSpPr>
        <p:spPr>
          <a:xfrm>
            <a:off x="709127" y="2341984"/>
            <a:ext cx="10807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Χρήσιμες </a:t>
            </a:r>
            <a:r>
              <a:rPr lang="el-GR" dirty="0" smtClean="0"/>
              <a:t>μεθόδοι:</a:t>
            </a:r>
            <a:endParaRPr lang="el-GR" dirty="0"/>
          </a:p>
          <a:p>
            <a:endParaRPr lang="el-GR" dirty="0"/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όνομα_λεξικού.</a:t>
            </a:r>
            <a:r>
              <a:rPr lang="en-US" dirty="0"/>
              <a:t>get(</a:t>
            </a:r>
            <a:r>
              <a:rPr lang="el-GR" dirty="0"/>
              <a:t>κλειδί</a:t>
            </a:r>
            <a:r>
              <a:rPr lang="en-US" dirty="0"/>
              <a:t>)		: </a:t>
            </a:r>
            <a:r>
              <a:rPr lang="el-GR" dirty="0"/>
              <a:t>Επιστρέφει την τιμή από το κλειδί που θα πάρει ως παράμετρο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όνομα_λεξικού.</a:t>
            </a:r>
            <a:r>
              <a:rPr lang="en-US" dirty="0"/>
              <a:t>values()		: </a:t>
            </a:r>
            <a:r>
              <a:rPr lang="el-GR" dirty="0"/>
              <a:t>Επιστρέφει όλες τις τιμές του λεξικού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όνομα_λεξικού.</a:t>
            </a:r>
            <a:r>
              <a:rPr lang="en-US" dirty="0"/>
              <a:t>keys()			: </a:t>
            </a:r>
            <a:r>
              <a:rPr lang="el-GR" dirty="0"/>
              <a:t>Επιστρέφει όλα τα κλειδιά του λεξικού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όνομα_λεξικού.</a:t>
            </a:r>
            <a:r>
              <a:rPr lang="en-US" dirty="0"/>
              <a:t>items()		</a:t>
            </a:r>
            <a:r>
              <a:rPr lang="el-GR" dirty="0"/>
              <a:t>: Επιστρέφει όλο το λεξικό σε μορφή </a:t>
            </a:r>
            <a:r>
              <a:rPr lang="en-US" dirty="0"/>
              <a:t>tuples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1337BA-8581-44DD-B31C-661F09F142E7}"/>
              </a:ext>
            </a:extLst>
          </p:cNvPr>
          <p:cNvSpPr txBox="1"/>
          <p:nvPr/>
        </p:nvSpPr>
        <p:spPr>
          <a:xfrm>
            <a:off x="2844949" y="5175995"/>
            <a:ext cx="617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/>
              <a:t>Τρέξτε τις </a:t>
            </a:r>
            <a:r>
              <a:rPr lang="el-GR" b="1" i="1" dirty="0" smtClean="0"/>
              <a:t>μεθόδους </a:t>
            </a:r>
            <a:r>
              <a:rPr lang="el-GR" b="1" i="1" dirty="0"/>
              <a:t>αυτές και τυπώστε το αποτέλεσμα</a:t>
            </a:r>
          </a:p>
          <a:p>
            <a:pPr algn="ctr"/>
            <a:r>
              <a:rPr lang="el-GR" b="1" i="1" dirty="0"/>
              <a:t>για τα δεδομένα της προηγούμενης άσκησης</a:t>
            </a:r>
          </a:p>
        </p:txBody>
      </p:sp>
    </p:spTree>
    <p:extLst>
      <p:ext uri="{BB962C8B-B14F-4D97-AF65-F5344CB8AC3E}">
        <p14:creationId xmlns:p14="http://schemas.microsoft.com/office/powerpoint/2010/main" val="40308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64B5-B03D-4807-8C3F-E8E4496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78C276-1AE6-4894-B463-7161D2CCBF16}"/>
              </a:ext>
            </a:extLst>
          </p:cNvPr>
          <p:cNvSpPr txBox="1"/>
          <p:nvPr/>
        </p:nvSpPr>
        <p:spPr>
          <a:xfrm>
            <a:off x="457201" y="1507067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Αποτελέσματα: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CE9BE3-3C87-4D36-AD43-C90289192619}"/>
              </a:ext>
            </a:extLst>
          </p:cNvPr>
          <p:cNvCxnSpPr>
            <a:cxnSpLocks/>
          </p:cNvCxnSpPr>
          <p:nvPr/>
        </p:nvCxnSpPr>
        <p:spPr>
          <a:xfrm>
            <a:off x="503851" y="2030287"/>
            <a:ext cx="71285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BE4816-9C6E-4F19-B04A-A97EE0532E34}"/>
              </a:ext>
            </a:extLst>
          </p:cNvPr>
          <p:cNvSpPr txBox="1"/>
          <p:nvPr/>
        </p:nvSpPr>
        <p:spPr>
          <a:xfrm>
            <a:off x="457201" y="2184175"/>
            <a:ext cx="3631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print(myDict.get("Name"))</a:t>
            </a:r>
            <a:endParaRPr lang="en-US" altLang="el-GR" b="1" dirty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l-GR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endParaRPr lang="el-GR" altLang="el-GR" sz="24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835CD60-A5BA-4DED-85F5-327B96D8385B}"/>
              </a:ext>
            </a:extLst>
          </p:cNvPr>
          <p:cNvCxnSpPr/>
          <p:nvPr/>
        </p:nvCxnSpPr>
        <p:spPr>
          <a:xfrm>
            <a:off x="457201" y="3003781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20EAEBC-9852-4F30-A078-1C76B77F942A}"/>
              </a:ext>
            </a:extLst>
          </p:cNvPr>
          <p:cNvSpPr txBox="1"/>
          <p:nvPr/>
        </p:nvSpPr>
        <p:spPr>
          <a:xfrm>
            <a:off x="457201" y="3115555"/>
            <a:ext cx="9217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print(myDict.</a:t>
            </a:r>
            <a:r>
              <a:rPr lang="en-US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l-GR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l-GR" b="1" dirty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l-GR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dict_values(['John', '</a:t>
            </a:r>
            <a:r>
              <a:rPr lang="en-US" altLang="el-GR" sz="24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Ioannou</a:t>
            </a:r>
            <a:r>
              <a:rPr lang="en-US" altLang="el-GR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20, '2/11/1998'])</a:t>
            </a:r>
            <a:endParaRPr lang="el-GR" altLang="el-GR" sz="24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C43B818-19EA-4685-8FAB-C03554665188}"/>
              </a:ext>
            </a:extLst>
          </p:cNvPr>
          <p:cNvCxnSpPr/>
          <p:nvPr/>
        </p:nvCxnSpPr>
        <p:spPr>
          <a:xfrm>
            <a:off x="503851" y="3977275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E00B2A9-7F80-44AA-8D8E-09E5179AF19D}"/>
              </a:ext>
            </a:extLst>
          </p:cNvPr>
          <p:cNvSpPr txBox="1"/>
          <p:nvPr/>
        </p:nvSpPr>
        <p:spPr>
          <a:xfrm>
            <a:off x="457201" y="4089049"/>
            <a:ext cx="9586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print(myDict.</a:t>
            </a:r>
            <a:r>
              <a:rPr lang="en-US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l-GR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l-GR" b="1" dirty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l-GR" sz="24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altLang="el-GR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(['Name', 'Surname', 'Age', 'birth date'])</a:t>
            </a:r>
            <a:endParaRPr lang="el-GR" altLang="el-GR" sz="24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C011C22-7C66-4D16-84EE-EC92D02D61BC}"/>
              </a:ext>
            </a:extLst>
          </p:cNvPr>
          <p:cNvCxnSpPr/>
          <p:nvPr/>
        </p:nvCxnSpPr>
        <p:spPr>
          <a:xfrm>
            <a:off x="503851" y="4950769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1250E24-98F3-4043-B9E7-FEEAC5A62BFB}"/>
              </a:ext>
            </a:extLst>
          </p:cNvPr>
          <p:cNvSpPr txBox="1"/>
          <p:nvPr/>
        </p:nvSpPr>
        <p:spPr>
          <a:xfrm>
            <a:off x="457200" y="5029220"/>
            <a:ext cx="104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print(myDict.</a:t>
            </a:r>
            <a:r>
              <a:rPr lang="en-US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l-GR" altLang="el-GR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l-GR" b="1" dirty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l-GR" sz="14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dict_items</a:t>
            </a:r>
            <a:r>
              <a:rPr lang="en-US" altLang="el-GR" sz="1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([('Name', 'John'), ('Surname', '</a:t>
            </a:r>
            <a:r>
              <a:rPr lang="en-US" altLang="el-GR" sz="14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Ioannou</a:t>
            </a:r>
            <a:r>
              <a:rPr lang="en-US" altLang="el-GR" sz="1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('Age', 20), ('birth date', '2/11/1998')])</a:t>
            </a:r>
            <a:endParaRPr lang="el-GR" altLang="el-GR" sz="14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64B5-B03D-4807-8C3F-E8E4496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DICTIONARIES</a:t>
            </a:r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78C276-1AE6-4894-B463-7161D2CCBF16}"/>
              </a:ext>
            </a:extLst>
          </p:cNvPr>
          <p:cNvSpPr txBox="1"/>
          <p:nvPr/>
        </p:nvSpPr>
        <p:spPr>
          <a:xfrm>
            <a:off x="457201" y="1507067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Εισαγωγή: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BCE9BE3-3C87-4D36-AD43-C90289192619}"/>
              </a:ext>
            </a:extLst>
          </p:cNvPr>
          <p:cNvCxnSpPr/>
          <p:nvPr/>
        </p:nvCxnSpPr>
        <p:spPr>
          <a:xfrm>
            <a:off x="503851" y="2030287"/>
            <a:ext cx="380689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C48F58-0B21-4F95-8192-BE571A06DDD7}"/>
              </a:ext>
            </a:extLst>
          </p:cNvPr>
          <p:cNvSpPr txBox="1"/>
          <p:nvPr/>
        </p:nvSpPr>
        <p:spPr>
          <a:xfrm>
            <a:off x="727788" y="2314222"/>
            <a:ext cx="101489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Μπορούμε στα λεξικά στην </a:t>
            </a:r>
            <a:r>
              <a:rPr lang="en-US" dirty="0"/>
              <a:t>Python </a:t>
            </a:r>
            <a:r>
              <a:rPr lang="el-GR" dirty="0"/>
              <a:t>να κάνουμε εισαγωγή κάποιου στοιχείου</a:t>
            </a:r>
            <a:r>
              <a:rPr lang="en-US" dirty="0"/>
              <a:t>.</a:t>
            </a:r>
          </a:p>
          <a:p>
            <a:r>
              <a:rPr lang="el-GR" dirty="0"/>
              <a:t>Θα χρειαστούμε όμως να ορίσουμε ένα νέο λεξικό</a:t>
            </a:r>
            <a:r>
              <a:rPr lang="en-US" dirty="0"/>
              <a:t>!</a:t>
            </a:r>
            <a:endParaRPr lang="el-GR" dirty="0"/>
          </a:p>
          <a:p>
            <a:endParaRPr lang="el-GR" dirty="0"/>
          </a:p>
          <a:p>
            <a:r>
              <a:rPr lang="el-GR" b="1" dirty="0"/>
              <a:t>Πριν δούμε όμως τον κώδικα…</a:t>
            </a:r>
          </a:p>
          <a:p>
            <a:endParaRPr lang="el-GR" b="1" dirty="0"/>
          </a:p>
          <a:p>
            <a:r>
              <a:rPr lang="el-GR" dirty="0"/>
              <a:t>Η εισαγωγή  - «αναβάθμιση» γίνεται με την χρήση της συνάρτησης </a:t>
            </a:r>
            <a:r>
              <a:rPr lang="en-US" b="1" dirty="0"/>
              <a:t>update(</a:t>
            </a:r>
            <a:r>
              <a:rPr lang="en-US" b="1" dirty="0" err="1"/>
              <a:t>newDictionary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l-GR" dirty="0"/>
              <a:t>Όπως φαίνεται και παραπάνω η συνάρτηση </a:t>
            </a:r>
            <a:r>
              <a:rPr lang="en-US" dirty="0"/>
              <a:t>update </a:t>
            </a:r>
            <a:r>
              <a:rPr lang="el-GR" dirty="0"/>
              <a:t>παίρνει ως παράμετρο </a:t>
            </a:r>
          </a:p>
          <a:p>
            <a:r>
              <a:rPr lang="el-GR" dirty="0"/>
              <a:t>ένα νέο λεξικό.</a:t>
            </a:r>
          </a:p>
          <a:p>
            <a:endParaRPr lang="el-GR" dirty="0"/>
          </a:p>
          <a:p>
            <a:endParaRPr lang="el-GR" dirty="0"/>
          </a:p>
          <a:p>
            <a:r>
              <a:rPr lang="el-GR" u="sng" dirty="0"/>
              <a:t>Σημείωση</a:t>
            </a:r>
            <a:r>
              <a:rPr lang="el-GR" dirty="0"/>
              <a:t>: Πρέπει το νέο λεξικό να περιέχει κλειδιά διαφορετικά από το </a:t>
            </a:r>
          </a:p>
          <a:p>
            <a:r>
              <a:rPr lang="el-GR" dirty="0"/>
              <a:t>Προηγούμενο για να μπορέσει να γίνει η προσθήκη! </a:t>
            </a:r>
          </a:p>
          <a:p>
            <a:endParaRPr lang="el-GR" b="1" dirty="0"/>
          </a:p>
          <a:p>
            <a:r>
              <a:rPr lang="el-GR" dirty="0"/>
              <a:t>Ερώτηση:</a:t>
            </a:r>
            <a:r>
              <a:rPr lang="el-GR" b="1" dirty="0"/>
              <a:t> Τι θα γίνει αν βάλουμε ένα ίδιο κλειδί στο νέο λεξικό;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80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393</TotalTime>
  <Words>709</Words>
  <Application>Microsoft Office PowerPoint</Application>
  <PresentationFormat>Custom</PresentationFormat>
  <Paragraphs>175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Slice</vt:lpstr>
      <vt:lpstr>Dictionaries 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 DICTIONARIES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Sotiris sapakos</dc:creator>
  <cp:lastModifiedBy>Vasilis Dimitriadis</cp:lastModifiedBy>
  <cp:revision>30</cp:revision>
  <dcterms:created xsi:type="dcterms:W3CDTF">2018-03-03T11:52:10Z</dcterms:created>
  <dcterms:modified xsi:type="dcterms:W3CDTF">2018-03-10T15:12:16Z</dcterms:modified>
</cp:coreProperties>
</file>