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9" r:id="rId22"/>
    <p:sldId id="278" r:id="rId23"/>
    <p:sldId id="279" r:id="rId24"/>
    <p:sldId id="280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1" r:id="rId37"/>
    <p:sldId id="282" r:id="rId38"/>
    <p:sldId id="283" r:id="rId39"/>
    <p:sldId id="297" r:id="rId40"/>
    <p:sldId id="284" r:id="rId4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A234-FE2E-4FC3-81B9-89AAE2A616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09517-FB90-4211-9868-30BD8E747A2D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09517-FB90-4211-9868-30BD8E747A2D}" type="slidenum">
              <a:rPr lang="el-GR" smtClean="0"/>
              <a:t>22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89E097C-AE37-4675-87A2-5B12B964906D}" type="datetimeFigureOut">
              <a:rPr lang="el-GR" smtClean="0"/>
              <a:pPr/>
              <a:t>10/3/2018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187CD3-49D0-4229-98A4-A088DD76107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sololear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Συναρτήσεις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Θεωρία &amp; Ασκήσεις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Τοπικότητα αναφορών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Τα ορίσματα των συναρτήσεων μπορούν να χρησιμοποιηθούν σαν μεταβλητές μέσα στον κώδικα της συνάρτησης ώς παράμετροι.</a:t>
            </a:r>
          </a:p>
          <a:p>
            <a:endParaRPr lang="el-GR" sz="2000" dirty="0"/>
          </a:p>
          <a:p>
            <a:r>
              <a:rPr lang="el-GR" sz="2000" dirty="0"/>
              <a:t>Παρόλα αυτά δεν μπορεί να γίνει αναφορά στις παραμέτρους εκτός του κώδικα της συνάρτησης.</a:t>
            </a:r>
          </a:p>
          <a:p>
            <a:endParaRPr lang="el-GR" sz="2000" dirty="0"/>
          </a:p>
          <a:p>
            <a:r>
              <a:rPr lang="el-GR" sz="2000" dirty="0"/>
              <a:t>Τοπικότητα αναφορών: ορίζει ποιές μεταβλητές «φαίνονται» στα κομμάτια κώδικα ενός προγράμματος.</a:t>
            </a:r>
          </a:p>
          <a:p>
            <a:pPr lvl="1"/>
            <a:r>
              <a:rPr lang="el-GR" sz="1800" dirty="0"/>
              <a:t>Καθολικές</a:t>
            </a:r>
            <a:r>
              <a:rPr lang="en-US" sz="1800" dirty="0"/>
              <a:t> (</a:t>
            </a:r>
            <a:r>
              <a:rPr lang="en-US" sz="1800" i="1" dirty="0"/>
              <a:t>global): </a:t>
            </a:r>
            <a:r>
              <a:rPr lang="el-GR" sz="1800" i="1" dirty="0"/>
              <a:t>μεταβλητές που «φαίνονται» σε όλα τα κομμάτια κώδικα.</a:t>
            </a:r>
            <a:endParaRPr lang="el-GR" sz="1800" dirty="0"/>
          </a:p>
          <a:p>
            <a:pPr lvl="1"/>
            <a:r>
              <a:rPr lang="el-GR" sz="1800" dirty="0"/>
              <a:t>Τοπικές (</a:t>
            </a:r>
            <a:r>
              <a:rPr lang="en-US" sz="1800" i="1" dirty="0"/>
              <a:t>local)</a:t>
            </a:r>
            <a:r>
              <a:rPr lang="el-GR" sz="1800" i="1" dirty="0"/>
              <a:t>: μεταβλητές που «φαίνονται» μόνο στο κομμάτι κώδικα που τις δημιούργησε.</a:t>
            </a:r>
            <a:endParaRPr lang="el-GR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Τοπικότητα αναφορών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Περιγράψτε την τοπικότητα των παρακάτω μεταβλητών:</a:t>
            </a:r>
          </a:p>
        </p:txBody>
      </p:sp>
      <p:pic>
        <p:nvPicPr>
          <p:cNvPr id="4" name="Picture 3" descr="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649929"/>
            <a:ext cx="3672408" cy="40914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Τοπικότητα αναφορών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Τεχνικά, οι παράμετροι είναι οι μεταβλητές κατά την δήλωση μιας συνάρτησης. Τα ορίσματα είναι οι τιμές που θα «μπουν» στις παραμέτρους κατά την κλήση μιας συνάρτησης.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56992"/>
            <a:ext cx="5410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Επιστροφή τιμής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Διάφορες συναρτήσεις όπως οι </a:t>
            </a:r>
            <a:r>
              <a:rPr lang="en-US" sz="2000" dirty="0"/>
              <a:t>int() </a:t>
            </a:r>
            <a:r>
              <a:rPr lang="el-GR" sz="2000" dirty="0"/>
              <a:t>και η </a:t>
            </a:r>
            <a:r>
              <a:rPr lang="en-US" sz="2000" dirty="0" err="1"/>
              <a:t>str</a:t>
            </a:r>
            <a:r>
              <a:rPr lang="en-US" sz="2000" dirty="0"/>
              <a:t>() </a:t>
            </a:r>
            <a:r>
              <a:rPr lang="el-GR" sz="2000" dirty="0"/>
              <a:t>επιστρέφουν μια τιμή, η οποία μπορεί να χρησιμοποιηθεί αργότερα κατά την διάρκεια του κώδικα.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Για να το επιτύχουμε αυτό, χρησιμοποιούμε στις συναρτήσεις μας την εντολή </a:t>
            </a:r>
            <a:r>
              <a:rPr lang="en-US" sz="2000" b="1" dirty="0"/>
              <a:t>return</a:t>
            </a:r>
            <a:r>
              <a:rPr lang="en-US" sz="2000" dirty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el-GR" sz="2000" dirty="0"/>
              <a:t>Μόλις επιστραφεί μια τιμή από την συνάρτηση σταματά η εκτέλεση. Οποιοδήποτε κομμάτι κώδικα μετά το </a:t>
            </a:r>
            <a:r>
              <a:rPr lang="en-US" sz="2000" b="1" dirty="0"/>
              <a:t>return </a:t>
            </a:r>
            <a:r>
              <a:rPr lang="el-GR" sz="2000" dirty="0"/>
              <a:t>δεν θα εκτελεστεί ποτέ. </a:t>
            </a:r>
            <a:r>
              <a:rPr lang="el-GR" sz="2000" i="1" dirty="0"/>
              <a:t>Τι μας θυμίζει αυτό;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Επιστροφή τιμής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Δύο σύντομα παραδείγματα με επιστροφή τιμής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4" y="2852935"/>
            <a:ext cx="3744416" cy="358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2852936"/>
            <a:ext cx="4464496" cy="35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Για την διευκόλυνση κατανόησης κώδικα, οι προγραμματιστές χρησιμοποιούν </a:t>
            </a:r>
            <a:r>
              <a:rPr lang="el-GR" sz="2000" b="1" dirty="0"/>
              <a:t>σχόλια </a:t>
            </a:r>
            <a:r>
              <a:rPr lang="el-GR" sz="2000" i="1" dirty="0"/>
              <a:t>(</a:t>
            </a:r>
            <a:r>
              <a:rPr lang="en-US" sz="2000" i="1" dirty="0"/>
              <a:t>comments)</a:t>
            </a:r>
            <a:r>
              <a:rPr lang="el-GR" sz="2000" i="1" dirty="0"/>
              <a:t>.</a:t>
            </a:r>
          </a:p>
          <a:p>
            <a:endParaRPr lang="el-GR" sz="2000" dirty="0"/>
          </a:p>
          <a:p>
            <a:r>
              <a:rPr lang="el-GR" sz="2000" dirty="0"/>
              <a:t>Ιδιότητες:</a:t>
            </a:r>
          </a:p>
          <a:p>
            <a:pPr lvl="1"/>
            <a:r>
              <a:rPr lang="el-GR" sz="1800" dirty="0"/>
              <a:t>Τα σχόλια δεν επηρεάζουν την εκτέλεση του κώδικα</a:t>
            </a:r>
          </a:p>
          <a:p>
            <a:pPr lvl="1"/>
            <a:r>
              <a:rPr lang="el-GR" sz="1800" dirty="0"/>
              <a:t>Στην </a:t>
            </a:r>
            <a:r>
              <a:rPr lang="en-US" sz="1800" dirty="0"/>
              <a:t>Python </a:t>
            </a:r>
            <a:r>
              <a:rPr lang="el-GR" sz="1800" dirty="0"/>
              <a:t>σχόλια δημιουργούνται με την εισαγωγή της δίεσης στην αρχή της γραμμής.</a:t>
            </a:r>
          </a:p>
          <a:p>
            <a:pPr lvl="2"/>
            <a:r>
              <a:rPr lang="el-GR" sz="1600" dirty="0"/>
              <a:t>Π.χ. #</a:t>
            </a:r>
            <a:r>
              <a:rPr lang="en-US" sz="1600" dirty="0"/>
              <a:t> this code is not going to work :)</a:t>
            </a:r>
          </a:p>
          <a:p>
            <a:pPr lvl="1"/>
            <a:r>
              <a:rPr lang="el-GR" sz="1800" dirty="0"/>
              <a:t>Από την στιγμή που εντοπιστεί η δίεση, οποιοδήποτε κείμενο μετά από αυτήν αγνοείται από την εκτέλεση.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Παράδειγμα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91680" y="2708920"/>
            <a:ext cx="5845566" cy="38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25112"/>
          </a:xfrm>
        </p:spPr>
        <p:txBody>
          <a:bodyPr>
            <a:normAutofit/>
          </a:bodyPr>
          <a:lstStyle/>
          <a:p>
            <a:r>
              <a:rPr lang="el-GR" sz="2000" dirty="0"/>
              <a:t> Παρόμοια λειτουργία με τα σχόλια.</a:t>
            </a:r>
          </a:p>
          <a:p>
            <a:pPr>
              <a:buNone/>
            </a:pPr>
            <a:endParaRPr lang="el-GR" sz="2000" dirty="0"/>
          </a:p>
          <a:p>
            <a:r>
              <a:rPr lang="el-GR" sz="2000" dirty="0"/>
              <a:t>Είναι πιο ειδικά και έχουν διαφορετική σύνταξη.</a:t>
            </a:r>
          </a:p>
          <a:p>
            <a:endParaRPr lang="el-GR" sz="2000" dirty="0"/>
          </a:p>
          <a:p>
            <a:r>
              <a:rPr lang="el-GR" sz="2000" dirty="0"/>
              <a:t>Εισάγονται με την χρήση τριών εισαγωγικών. Ουσιαστικά είναι ένα αλφαριθμητικό που «πιάνει» πάνω από μια γραμμή.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 (</a:t>
            </a:r>
            <a:r>
              <a:rPr lang="el-GR" dirty="0"/>
              <a:t>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Παράδειγμα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55776" y="2276872"/>
            <a:ext cx="5516325" cy="435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 ως «μεταβλητές»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Παρότι δημιουργούνται διαφορετικά από τις κανονικές μεταβλητές, οι συναρτήσεις συμπεριφέρονται όπως κάθε άλλο είδος τιμής.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Μπορώ να κάνω αναθέσεις με το όνομα της</a:t>
            </a:r>
          </a:p>
          <a:p>
            <a:pPr algn="just"/>
            <a:r>
              <a:rPr lang="el-GR" sz="2000" dirty="0"/>
              <a:t>Μπορώ να περάσω συναρτήσεις ως ορίσματα σε άλλες συναρτήσεις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Αν και την χαρακτηρίσαμε έτσι, οι συναρτήσεις δεν θεωρούνται μεταβλητές, αλλά αντικείμενα. Για αντικείμενα θα μιλήσουμε σε άλλη παράδοση.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Οι συναρτήσεις οι οποίες καλούν άλλες συναρτήσεις ονομάζονται </a:t>
            </a:r>
            <a:r>
              <a:rPr lang="el-GR" sz="2000" b="1" dirty="0"/>
              <a:t>συναρτήσεις υψηλής τάξης (</a:t>
            </a:r>
            <a:r>
              <a:rPr lang="en-US" sz="2000" b="1" i="1" dirty="0"/>
              <a:t>High-Order Functions)</a:t>
            </a:r>
            <a:endParaRPr lang="el-G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Επαναχρησιμοποίηση κώδικα!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>
            <a:normAutofit/>
          </a:bodyPr>
          <a:lstStyle/>
          <a:p>
            <a:pPr algn="just"/>
            <a:r>
              <a:rPr lang="el-GR" sz="2000" dirty="0"/>
              <a:t>Σημαντική τεχνική σε οποιαδήποτε γλώσσα προγραμματισμού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Λόγος: Στους κώδικες η αύξηση του μεγέθους οδηγεί στην δυσκολία συντήρηση τους.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Στους μεγάλους κώδικες ισχύει η αρχή του </a:t>
            </a:r>
            <a:r>
              <a:rPr lang="en-US" sz="2000" b="1" dirty="0"/>
              <a:t>Don’t Repeat Yourself (DRY)</a:t>
            </a:r>
            <a:r>
              <a:rPr lang="en-US" sz="2000" dirty="0"/>
              <a:t>.</a:t>
            </a:r>
            <a:r>
              <a:rPr lang="el-GR" sz="2000" dirty="0"/>
              <a:t> </a:t>
            </a:r>
            <a:r>
              <a:rPr lang="el-GR" sz="2000" i="1" dirty="0"/>
              <a:t>Θυμίζει κάτι;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Οι κακοί και επαναληπτικοί κώδικες υπάγονται στην αρχή </a:t>
            </a:r>
            <a:r>
              <a:rPr lang="en-US" sz="2000" b="1" dirty="0"/>
              <a:t>WET</a:t>
            </a:r>
            <a:r>
              <a:rPr lang="el-GR" sz="2000" b="1" dirty="0"/>
              <a:t> (</a:t>
            </a:r>
            <a:r>
              <a:rPr lang="en-US" sz="2000" b="1" dirty="0"/>
              <a:t>Write Everything Twice </a:t>
            </a:r>
            <a:r>
              <a:rPr lang="el-GR" sz="2000" dirty="0"/>
              <a:t>ή </a:t>
            </a:r>
            <a:r>
              <a:rPr lang="en-US" sz="2000" b="1" dirty="0"/>
              <a:t>We Enjoy Typing)</a:t>
            </a:r>
            <a:endParaRPr lang="el-GR" sz="2000" dirty="0"/>
          </a:p>
          <a:p>
            <a:pPr algn="just"/>
            <a:endParaRPr lang="el-GR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l-G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763000" cy="1069848"/>
          </a:xfrm>
        </p:spPr>
        <p:txBody>
          <a:bodyPr>
            <a:normAutofit fontScale="90000"/>
          </a:bodyPr>
          <a:lstStyle/>
          <a:p>
            <a:r>
              <a:rPr lang="el-GR" dirty="0"/>
              <a:t>Συναρτήσεις ως «μεταβλητές» (συνέχεια)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Ανάθεση τιμής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l-GR" dirty="0"/>
              <a:t>Πέρασμα ως όρισμα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3"/>
            <a:ext cx="4104456" cy="235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0" y="2957312"/>
            <a:ext cx="4399099" cy="234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l-GR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Συναρτησιακός Προγραμματισμός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Βασικές έννοιες και τεχνικές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Συναρτησιακός Προγραμματισμός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Όπως γίνεται αντιληπτό, η έννοια Συναρτησιακός Προγραμματισμός (</a:t>
            </a:r>
            <a:r>
              <a:rPr lang="en-US" sz="2000" i="1" dirty="0"/>
              <a:t>Functional Programming</a:t>
            </a:r>
            <a:r>
              <a:rPr lang="el-GR" sz="2000" dirty="0"/>
              <a:t>) αφορά το στύλ προγραμματισμού που έχει ως βάση τις συναρτήσεις.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Σημαντικό κομμάτι του συναρτησιακού προγραμματισμού είναι η χρήση </a:t>
            </a:r>
            <a:r>
              <a:rPr lang="el-GR" sz="2000" b="1" dirty="0"/>
              <a:t>συναρτήσεων</a:t>
            </a:r>
            <a:r>
              <a:rPr lang="en-US" sz="2000" b="1" dirty="0"/>
              <a:t> </a:t>
            </a:r>
            <a:r>
              <a:rPr lang="el-GR" sz="2000" b="1" dirty="0"/>
              <a:t>υψηλής τάξης</a:t>
            </a:r>
            <a:r>
              <a:rPr lang="el-GR" sz="2000" dirty="0"/>
              <a:t>. 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Κύριος στόχος του Σ.Π. Είναι να αναζητεί αγνές συναρτήσεις (</a:t>
            </a:r>
            <a:r>
              <a:rPr lang="en-US" sz="2000" i="1" dirty="0"/>
              <a:t>pure functions</a:t>
            </a:r>
            <a:r>
              <a:rPr lang="en-US" sz="2000" dirty="0"/>
              <a:t>). </a:t>
            </a:r>
            <a:endParaRPr lang="el-GR" sz="2000" dirty="0"/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Αγνές ονομάζονται οι συναρτήσεις που δεν αλληλεπιδρούν άμεσα με τον κύριο κώδικα, και των οποίων η τιμή επιστροφής βασίζεται εξ’ολοκλήρου στα ορίσματα της.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Διαφορές αγνών και μη-αγνών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Αγνή Συνάρτηση (</a:t>
            </a:r>
            <a:r>
              <a:rPr lang="en-US" dirty="0"/>
              <a:t>Pure)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395536" y="4437112"/>
            <a:ext cx="4041775" cy="457200"/>
          </a:xfrm>
        </p:spPr>
        <p:txBody>
          <a:bodyPr/>
          <a:lstStyle/>
          <a:p>
            <a:r>
              <a:rPr lang="el-GR" dirty="0"/>
              <a:t>Μη-αγνή Συνάρτηση (</a:t>
            </a:r>
            <a:r>
              <a:rPr lang="en-US" dirty="0"/>
              <a:t>Impure)</a:t>
            </a:r>
            <a:endParaRPr lang="el-G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5976664" cy="142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69159"/>
            <a:ext cx="5400600" cy="180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Πλεονεκτήματα &amp; Μειονεκτήματα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Η χρήση των αγνών συναρτήσεων έχει και τα θετικά, αλλά και τα αρνητικά</a:t>
            </a:r>
          </a:p>
          <a:p>
            <a:pPr algn="just"/>
            <a:r>
              <a:rPr lang="el-GR" sz="2000" dirty="0"/>
              <a:t>Θετικά:</a:t>
            </a:r>
          </a:p>
          <a:p>
            <a:pPr lvl="1" algn="just"/>
            <a:r>
              <a:rPr lang="el-GR" sz="1800" dirty="0"/>
              <a:t>Οι αγνές συναρτήσεις είναι εύκολες στην κατανόηση και τον έλεγχο.</a:t>
            </a:r>
          </a:p>
          <a:p>
            <a:pPr lvl="1" algn="just"/>
            <a:r>
              <a:rPr lang="el-GR" sz="1800" dirty="0"/>
              <a:t>Είναι πιο αποτελεσματικές, καθώς υπάρχει η μέθοδος της απομνημόνευσης για επιτάχυνση του προγράμματος (</a:t>
            </a:r>
            <a:r>
              <a:rPr lang="en-US" sz="1800" i="1" dirty="0" err="1"/>
              <a:t>memoization</a:t>
            </a:r>
            <a:r>
              <a:rPr lang="en-US" sz="1800" i="1" dirty="0"/>
              <a:t>)</a:t>
            </a:r>
            <a:r>
              <a:rPr lang="el-GR" sz="1800" i="1" dirty="0"/>
              <a:t>.</a:t>
            </a:r>
            <a:endParaRPr lang="el-GR" sz="1800" dirty="0"/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Αρνητικά:</a:t>
            </a:r>
          </a:p>
          <a:p>
            <a:pPr lvl="1" algn="just"/>
            <a:r>
              <a:rPr lang="el-GR" sz="1800" dirty="0"/>
              <a:t>Περιπλέκουν την απλή διαδικασία εισόδου-εξόδου.</a:t>
            </a:r>
          </a:p>
          <a:p>
            <a:pPr lvl="1" algn="just"/>
            <a:r>
              <a:rPr lang="el-GR" sz="1800" dirty="0"/>
              <a:t>Σε μερικές περιπτώσεις μπορεί να γίνει δύσκολη η σύλληψη και η υλοποίηση τους.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Αναδρομή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Η αναδρομή αποτελεί σημαντική τεχνική στον συναρτησιακό προγραμματισμό. Το βασικό στοιχείο της αναδρομής είναι οτι η συνάρτηση που την εκτελεί καλεί τον εαυτό της μέσα στο σώμα της.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Χρησιμοποιείται για την διαίρεση ενός προβλήματος σε ευκολότερα υποπροβλήματα.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Για να πετύχει μια αναδρομή πρέπει να λάβουμε υπόψην τα παρακάτω:</a:t>
            </a:r>
          </a:p>
          <a:p>
            <a:pPr lvl="1" algn="just"/>
            <a:r>
              <a:rPr lang="el-GR" sz="1800" dirty="0"/>
              <a:t>Μια βασική περίπτωση</a:t>
            </a:r>
            <a:r>
              <a:rPr lang="en-US" sz="1800" dirty="0"/>
              <a:t> (</a:t>
            </a:r>
            <a:r>
              <a:rPr lang="en-US" sz="1800" i="1" dirty="0"/>
              <a:t>base case</a:t>
            </a:r>
            <a:r>
              <a:rPr lang="en-US" sz="1800" dirty="0"/>
              <a:t>)</a:t>
            </a:r>
            <a:r>
              <a:rPr lang="el-GR" sz="1800" dirty="0"/>
              <a:t>, κατά την οποία θα «σπάσει» η αναδρομή</a:t>
            </a:r>
            <a:r>
              <a:rPr lang="en-US" sz="1800" dirty="0"/>
              <a:t>.</a:t>
            </a:r>
          </a:p>
          <a:p>
            <a:pPr lvl="1" algn="just"/>
            <a:r>
              <a:rPr lang="el-GR" sz="1800" dirty="0"/>
              <a:t>Με ποιό τρόπο θέλουμε να διαιρέσουμε το κυρίος πρόβλημα μας σε υποπροβλήματα.</a:t>
            </a:r>
            <a:endParaRPr lang="en-US" sz="1800" dirty="0"/>
          </a:p>
          <a:p>
            <a:pPr lvl="1" algn="just"/>
            <a:endParaRPr lang="el-GR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Αναδρομή - Παραγοντικό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Στα μαθηματικά τo </a:t>
            </a:r>
            <a:r>
              <a:rPr lang="el-GR" sz="2000" b="1" dirty="0"/>
              <a:t>παραγοντικό</a:t>
            </a:r>
            <a:r>
              <a:rPr lang="el-GR" sz="2000" dirty="0"/>
              <a:t> ενός φυσικού αριθμού ν συμβολίζεται με ν!, διαβάζεται </a:t>
            </a:r>
            <a:r>
              <a:rPr lang="el-GR" sz="2000" i="1" dirty="0"/>
              <a:t>νι παραγοντικό</a:t>
            </a:r>
            <a:r>
              <a:rPr lang="el-GR" sz="2000" dirty="0"/>
              <a:t>, και είναι το γινόμενο όλων των θετικών ακεραίων μικρότερων ή ίσων με ν.</a:t>
            </a:r>
          </a:p>
          <a:p>
            <a:pPr algn="just"/>
            <a:endParaRPr lang="el-GR" sz="2000" dirty="0"/>
          </a:p>
          <a:p>
            <a:pPr algn="just"/>
            <a:r>
              <a:rPr lang="el-GR" b="1" i="1" dirty="0"/>
              <a:t>ν! = 1 · 2 · 3 · ... · ν</a:t>
            </a:r>
          </a:p>
          <a:p>
            <a:pPr algn="just"/>
            <a:endParaRPr lang="el-GR" b="1" i="1" dirty="0"/>
          </a:p>
          <a:p>
            <a:pPr algn="just"/>
            <a:r>
              <a:rPr lang="el-GR" sz="2000" dirty="0"/>
              <a:t>Βασική ιδιότητα: ν! = (ν – 1)! · ν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Παραδείγματα:</a:t>
            </a:r>
          </a:p>
          <a:p>
            <a:pPr lvl="1" algn="just"/>
            <a:r>
              <a:rPr lang="el-GR" sz="1800" dirty="0"/>
              <a:t>5! = 4! · 5 = 3! · 4 · 5 = ... = 1 · 2 · 3 · 4 · 5 = </a:t>
            </a:r>
            <a:r>
              <a:rPr lang="el-GR" sz="1800" b="1" i="1" dirty="0"/>
              <a:t>120</a:t>
            </a:r>
          </a:p>
          <a:p>
            <a:pPr lvl="1" algn="just"/>
            <a:r>
              <a:rPr lang="el-GR" sz="1800" dirty="0"/>
              <a:t>19! = 18! · 19 = 17! · 18 · 19 = ... = 1 · 2 · 3 · 4 · 5 ... 18 · 19 = </a:t>
            </a:r>
            <a:r>
              <a:rPr lang="el-GR" sz="1800" b="1" i="1" dirty="0"/>
              <a:t>121645100408832000</a:t>
            </a:r>
          </a:p>
          <a:p>
            <a:pPr lvl="1" algn="just">
              <a:buNone/>
            </a:pPr>
            <a:endParaRPr lang="el-GR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Αναδρομή – Κώδικας Παραγοντικού</a:t>
            </a:r>
          </a:p>
        </p:txBody>
      </p:sp>
      <p:pic>
        <p:nvPicPr>
          <p:cNvPr id="4" name="Content Placeholder 3" descr="image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8229600" cy="4316464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Modules</a:t>
            </a:r>
            <a:endParaRPr lang="el-GR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Βασικές τεχνικές χρήσεις των </a:t>
            </a:r>
            <a:r>
              <a:rPr lang="en-US" dirty="0"/>
              <a:t>Module</a:t>
            </a:r>
            <a:endParaRPr lang="el-G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Modules </a:t>
            </a:r>
            <a:r>
              <a:rPr lang="el-GR" sz="2000" dirty="0"/>
              <a:t>ή με την ακριβή ελληνική μετάφραση </a:t>
            </a:r>
            <a:r>
              <a:rPr lang="el-GR" sz="2000" b="1" i="1" dirty="0"/>
              <a:t>Ενότητες</a:t>
            </a:r>
            <a:r>
              <a:rPr lang="el-GR" sz="2000" dirty="0"/>
              <a:t>, ονομάζουμε αρχεία </a:t>
            </a:r>
            <a:r>
              <a:rPr lang="en-US" sz="2000" dirty="0"/>
              <a:t>python </a:t>
            </a:r>
            <a:r>
              <a:rPr lang="el-GR" sz="2000" dirty="0"/>
              <a:t>τα οποία είναι γραμμένα από τρίτους ή και από εμάς και εκτελούν κάποια εξειδικευμένη λειτουργία.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Αποτελούν σημαντική βοήθεια για την χρήση διαφόρων λειτουργιών, απαλλάσοντας μας από την συγγραφή ήδη υπάρχοντος κώδικα.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Η βασική χρήση ενός </a:t>
            </a:r>
            <a:r>
              <a:rPr lang="en-US" sz="2000" dirty="0"/>
              <a:t>module </a:t>
            </a:r>
            <a:r>
              <a:rPr lang="el-GR" sz="2000" dirty="0"/>
              <a:t>γίνεται με την χρήση της εντολής </a:t>
            </a:r>
            <a:r>
              <a:rPr lang="en-US" sz="2000" b="1" dirty="0"/>
              <a:t>import module_name</a:t>
            </a:r>
            <a:r>
              <a:rPr lang="el-GR" sz="2000" dirty="0"/>
              <a:t>.</a:t>
            </a:r>
          </a:p>
          <a:p>
            <a:pPr algn="just"/>
            <a:endParaRPr lang="el-GR" sz="2000" b="1" dirty="0"/>
          </a:p>
          <a:p>
            <a:pPr algn="just"/>
            <a:r>
              <a:rPr lang="el-GR" sz="2000" dirty="0"/>
              <a:t>Το </a:t>
            </a:r>
            <a:r>
              <a:rPr lang="en-US" sz="2000" dirty="0"/>
              <a:t>module </a:t>
            </a:r>
            <a:r>
              <a:rPr lang="el-GR" sz="2000" dirty="0"/>
              <a:t>χρησιμοποιείται μέσω του ονόματος  που δώσαμε, του τελεστή τελεία, και του ονόματος της συνάρτησης που θέλουμε να καλέσουμε.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Πολλές συναρτήσεις έχουν ήδη χρησιμοποιηθεί σε παλαιότερα μαθήματα.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Γενική μορφή: </a:t>
            </a:r>
            <a:r>
              <a:rPr lang="el-GR" sz="2000" i="1" dirty="0"/>
              <a:t>όνομα</a:t>
            </a:r>
            <a:r>
              <a:rPr lang="el-GR" sz="2000" dirty="0"/>
              <a:t>(</a:t>
            </a:r>
            <a:r>
              <a:rPr lang="el-GR" sz="2000" i="1" dirty="0"/>
              <a:t>ορίσματα</a:t>
            </a:r>
            <a:r>
              <a:rPr lang="el-GR" sz="2000" dirty="0"/>
              <a:t>).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Σε οποιαδήποτε γραμμή κώδικα εμφανίζεται αυτή η μορφή, λέμε ότι έχουμε </a:t>
            </a:r>
            <a:r>
              <a:rPr lang="el-GR" sz="2000" b="1" dirty="0"/>
              <a:t>κλήση συνάρτησης</a:t>
            </a:r>
            <a:r>
              <a:rPr lang="el-GR" sz="2000" dirty="0"/>
              <a:t>.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π.χ.	</a:t>
            </a:r>
          </a:p>
          <a:p>
            <a:pPr lvl="1" algn="just"/>
            <a:r>
              <a:rPr lang="en-US" sz="1800" dirty="0"/>
              <a:t>print(“hello world”)</a:t>
            </a:r>
          </a:p>
          <a:p>
            <a:pPr lvl="1" algn="just"/>
            <a:r>
              <a:rPr lang="en-US" sz="1800" dirty="0"/>
              <a:t>range(2, 20)</a:t>
            </a:r>
          </a:p>
          <a:p>
            <a:pPr lvl="1" algn="just"/>
            <a:r>
              <a:rPr lang="en-US" sz="1800" dirty="0"/>
              <a:t>x  = </a:t>
            </a:r>
            <a:r>
              <a:rPr lang="en-US" sz="1800" dirty="0" err="1"/>
              <a:t>str</a:t>
            </a:r>
            <a:r>
              <a:rPr lang="en-US" sz="1800" dirty="0"/>
              <a:t>(12)</a:t>
            </a:r>
          </a:p>
          <a:p>
            <a:pPr lvl="1" algn="just"/>
            <a:r>
              <a:rPr lang="en-US" sz="1800" dirty="0"/>
              <a:t>range(10, 20, 3)</a:t>
            </a:r>
            <a:endParaRPr lang="el-GR" sz="1800" dirty="0"/>
          </a:p>
          <a:p>
            <a:pPr algn="just"/>
            <a:endParaRPr lang="el-GR" sz="2000" dirty="0"/>
          </a:p>
          <a:p>
            <a:pPr algn="just"/>
            <a:endParaRPr lang="el-GR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l-GR" dirty="0"/>
              <a:t>(συνέχεια)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Όνομα</a:t>
                      </a:r>
                      <a:r>
                        <a:rPr lang="el-GR" baseline="0" dirty="0"/>
                        <a:t> </a:t>
                      </a:r>
                      <a:r>
                        <a:rPr lang="en-US" baseline="0" dirty="0"/>
                        <a:t>Module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Λειτουργία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Γεννήτρια τυχαίων</a:t>
                      </a:r>
                      <a:r>
                        <a:rPr lang="el-GR" baseline="0" dirty="0"/>
                        <a:t> συνόλων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Μαθηματικές πράξεις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645024"/>
            <a:ext cx="81369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l-GR" sz="2000" dirty="0"/>
              <a:t> Πέρα από τα παραπάνω βασικά </a:t>
            </a:r>
            <a:r>
              <a:rPr lang="en-US" sz="2000" dirty="0"/>
              <a:t>modules</a:t>
            </a:r>
            <a:r>
              <a:rPr lang="el-GR" sz="2000" dirty="0"/>
              <a:t>, υπάρχουν πολλά περισσότερα στο δυαδίκτυο. Η ποικιλομορφία τους είναι πραγματικά εκπληκτική.</a:t>
            </a:r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endParaRPr lang="el-GR" sz="2000" dirty="0"/>
          </a:p>
          <a:p>
            <a:pPr algn="just">
              <a:buClr>
                <a:schemeClr val="accent3"/>
              </a:buClr>
              <a:buFont typeface="Arial" pitchFamily="34" charset="0"/>
              <a:buChar char="•"/>
            </a:pPr>
            <a:r>
              <a:rPr lang="el-GR" sz="2000" dirty="0"/>
              <a:t> Βασικοί τρόποι χρήσης ενός </a:t>
            </a:r>
            <a:r>
              <a:rPr lang="en-US" sz="2000" dirty="0"/>
              <a:t>module </a:t>
            </a:r>
            <a:r>
              <a:rPr lang="el-GR" sz="2000" dirty="0"/>
              <a:t>είναι οι παρακάτω:</a:t>
            </a:r>
          </a:p>
          <a:p>
            <a:pPr lvl="1" algn="just">
              <a:buClr>
                <a:schemeClr val="accent6"/>
              </a:buClr>
              <a:buFont typeface="Wingdings" pitchFamily="2" charset="2"/>
              <a:buChar char="§"/>
            </a:pPr>
            <a:r>
              <a:rPr lang="el-GR" sz="2000" dirty="0"/>
              <a:t> </a:t>
            </a:r>
            <a:r>
              <a:rPr lang="el-GR" dirty="0"/>
              <a:t> </a:t>
            </a:r>
            <a:r>
              <a:rPr lang="en-US" dirty="0">
                <a:solidFill>
                  <a:schemeClr val="accent6"/>
                </a:solidFill>
              </a:rPr>
              <a:t>import </a:t>
            </a:r>
            <a:r>
              <a:rPr lang="en-US" i="1" dirty="0">
                <a:solidFill>
                  <a:schemeClr val="accent6"/>
                </a:solidFill>
              </a:rPr>
              <a:t>module_name</a:t>
            </a:r>
          </a:p>
          <a:p>
            <a:pPr lvl="1" algn="just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6"/>
                </a:solidFill>
              </a:rPr>
              <a:t>module_name</a:t>
            </a:r>
            <a:r>
              <a:rPr lang="en-US" dirty="0">
                <a:solidFill>
                  <a:schemeClr val="accent6"/>
                </a:solidFill>
              </a:rPr>
              <a:t> import </a:t>
            </a:r>
            <a:r>
              <a:rPr lang="en-US" i="1" dirty="0">
                <a:solidFill>
                  <a:schemeClr val="accent6"/>
                </a:solidFill>
              </a:rPr>
              <a:t>element</a:t>
            </a:r>
            <a:endParaRPr lang="en-US" sz="2000" i="1" dirty="0"/>
          </a:p>
          <a:p>
            <a:pPr lvl="1" algn="just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i="1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6"/>
                </a:solidFill>
              </a:rPr>
              <a:t>module_name </a:t>
            </a:r>
            <a:r>
              <a:rPr lang="en-US" dirty="0">
                <a:solidFill>
                  <a:schemeClr val="accent6"/>
                </a:solidFill>
              </a:rPr>
              <a:t>import *</a:t>
            </a:r>
          </a:p>
          <a:p>
            <a:pPr lvl="1" algn="just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 import </a:t>
            </a:r>
            <a:r>
              <a:rPr lang="en-US" i="1" dirty="0">
                <a:solidFill>
                  <a:schemeClr val="accent6"/>
                </a:solidFill>
              </a:rPr>
              <a:t>module_name</a:t>
            </a:r>
            <a:r>
              <a:rPr lang="en-US" dirty="0">
                <a:solidFill>
                  <a:schemeClr val="accent6"/>
                </a:solidFill>
              </a:rPr>
              <a:t> as </a:t>
            </a:r>
            <a:r>
              <a:rPr lang="en-US" i="1" dirty="0">
                <a:solidFill>
                  <a:schemeClr val="accent6"/>
                </a:solidFill>
              </a:rPr>
              <a:t>user_defined_name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χρήσης των </a:t>
            </a:r>
            <a:r>
              <a:rPr lang="en-US" dirty="0"/>
              <a:t>Modules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i="1" dirty="0"/>
              <a:t>module_name</a:t>
            </a:r>
            <a:endParaRPr lang="el-GR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1400" dirty="0"/>
              <a:t>from </a:t>
            </a:r>
            <a:r>
              <a:rPr lang="en-US" sz="1400" i="1" dirty="0"/>
              <a:t>module_name</a:t>
            </a:r>
            <a:r>
              <a:rPr lang="en-US" sz="1400" dirty="0"/>
              <a:t> import </a:t>
            </a:r>
            <a:r>
              <a:rPr lang="en-US" sz="1400" i="1" dirty="0"/>
              <a:t>element</a:t>
            </a:r>
            <a:endParaRPr lang="el-GR" sz="1400" i="1" dirty="0"/>
          </a:p>
        </p:txBody>
      </p:sp>
      <p:pic>
        <p:nvPicPr>
          <p:cNvPr id="9" name="Content Placeholder 8" descr="image10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2924943"/>
            <a:ext cx="4032448" cy="2695979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4041775" cy="159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000" y="4653136"/>
            <a:ext cx="4021464" cy="15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χρήσης των </a:t>
            </a:r>
            <a:r>
              <a:rPr lang="en-US" dirty="0"/>
              <a:t>Modules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module_name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 *</a:t>
            </a:r>
            <a:endParaRPr lang="el-G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import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module_name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name</a:t>
            </a:r>
            <a:endParaRPr lang="el-G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4041775" cy="26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852936"/>
            <a:ext cx="4104456" cy="170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171" y="4653136"/>
            <a:ext cx="4096301" cy="172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δικό μας </a:t>
            </a:r>
            <a:r>
              <a:rPr lang="en-US" dirty="0"/>
              <a:t>Module!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 Φυσικά, μπορούμε να φτιάξουμε τα δικά μας </a:t>
            </a:r>
            <a:r>
              <a:rPr lang="en-US" sz="2000" dirty="0"/>
              <a:t>modules </a:t>
            </a:r>
            <a:r>
              <a:rPr lang="el-GR" sz="2000" dirty="0"/>
              <a:t>με τις συναρτήσεις που εμείς δημιουργήσαμε.</a:t>
            </a:r>
          </a:p>
          <a:p>
            <a:endParaRPr lang="el-GR" sz="2000" dirty="0"/>
          </a:p>
          <a:p>
            <a:r>
              <a:rPr lang="el-GR" sz="2000" dirty="0"/>
              <a:t> Για να γίνει </a:t>
            </a:r>
            <a:r>
              <a:rPr lang="en-US" sz="2000" dirty="0"/>
              <a:t>import </a:t>
            </a:r>
            <a:r>
              <a:rPr lang="el-GR" sz="2000" dirty="0"/>
              <a:t>ενός δικού μας </a:t>
            </a:r>
            <a:r>
              <a:rPr lang="en-US" sz="2000" dirty="0"/>
              <a:t>module</a:t>
            </a:r>
            <a:r>
              <a:rPr lang="el-GR" sz="2000" dirty="0"/>
              <a:t>, αρκεί το </a:t>
            </a:r>
            <a:r>
              <a:rPr lang="en-US" sz="2000" dirty="0"/>
              <a:t>module </a:t>
            </a:r>
            <a:r>
              <a:rPr lang="el-GR" sz="2000" dirty="0"/>
              <a:t>να βρίσκεται στον ίδιο φάκελο με το αρχείο που το συμπεριλαμβάνει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2818656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Παράδειγμα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692696"/>
            <a:ext cx="4536504" cy="603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l-GR" dirty="0"/>
              <a:t>Παράδειγμα (συνέχεια)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878" y="1772816"/>
            <a:ext cx="6499498" cy="487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Ασκήσεις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Μερικές ασκησούλες για κατανόηση και εξάσκηση.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25112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l-GR" sz="2000" dirty="0"/>
              <a:t>Να γραφεί συνάρτηση η οποία επιστρέφει τον μικρότερο μεταξύ</a:t>
            </a:r>
          </a:p>
          <a:p>
            <a:pPr>
              <a:buNone/>
            </a:pPr>
            <a:r>
              <a:rPr lang="el-GR" sz="2000" dirty="0"/>
              <a:t>				α. Δύο αριθμών</a:t>
            </a:r>
          </a:p>
          <a:p>
            <a:pPr>
              <a:buNone/>
            </a:pPr>
            <a:r>
              <a:rPr lang="el-GR" sz="2000" dirty="0"/>
              <a:t>				β. Τριών αριθμών</a:t>
            </a:r>
          </a:p>
          <a:p>
            <a:pPr>
              <a:buNone/>
            </a:pPr>
            <a:endParaRPr lang="el-GR" sz="2000" dirty="0"/>
          </a:p>
          <a:p>
            <a:pPr marL="566928" indent="-457200">
              <a:buNone/>
            </a:pPr>
            <a:r>
              <a:rPr lang="el-GR" sz="2000" dirty="0"/>
              <a:t>2.	Ποιός είναι ο μεγαλύτερος αριθμός που εμφανίζεται στην έξοδο του παρακάτω κώδικα:</a:t>
            </a:r>
          </a:p>
          <a:p>
            <a:pPr>
              <a:buNone/>
            </a:pPr>
            <a:r>
              <a:rPr lang="el-GR" sz="2000" dirty="0"/>
              <a:t>	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89040"/>
            <a:ext cx="5040560" cy="25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2000" dirty="0"/>
              <a:t>3. Να γραφεί συνάρτηση που υπολογίζει, εμφανίζει και επιστρέφει το άθροισμα των αριθμών από το </a:t>
            </a:r>
            <a:r>
              <a:rPr lang="el-GR" sz="2000" dirty="0">
                <a:latin typeface="+mj-lt"/>
              </a:rPr>
              <a:t>0</a:t>
            </a:r>
            <a:r>
              <a:rPr lang="el-GR" sz="2000" dirty="0"/>
              <a:t> έως ένα </a:t>
            </a:r>
            <a:r>
              <a:rPr lang="en-US" sz="2000" dirty="0" err="1"/>
              <a:t>arg</a:t>
            </a:r>
            <a:r>
              <a:rPr lang="el-GR" sz="2000" dirty="0"/>
              <a:t>, το οποίο θα δίνεται από τον χρήστη.</a:t>
            </a:r>
          </a:p>
          <a:p>
            <a:pPr>
              <a:buNone/>
            </a:pPr>
            <a:endParaRPr lang="el-GR" sz="2000" dirty="0"/>
          </a:p>
          <a:p>
            <a:pPr>
              <a:buNone/>
            </a:pPr>
            <a:endParaRPr lang="el-GR" sz="2000" dirty="0"/>
          </a:p>
          <a:p>
            <a:pPr>
              <a:buNone/>
            </a:pPr>
            <a:endParaRPr lang="el-GR" sz="2000" dirty="0"/>
          </a:p>
          <a:p>
            <a:pPr>
              <a:buNone/>
            </a:pPr>
            <a:r>
              <a:rPr lang="el-GR" sz="2000" dirty="0"/>
              <a:t>4.	Ποιά είναι η έξοδος του παρακάτω κώδικα, και με ποιά αλλάγη θα μπορούσα να επιστρέψω: α) το διπλάσιο, β) το μισό.</a:t>
            </a:r>
          </a:p>
          <a:p>
            <a:pPr>
              <a:buNone/>
            </a:pPr>
            <a:endParaRPr lang="el-G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174" y="4126185"/>
            <a:ext cx="45910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pPr marL="624078" indent="-514350" algn="just">
              <a:buNone/>
            </a:pPr>
            <a:r>
              <a:rPr lang="el-GR" sz="2000" dirty="0"/>
              <a:t>5. Να γραφεί </a:t>
            </a:r>
            <a:r>
              <a:rPr lang="en-US" sz="2000" dirty="0"/>
              <a:t>module </a:t>
            </a:r>
            <a:r>
              <a:rPr lang="el-GR" sz="2000" dirty="0"/>
              <a:t>το οποίο να περιέχει 3 διαφορετικές συναρτήσεις </a:t>
            </a:r>
            <a:r>
              <a:rPr lang="en-US" sz="2000" dirty="0"/>
              <a:t>print</a:t>
            </a:r>
            <a:r>
              <a:rPr lang="el-GR" sz="2000" dirty="0"/>
              <a:t>, και μια μεταβλητή με το όνομα σας. Κατόπιν, να γραφει δεύτερο αρχείο </a:t>
            </a:r>
            <a:r>
              <a:rPr lang="en-US" sz="2000" dirty="0"/>
              <a:t>python</a:t>
            </a:r>
            <a:r>
              <a:rPr lang="el-GR" sz="2000" dirty="0"/>
              <a:t>, το οποίο θα χρησιμοποιεί με έξυπνο τρόπο ότι περιέχει το </a:t>
            </a:r>
            <a:r>
              <a:rPr lang="en-US" sz="2000" dirty="0"/>
              <a:t>module.</a:t>
            </a:r>
          </a:p>
          <a:p>
            <a:pPr marL="624078" indent="-514350" algn="just">
              <a:buNone/>
            </a:pPr>
            <a:endParaRPr lang="en-US" sz="2000" dirty="0"/>
          </a:p>
          <a:p>
            <a:pPr marL="624078" indent="-514350" algn="just">
              <a:buNone/>
            </a:pPr>
            <a:r>
              <a:rPr lang="en-US" sz="2000" dirty="0"/>
              <a:t>6.  </a:t>
            </a:r>
            <a:r>
              <a:rPr lang="el-GR" sz="2000" dirty="0"/>
              <a:t>Έστω μια κλαδική συνάρτηση, όπως φαίνεται στην παρακάτω εικόνα. Να δημιουργήσετε </a:t>
            </a:r>
            <a:r>
              <a:rPr lang="en-US" sz="2000" dirty="0"/>
              <a:t>module </a:t>
            </a:r>
            <a:r>
              <a:rPr lang="el-GR" sz="2000" dirty="0"/>
              <a:t>το οποίο περιλαμβάνει αυτή την συνάρτηση. Σε ένα δεύτερο αρχείο να δημιουργήσετε 2 λίστες: Η πρώτη θα περιέχει αρνητικές περιττές τιμές της συνάρτησης, ενώ η δεύτερη θα περιέχει άρτιες θετικές τιμές.</a:t>
            </a:r>
          </a:p>
        </p:txBody>
      </p:sp>
      <p:pic>
        <p:nvPicPr>
          <p:cNvPr id="4" name="Picture 3" descr="branch_fu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429000"/>
            <a:ext cx="7924145" cy="3242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Τύποι συναρτήσεων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2753480"/>
            <a:ext cx="8435280" cy="2907768"/>
          </a:xfrm>
        </p:spPr>
        <p:txBody>
          <a:bodyPr>
            <a:normAutofit/>
          </a:bodyPr>
          <a:lstStyle/>
          <a:p>
            <a:pPr algn="just"/>
            <a:r>
              <a:rPr lang="el-GR" sz="2000" dirty="0"/>
              <a:t> Στην γλώσσα </a:t>
            </a:r>
            <a:r>
              <a:rPr lang="en-US" sz="2000" dirty="0"/>
              <a:t>Python </a:t>
            </a:r>
            <a:r>
              <a:rPr lang="el-GR" sz="2000" dirty="0"/>
              <a:t>εμφανίζονται </a:t>
            </a:r>
            <a:r>
              <a:rPr lang="el-GR" sz="2000" b="1" dirty="0"/>
              <a:t>2</a:t>
            </a:r>
            <a:r>
              <a:rPr lang="el-GR" sz="2000" dirty="0"/>
              <a:t> τύποι συναρτήσεων</a:t>
            </a:r>
          </a:p>
          <a:p>
            <a:pPr lvl="1" algn="just"/>
            <a:r>
              <a:rPr lang="el-GR" sz="1800" dirty="0"/>
              <a:t>Προκαθορισμένες</a:t>
            </a:r>
          </a:p>
          <a:p>
            <a:pPr lvl="1" algn="just"/>
            <a:r>
              <a:rPr lang="el-GR" sz="1800" dirty="0"/>
              <a:t>Χρήστη</a:t>
            </a:r>
          </a:p>
          <a:p>
            <a:pPr algn="just"/>
            <a:endParaRPr lang="el-GR" sz="2000" dirty="0"/>
          </a:p>
          <a:p>
            <a:pPr algn="just"/>
            <a:r>
              <a:rPr lang="el-GR" sz="2000" dirty="0"/>
              <a:t>Οι προκαθορισμένες (</a:t>
            </a:r>
            <a:r>
              <a:rPr lang="en-US" sz="2000" i="1" dirty="0"/>
              <a:t>built-in</a:t>
            </a:r>
            <a:r>
              <a:rPr lang="el-GR" sz="2000" dirty="0"/>
              <a:t>) αποτελούν κομμάτι της γλώσσας.</a:t>
            </a:r>
          </a:p>
          <a:p>
            <a:pPr algn="just"/>
            <a:endParaRPr lang="el-GR" sz="2000" i="1" dirty="0"/>
          </a:p>
          <a:p>
            <a:pPr algn="just"/>
            <a:r>
              <a:rPr lang="el-GR" sz="2000" dirty="0"/>
              <a:t>Οι χρήστη (</a:t>
            </a:r>
            <a:r>
              <a:rPr lang="en-US" sz="2000" i="1" dirty="0"/>
              <a:t>user defined </a:t>
            </a:r>
            <a:r>
              <a:rPr lang="el-GR" sz="2000" dirty="0"/>
              <a:t>) αποτελούν συναρτήσεις που	 δημιουργούνται από τον χρήστη μέσω της δεσμευμένης λέξης </a:t>
            </a:r>
            <a:r>
              <a:rPr lang="en-US" sz="2000" b="1" dirty="0"/>
              <a:t>def</a:t>
            </a:r>
            <a:r>
              <a:rPr lang="en-US" sz="2000" dirty="0"/>
              <a:t>.</a:t>
            </a:r>
            <a:endParaRPr lang="el-GR" sz="2000" dirty="0"/>
          </a:p>
          <a:p>
            <a:pPr lvl="1" algn="just"/>
            <a:endParaRPr lang="el-GR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 anchor="ctr"/>
          <a:lstStyle/>
          <a:p>
            <a:pPr algn="just">
              <a:buNone/>
            </a:pPr>
            <a:r>
              <a:rPr lang="el-GR" dirty="0"/>
              <a:t>	Το υλικό των διαφανειών βασίστηκε στις σειρές</a:t>
            </a:r>
            <a:r>
              <a:rPr lang="en-US" dirty="0"/>
              <a:t> </a:t>
            </a:r>
            <a:r>
              <a:rPr lang="el-GR" dirty="0"/>
              <a:t>διαδικτυακών μαθημάτων των ιστοσελίδων:</a:t>
            </a:r>
          </a:p>
          <a:p>
            <a:pPr algn="just">
              <a:buNone/>
            </a:pPr>
            <a:r>
              <a:rPr lang="el-GR" dirty="0"/>
              <a:t> </a:t>
            </a:r>
            <a:r>
              <a:rPr lang="en-US" dirty="0">
                <a:hlinkClick r:id="rId2"/>
              </a:rPr>
              <a:t>www.sololearn.com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www.tutorialspoint.com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  <a:r>
              <a:rPr lang="el-GR" dirty="0"/>
              <a:t>Όλοι οι κώδικες γράφηκαν στον κειμενογράφο </a:t>
            </a:r>
            <a:r>
              <a:rPr lang="en-US" dirty="0"/>
              <a:t>notepad++</a:t>
            </a:r>
            <a:r>
              <a:rPr lang="el-GR" dirty="0"/>
              <a:t>.</a:t>
            </a:r>
          </a:p>
          <a:p>
            <a:pPr algn="just"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Άτυπες κατηγορίες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Όπως προαναφέρθηκε, πέραν των προκαθορισμένων συναρτήσεων, ένας χρήστης μπορεί να δημιουργήσει την δική του συλλογή.</a:t>
            </a:r>
          </a:p>
          <a:p>
            <a:endParaRPr lang="el-GR" sz="2000" dirty="0"/>
          </a:p>
          <a:p>
            <a:r>
              <a:rPr lang="el-GR" sz="2000" dirty="0"/>
              <a:t>Άτυπες κατηγορίες συναρτήσεων (με βάση το αποτέλεσμα τους)</a:t>
            </a:r>
          </a:p>
          <a:p>
            <a:pPr lvl="1"/>
            <a:r>
              <a:rPr lang="el-GR" sz="1800" dirty="0"/>
              <a:t>Απλές (</a:t>
            </a:r>
            <a:r>
              <a:rPr lang="en-US" sz="1800" i="1" dirty="0"/>
              <a:t>simple): </a:t>
            </a:r>
            <a:r>
              <a:rPr lang="el-GR" sz="1800" i="1" dirty="0"/>
              <a:t>Συναρτήσεις που επιστρέφουν κάποια τιμή.</a:t>
            </a:r>
            <a:endParaRPr lang="el-GR" sz="1800" dirty="0"/>
          </a:p>
          <a:p>
            <a:pPr lvl="1"/>
            <a:r>
              <a:rPr lang="el-GR" sz="1800" dirty="0"/>
              <a:t>Κενές (</a:t>
            </a:r>
            <a:r>
              <a:rPr lang="en-US" sz="1800" i="1" dirty="0"/>
              <a:t>void): </a:t>
            </a:r>
            <a:r>
              <a:rPr lang="el-GR" sz="1800" i="1" dirty="0"/>
              <a:t>Συναρτήσεις που δεν επιστρέφουν κάποια τιμή.</a:t>
            </a:r>
          </a:p>
          <a:p>
            <a:endParaRPr lang="el-GR" sz="2000" i="1" dirty="0"/>
          </a:p>
          <a:p>
            <a:r>
              <a:rPr lang="el-GR" sz="2000" dirty="0"/>
              <a:t>Άτυπες κατηγορίες συναρτήσεων (με βάση τα ορίσματα)</a:t>
            </a:r>
          </a:p>
          <a:p>
            <a:pPr lvl="1"/>
            <a:r>
              <a:rPr lang="el-GR" sz="1800" dirty="0"/>
              <a:t>Με ορίσματα.</a:t>
            </a:r>
          </a:p>
          <a:p>
            <a:pPr lvl="1"/>
            <a:r>
              <a:rPr lang="el-GR" sz="1800" dirty="0"/>
              <a:t>Χωρίς ορίσματα.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συναρτήσεων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Παράδειγμα κώδικα που δημιουργεί μια συνάρτηση με το όνομα </a:t>
            </a:r>
            <a:r>
              <a:rPr lang="en-US" sz="2000" dirty="0" err="1"/>
              <a:t>func</a:t>
            </a:r>
            <a:r>
              <a:rPr lang="en-US" sz="2000" dirty="0"/>
              <a:t>().</a:t>
            </a:r>
            <a:endParaRPr lang="el-G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429" y="3032955"/>
            <a:ext cx="641647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507288" cy="1066800"/>
          </a:xfrm>
        </p:spPr>
        <p:txBody>
          <a:bodyPr>
            <a:normAutofit/>
          </a:bodyPr>
          <a:lstStyle/>
          <a:p>
            <a:r>
              <a:rPr lang="el-GR" dirty="0"/>
              <a:t>Δημιουργία συναρτήσεων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7456"/>
            <a:ext cx="8229600" cy="3987888"/>
          </a:xfrm>
        </p:spPr>
        <p:txBody>
          <a:bodyPr>
            <a:normAutofit lnSpcReduction="10000"/>
          </a:bodyPr>
          <a:lstStyle/>
          <a:p>
            <a:r>
              <a:rPr lang="el-GR" sz="2000" dirty="0"/>
              <a:t> Το κομμάτι κώδικα που βρίσκεται μέσα στην συνάρτηση εκτελείται μόνο όταν γίνει κλήση της συνάρτησης αυτής.</a:t>
            </a:r>
          </a:p>
          <a:p>
            <a:endParaRPr lang="el-GR" sz="2000" dirty="0"/>
          </a:p>
          <a:p>
            <a:r>
              <a:rPr lang="el-GR" sz="2000" dirty="0"/>
              <a:t>Κάθε κομμάτι κώδικα (</a:t>
            </a:r>
            <a:r>
              <a:rPr lang="en-US" sz="2000" i="1" dirty="0"/>
              <a:t>block</a:t>
            </a:r>
            <a:r>
              <a:rPr lang="en-US" sz="2000" dirty="0"/>
              <a:t>)</a:t>
            </a:r>
            <a:r>
              <a:rPr lang="el-GR" sz="2000" dirty="0"/>
              <a:t> ξεκινά με τον χαρακτήρα </a:t>
            </a:r>
            <a:r>
              <a:rPr lang="en-US" sz="2000" dirty="0"/>
              <a:t>“ </a:t>
            </a:r>
            <a:r>
              <a:rPr lang="en-US" sz="2000" b="1" dirty="0"/>
              <a:t>: </a:t>
            </a:r>
            <a:r>
              <a:rPr lang="en-US" sz="2000" dirty="0"/>
              <a:t>”</a:t>
            </a:r>
            <a:r>
              <a:rPr lang="el-GR" sz="2000" dirty="0"/>
              <a:t> και γράφεται σε εσοχή (</a:t>
            </a:r>
            <a:r>
              <a:rPr lang="en-US" sz="2000" i="1" dirty="0"/>
              <a:t>tab</a:t>
            </a:r>
            <a:r>
              <a:rPr lang="en-US" sz="2000" dirty="0"/>
              <a:t>). </a:t>
            </a:r>
            <a:endParaRPr lang="el-GR" sz="2000" dirty="0"/>
          </a:p>
          <a:p>
            <a:pPr>
              <a:buNone/>
            </a:pPr>
            <a:endParaRPr lang="el-GR" sz="2000" i="1" dirty="0"/>
          </a:p>
          <a:p>
            <a:r>
              <a:rPr lang="el-GR" sz="2000" i="1" dirty="0"/>
              <a:t>Που αλλού έχουμε δει αυτήν την σύνταξη;</a:t>
            </a:r>
            <a:r>
              <a:rPr lang="el-GR" sz="2000" b="1" dirty="0"/>
              <a:t> </a:t>
            </a:r>
          </a:p>
          <a:p>
            <a:r>
              <a:rPr lang="el-GR" sz="2000" i="1" dirty="0"/>
              <a:t>Θα εκτελεστεί σωστά ο κώδικας χωρίς εσοχές;</a:t>
            </a:r>
          </a:p>
          <a:p>
            <a:endParaRPr lang="el-GR" sz="2000" i="1" dirty="0"/>
          </a:p>
          <a:p>
            <a:r>
              <a:rPr lang="el-GR" sz="2000" dirty="0"/>
              <a:t>Οι συναρτήσεις πρέπει </a:t>
            </a:r>
            <a:r>
              <a:rPr lang="el-GR" sz="2000" b="1" dirty="0"/>
              <a:t>πάντα </a:t>
            </a:r>
            <a:r>
              <a:rPr lang="el-GR" sz="2000" dirty="0"/>
              <a:t>να ορίζονται/δηλώνονται πρίν να κληθούν.</a:t>
            </a:r>
          </a:p>
          <a:p>
            <a:pPr lvl="1"/>
            <a:r>
              <a:rPr lang="el-GR" sz="1800" i="1" dirty="0"/>
              <a:t>Τί θα γίνει αν δεν ορίσω μια συνάρτηση πρίν την κλήση της;</a:t>
            </a:r>
          </a:p>
          <a:p>
            <a:endParaRPr lang="el-GR" sz="2000" i="1" dirty="0"/>
          </a:p>
          <a:p>
            <a:endParaRPr lang="el-G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363272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Δημιουργία συναρτήσεων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/>
              <a:t>Μέχρι τώρα είδαμε συναρτήσεις δίχως ορίσματα. Όμως οι περισσότερες συναρτήσεις εμφανίζουν ένα ή και περισσότερα.</a:t>
            </a:r>
          </a:p>
          <a:p>
            <a:pPr algn="just">
              <a:buNone/>
            </a:pPr>
            <a:endParaRPr lang="el-GR" sz="2000" dirty="0"/>
          </a:p>
          <a:p>
            <a:pPr algn="just"/>
            <a:r>
              <a:rPr lang="el-GR" sz="2000" dirty="0"/>
              <a:t>Ας εξετάσουμε αυτήν την περίπτωση μέσω παραδείγματος: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75656" y="3843169"/>
            <a:ext cx="6287981" cy="261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Δημιουργία συναρτήσεων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Γενικά μπορώ να χρησιμοποιήσω περισσότερα από ένα ορίσματα, τα οποία χωρίζονται με κόμματα.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298" y="3140967"/>
            <a:ext cx="7830149" cy="278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1406</Words>
  <Application>Microsoft Office PowerPoint</Application>
  <PresentationFormat>On-screen Show (4:3)</PresentationFormat>
  <Paragraphs>209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Συναρτήσεις</vt:lpstr>
      <vt:lpstr>Επαναχρησιμοποίηση κώδικα!</vt:lpstr>
      <vt:lpstr>Συναρτήσεις</vt:lpstr>
      <vt:lpstr>Τύποι συναρτήσεων</vt:lpstr>
      <vt:lpstr>Άτυπες κατηγορίες</vt:lpstr>
      <vt:lpstr>Δημιουργία συναρτήσεων</vt:lpstr>
      <vt:lpstr>Δημιουργία συναρτήσεων (συνέχεια)</vt:lpstr>
      <vt:lpstr>Δημιουργία συναρτήσεων (συνέχεια)</vt:lpstr>
      <vt:lpstr>Δημιουργία συναρτήσεων (συνέχεια)</vt:lpstr>
      <vt:lpstr>Τοπικότητα αναφορών</vt:lpstr>
      <vt:lpstr>Τοπικότητα αναφορών (συνέχεια)</vt:lpstr>
      <vt:lpstr>Τοπικότητα αναφορών (συνέχεια)</vt:lpstr>
      <vt:lpstr>Επιστροφή τιμής</vt:lpstr>
      <vt:lpstr>Επιστροφή τιμής (συνέχεια)</vt:lpstr>
      <vt:lpstr>Σχόλια</vt:lpstr>
      <vt:lpstr>Σχόλια (συνέχεια)</vt:lpstr>
      <vt:lpstr>Docstrings</vt:lpstr>
      <vt:lpstr>Docstrings (συνέχεια)</vt:lpstr>
      <vt:lpstr>Συναρτήσεις ως «μεταβλητές»</vt:lpstr>
      <vt:lpstr>Συναρτήσεις ως «μεταβλητές» (συνέχεια)</vt:lpstr>
      <vt:lpstr>Συναρτησιακός Προγραμματισμός</vt:lpstr>
      <vt:lpstr>Συναρτησιακός Προγραμματισμός</vt:lpstr>
      <vt:lpstr>Διαφορές αγνών και μη-αγνών</vt:lpstr>
      <vt:lpstr>Πλεονεκτήματα &amp; Μειονεκτήματα</vt:lpstr>
      <vt:lpstr>Αναδρομή</vt:lpstr>
      <vt:lpstr>Αναδρομή - Παραγοντικό</vt:lpstr>
      <vt:lpstr>Αναδρομή – Κώδικας Παραγοντικού</vt:lpstr>
      <vt:lpstr>Modules</vt:lpstr>
      <vt:lpstr>Modules</vt:lpstr>
      <vt:lpstr>Modules (συνέχεια)</vt:lpstr>
      <vt:lpstr>Τρόποι χρήσης των Modules</vt:lpstr>
      <vt:lpstr>Τρόποι χρήσης των Modules</vt:lpstr>
      <vt:lpstr>Το δικό μας Module!</vt:lpstr>
      <vt:lpstr>Παράδειγμα</vt:lpstr>
      <vt:lpstr>Παράδειγμα (συνέχεια)</vt:lpstr>
      <vt:lpstr>Ασκήσεις</vt:lpstr>
      <vt:lpstr>PowerPoint Presentation</vt:lpstr>
      <vt:lpstr>PowerPoint Presentation</vt:lpstr>
      <vt:lpstr>PowerPoint Presentation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Συναρτήσεις</dc:title>
  <dc:creator>Aris</dc:creator>
  <cp:lastModifiedBy>Aris</cp:lastModifiedBy>
  <cp:revision>209</cp:revision>
  <dcterms:created xsi:type="dcterms:W3CDTF">2018-02-24T19:24:06Z</dcterms:created>
  <dcterms:modified xsi:type="dcterms:W3CDTF">2018-03-10T17:29:38Z</dcterms:modified>
</cp:coreProperties>
</file>