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71" r:id="rId4"/>
    <p:sldId id="260" r:id="rId5"/>
    <p:sldId id="261" r:id="rId6"/>
    <p:sldId id="268" r:id="rId7"/>
    <p:sldId id="269" r:id="rId8"/>
    <p:sldId id="267" r:id="rId9"/>
    <p:sldId id="270" r:id="rId10"/>
    <p:sldId id="265" r:id="rId11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3507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Shape 350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366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Shape 367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C1F228E-4427-4B48-831D-C0E9AECB926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2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C1F228E-4427-4B48-831D-C0E9AECB926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C1F228E-4427-4B48-831D-C0E9AECB926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C1F228E-4427-4B48-831D-C0E9AECB926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2" name="Shape 2122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3" name="Shape 2123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4" name="Shape 2124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99" name="Shape 23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C1F228E-4427-4B48-831D-C0E9AECB926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3" name="Shape 2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C1F228E-4427-4B48-831D-C0E9AECB926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C1F228E-4427-4B48-831D-C0E9AECB926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FC1F228E-4427-4B48-831D-C0E9AECB9260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fld id="{FC1F228E-4427-4B48-831D-C0E9AECB9260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3" r:id="rId7"/>
    <p:sldLayoutId id="2147483684" r:id="rId8"/>
    <p:sldLayoutId id="2147483685" r:id="rId9"/>
    <p:sldLayoutId id="2147483686" r:id="rId10"/>
  </p:sldLayoutIdLst>
  <p:transition>
    <p:fad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3532" y="2638491"/>
            <a:ext cx="5396700" cy="1159800"/>
          </a:xfrm>
        </p:spPr>
        <p:txBody>
          <a:bodyPr/>
          <a:lstStyle/>
          <a:p>
            <a:r>
              <a:rPr lang="el-GR" sz="3200" dirty="0" smtClean="0"/>
              <a:t>Το πρώτο μας πρόγραμμα</a:t>
            </a:r>
            <a:endParaRPr lang="el-GR" sz="32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04282" y="1707654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Dosis Light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80BFB7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t>Hello World</a:t>
            </a:r>
            <a:endParaRPr kumimoji="0" lang="el-GR" sz="6000" b="0" i="0" u="none" strike="noStrike" kern="0" cap="none" spc="0" normalizeH="0" baseline="0" noProof="0" dirty="0">
              <a:ln>
                <a:noFill/>
              </a:ln>
              <a:solidFill>
                <a:srgbClr val="80BFB7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Άσκηση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528" y="1733550"/>
            <a:ext cx="7344816" cy="982216"/>
          </a:xfrm>
        </p:spPr>
        <p:txBody>
          <a:bodyPr/>
          <a:lstStyle/>
          <a:p>
            <a:pPr marL="457200" indent="-457200">
              <a:buClr>
                <a:srgbClr val="002060"/>
              </a:buClr>
            </a:pPr>
            <a:r>
              <a:rPr lang="el-GR" dirty="0" smtClean="0"/>
              <a:t>Γράψτε κώδικες ή κώδικα που εκτυπώνει τα παρακάτω.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2643758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err="1" smtClean="0"/>
              <a:t>HelloWorld</a:t>
            </a:r>
            <a:endParaRPr lang="en-US" sz="20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/>
              <a:t>Hello __ World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/>
              <a:t>World “Hello” World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/>
              <a:t>Hello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World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 smtClean="0"/>
              <a:t>5.	Hello\</a:t>
            </a:r>
            <a:r>
              <a:rPr lang="en-US" sz="2000" dirty="0" err="1" smtClean="0"/>
              <a:t>nWorld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11560" y="1347614"/>
            <a:ext cx="5184576" cy="2768304"/>
          </a:xfrm>
        </p:spPr>
        <p:txBody>
          <a:bodyPr/>
          <a:lstStyle/>
          <a:p>
            <a:pPr algn="just">
              <a:buNone/>
            </a:pPr>
            <a:r>
              <a:rPr lang="el-G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Μέσα από το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</a:t>
            </a:r>
            <a:r>
              <a:rPr lang="el-G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World </a:t>
            </a:r>
            <a:r>
              <a:rPr lang="el-G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μαθαίνει κανείς το βασικό συντακτικό και το πως να προβάλει μηνύματα στον χρήστη. Κατι πολύ σημαντικό για ενα πρόγραμμα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Συντακτικό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3568" y="1923678"/>
            <a:ext cx="6950044" cy="1774304"/>
          </a:xfrm>
        </p:spPr>
        <p:txBody>
          <a:bodyPr/>
          <a:lstStyle/>
          <a:p>
            <a:pPr algn="just">
              <a:buClr>
                <a:srgbClr val="002060"/>
              </a:buClr>
            </a:pPr>
            <a:r>
              <a:rPr lang="el-GR" dirty="0" smtClean="0"/>
              <a:t> Ονομάζουμε το σύνολο από </a:t>
            </a:r>
            <a:r>
              <a:rPr lang="el-GR" b="1" dirty="0" smtClean="0"/>
              <a:t>κανόνες</a:t>
            </a:r>
            <a:r>
              <a:rPr lang="el-GR" dirty="0" smtClean="0"/>
              <a:t> που ορίζουν τους συνδυασμούς συμβόλων, που θεωρούνται σωστά δομημένα προγράμματα στήν γλώσσα προγραμματισμού.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4" y="130174"/>
            <a:ext cx="6761100" cy="857400"/>
          </a:xfrm>
        </p:spPr>
        <p:txBody>
          <a:bodyPr/>
          <a:lstStyle/>
          <a:p>
            <a:r>
              <a:rPr lang="el-GR" u="sng" dirty="0" smtClean="0"/>
              <a:t>Η εντολή </a:t>
            </a:r>
            <a:r>
              <a:rPr lang="en-US" u="sng" dirty="0" smtClean="0"/>
              <a:t>Print()</a:t>
            </a:r>
            <a:endParaRPr lang="el-GR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87574"/>
            <a:ext cx="6761100" cy="2980500"/>
          </a:xfrm>
        </p:spPr>
        <p:txBody>
          <a:bodyPr/>
          <a:lstStyle/>
          <a:p>
            <a:pPr algn="just">
              <a:buClr>
                <a:srgbClr val="002060"/>
              </a:buClr>
            </a:pPr>
            <a:r>
              <a:rPr lang="en-US" dirty="0" smtClean="0"/>
              <a:t> </a:t>
            </a:r>
            <a:r>
              <a:rPr lang="el-GR" dirty="0" smtClean="0"/>
              <a:t>Αν τώρα γράψουμε </a:t>
            </a:r>
            <a:r>
              <a:rPr lang="en-US" b="1" u="sng" dirty="0" smtClean="0">
                <a:solidFill>
                  <a:srgbClr val="C00000"/>
                </a:solidFill>
              </a:rPr>
              <a:t>print</a:t>
            </a:r>
            <a:r>
              <a:rPr lang="el-GR" b="1" u="sng" dirty="0" smtClean="0">
                <a:solidFill>
                  <a:srgbClr val="C00000"/>
                </a:solidFill>
              </a:rPr>
              <a:t>(…)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/>
              <a:t>και μέσα αυτό που θέλουμε να τυπώσει.</a:t>
            </a:r>
          </a:p>
          <a:p>
            <a:pPr algn="just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r>
              <a:rPr lang="el-GR" dirty="0" smtClean="0">
                <a:solidFill>
                  <a:srgbClr val="0070C0"/>
                </a:solidFill>
              </a:rPr>
              <a:t>π.χ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l-GR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print</a:t>
            </a:r>
            <a:r>
              <a:rPr lang="el-GR" dirty="0" smtClean="0">
                <a:solidFill>
                  <a:srgbClr val="0070C0"/>
                </a:solidFill>
              </a:rPr>
              <a:t>(“</a:t>
            </a:r>
            <a:r>
              <a:rPr lang="en-US" dirty="0" smtClean="0">
                <a:solidFill>
                  <a:srgbClr val="0070C0"/>
                </a:solidFill>
              </a:rPr>
              <a:t>Hello Python</a:t>
            </a:r>
            <a:r>
              <a:rPr lang="el-GR" dirty="0" smtClean="0">
                <a:solidFill>
                  <a:srgbClr val="0070C0"/>
                </a:solidFill>
              </a:rPr>
              <a:t>!”)</a:t>
            </a:r>
          </a:p>
          <a:p>
            <a:pPr algn="just"/>
            <a:endParaRPr lang="el-G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16" y="2859782"/>
            <a:ext cx="7435220" cy="158417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761100" cy="857400"/>
          </a:xfrm>
        </p:spPr>
        <p:txBody>
          <a:bodyPr/>
          <a:lstStyle/>
          <a:p>
            <a:r>
              <a:rPr lang="el-GR" dirty="0" smtClean="0"/>
              <a:t>Δημιουργία του </a:t>
            </a:r>
            <a:r>
              <a:rPr lang="en-US" dirty="0" smtClean="0"/>
              <a:t>hello_world.py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131590"/>
            <a:ext cx="7416824" cy="864096"/>
          </a:xfrm>
        </p:spPr>
        <p:txBody>
          <a:bodyPr/>
          <a:lstStyle/>
          <a:p>
            <a:pPr algn="just">
              <a:buClr>
                <a:srgbClr val="002060"/>
              </a:buClr>
            </a:pPr>
            <a:r>
              <a:rPr lang="en-US" sz="2000" dirty="0" smtClean="0"/>
              <a:t> </a:t>
            </a:r>
            <a:r>
              <a:rPr lang="el-GR" sz="2000" dirty="0" smtClean="0"/>
              <a:t>Γράφοντας το παρακάτω πρόγραμμα σε κάποιον συντάκτη ή περιβαλλόν προγραμματισμού, δημιουργούμε ενα </a:t>
            </a:r>
            <a:r>
              <a:rPr lang="en-US" sz="2000" dirty="0" smtClean="0"/>
              <a:t>python script</a:t>
            </a:r>
            <a:endParaRPr lang="el-G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9512" y="2151603"/>
            <a:ext cx="4464496" cy="26384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995686"/>
            <a:ext cx="2880320" cy="29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4067944" y="3291830"/>
            <a:ext cx="1584176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Χαρακτήρες διαφυγής - 1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707654"/>
            <a:ext cx="7560840" cy="2980500"/>
          </a:xfrm>
        </p:spPr>
        <p:txBody>
          <a:bodyPr/>
          <a:lstStyle/>
          <a:p>
            <a:pPr algn="just">
              <a:buClr>
                <a:srgbClr val="002060"/>
              </a:buClr>
            </a:pPr>
            <a:r>
              <a:rPr lang="el-GR" dirty="0" smtClean="0"/>
              <a:t> Αποτελούν χαρακτήρες</a:t>
            </a:r>
            <a:r>
              <a:rPr lang="en-US" dirty="0" smtClean="0"/>
              <a:t> </a:t>
            </a:r>
            <a:r>
              <a:rPr lang="el-GR" dirty="0" smtClean="0"/>
              <a:t>τους οποίους ο υπολογιστής αντιλαμβάνεται ως κάτι παραπάνω από χαρακτήρες.</a:t>
            </a:r>
          </a:p>
          <a:p>
            <a:pPr algn="just">
              <a:buClr>
                <a:srgbClr val="002060"/>
              </a:buClr>
            </a:pPr>
            <a:endParaRPr lang="el-GR" dirty="0" smtClean="0"/>
          </a:p>
          <a:p>
            <a:pPr algn="just">
              <a:buClr>
                <a:srgbClr val="002060"/>
              </a:buClr>
            </a:pPr>
            <a:r>
              <a:rPr lang="en-US" dirty="0" smtClean="0"/>
              <a:t> </a:t>
            </a:r>
            <a:r>
              <a:rPr lang="el-GR" dirty="0" smtClean="0"/>
              <a:t>Οι χαρακτήρες αυτοί αφορούν κάποια λειτουργεία, πέραν της φυσιολογικής τους ερμηνείας</a:t>
            </a:r>
            <a:r>
              <a:rPr lang="en-US" dirty="0" smtClean="0"/>
              <a:t>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99542"/>
            <a:ext cx="6761100" cy="857400"/>
          </a:xfrm>
        </p:spPr>
        <p:txBody>
          <a:bodyPr/>
          <a:lstStyle/>
          <a:p>
            <a:r>
              <a:rPr lang="el-GR" dirty="0" smtClean="0"/>
              <a:t>Χαρακτήρες διαφυγής - 2</a:t>
            </a:r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2" y="1779662"/>
          <a:ext cx="73448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Χαρακτήρας</a:t>
                      </a:r>
                      <a:endParaRPr lang="el-GR" b="1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Λειτουργεία</a:t>
                      </a:r>
                      <a:endParaRPr lang="el-GR" b="1" dirty="0"/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\’</a:t>
                      </a:r>
                      <a:endParaRPr lang="el-GR" b="1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 smtClean="0"/>
                        <a:t>Χρήση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sz="1400" b="0" baseline="0" dirty="0" smtClean="0"/>
                        <a:t>single quotes</a:t>
                      </a:r>
                      <a:endParaRPr lang="el-GR" sz="1600" b="0" dirty="0"/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\</a:t>
                      </a:r>
                      <a:r>
                        <a:rPr lang="en-US" b="1" dirty="0" smtClean="0"/>
                        <a:t>”</a:t>
                      </a:r>
                      <a:endParaRPr lang="el-GR" b="1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 smtClean="0"/>
                        <a:t>Χρήση </a:t>
                      </a:r>
                      <a:r>
                        <a:rPr lang="en-US" b="0" dirty="0" smtClean="0"/>
                        <a:t>double quotes</a:t>
                      </a:r>
                      <a:endParaRPr lang="el-GR" b="0" dirty="0"/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\\</a:t>
                      </a:r>
                      <a:endParaRPr lang="el-GR" b="1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 smtClean="0"/>
                        <a:t>Χρήση </a:t>
                      </a:r>
                      <a:r>
                        <a:rPr lang="en-US" b="0" dirty="0" smtClean="0"/>
                        <a:t>backslash</a:t>
                      </a:r>
                      <a:endParaRPr lang="el-GR" b="0" dirty="0"/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\n</a:t>
                      </a:r>
                      <a:endParaRPr lang="el-GR" b="1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 smtClean="0"/>
                        <a:t>Χρήση</a:t>
                      </a:r>
                      <a:r>
                        <a:rPr lang="el-GR" b="0" baseline="0" dirty="0" smtClean="0"/>
                        <a:t> </a:t>
                      </a:r>
                      <a:r>
                        <a:rPr lang="en-US" b="0" baseline="0" dirty="0" smtClean="0"/>
                        <a:t>linefeed </a:t>
                      </a:r>
                      <a:r>
                        <a:rPr lang="el-GR" b="0" baseline="0" dirty="0" smtClean="0"/>
                        <a:t>ή </a:t>
                      </a:r>
                      <a:r>
                        <a:rPr lang="en-US" b="0" baseline="0" dirty="0" smtClean="0"/>
                        <a:t>newline</a:t>
                      </a:r>
                      <a:endParaRPr lang="el-GR" b="0" dirty="0"/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\t</a:t>
                      </a:r>
                      <a:endParaRPr lang="el-GR" b="1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 smtClean="0"/>
                        <a:t>Χρήση </a:t>
                      </a:r>
                      <a:r>
                        <a:rPr lang="en-US" b="0" dirty="0" smtClean="0"/>
                        <a:t>tab</a:t>
                      </a:r>
                      <a:endParaRPr lang="el-GR" b="0" dirty="0"/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\b</a:t>
                      </a:r>
                      <a:endParaRPr lang="el-GR" b="1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b="0" dirty="0" smtClean="0"/>
                        <a:t>Χρήση</a:t>
                      </a:r>
                      <a:r>
                        <a:rPr lang="el-GR" b="0" baseline="0" dirty="0" smtClean="0"/>
                        <a:t> </a:t>
                      </a:r>
                      <a:r>
                        <a:rPr lang="en-US" b="0" baseline="0" dirty="0" smtClean="0"/>
                        <a:t>backspace</a:t>
                      </a:r>
                      <a:endParaRPr lang="el-GR" b="0" dirty="0"/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761100" cy="857400"/>
          </a:xfrm>
        </p:spPr>
        <p:txBody>
          <a:bodyPr/>
          <a:lstStyle/>
          <a:p>
            <a:r>
              <a:rPr lang="en-US" dirty="0" smtClean="0"/>
              <a:t>Linefeed (“\n”)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75426"/>
            <a:ext cx="6192688" cy="2980500"/>
          </a:xfrm>
        </p:spPr>
        <p:txBody>
          <a:bodyPr/>
          <a:lstStyle/>
          <a:p>
            <a:pPr algn="just">
              <a:buClr>
                <a:srgbClr val="002060"/>
              </a:buClr>
            </a:pPr>
            <a:r>
              <a:rPr lang="en-US" dirty="0" smtClean="0"/>
              <a:t> Linefeed </a:t>
            </a:r>
            <a:r>
              <a:rPr lang="el-GR" dirty="0" smtClean="0"/>
              <a:t>ή αλλιώς </a:t>
            </a:r>
            <a:r>
              <a:rPr lang="en-US" dirty="0" smtClean="0"/>
              <a:t>newline, </a:t>
            </a:r>
            <a:r>
              <a:rPr lang="el-GR" dirty="0" smtClean="0"/>
              <a:t>είναι ένας ειδικός χαρακτήρας. </a:t>
            </a:r>
          </a:p>
          <a:p>
            <a:pPr algn="just">
              <a:buClr>
                <a:srgbClr val="002060"/>
              </a:buClr>
            </a:pPr>
            <a:endParaRPr lang="el-GR" dirty="0" smtClean="0"/>
          </a:p>
          <a:p>
            <a:pPr algn="just">
              <a:buClr>
                <a:srgbClr val="002060"/>
              </a:buClr>
            </a:pPr>
            <a:r>
              <a:rPr lang="el-GR" dirty="0" smtClean="0"/>
              <a:t> Μας βοηθά να αλλάζουμε γραμμή κατά την εκτύπωση μίας σειράς χαρακτήρων.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43874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“My name is\n Nikos”</a:t>
            </a:r>
            <a:endParaRPr lang="el-G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3366740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My name is</a:t>
            </a:r>
          </a:p>
          <a:p>
            <a:r>
              <a:rPr lang="en-US" sz="3200" dirty="0" smtClean="0"/>
              <a:t>Nikos</a:t>
            </a:r>
            <a:endParaRPr lang="el-GR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79912" y="3726780"/>
            <a:ext cx="648072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6761100" cy="857400"/>
          </a:xfrm>
        </p:spPr>
        <p:txBody>
          <a:bodyPr/>
          <a:lstStyle/>
          <a:p>
            <a:r>
              <a:rPr lang="el-GR" dirty="0" smtClean="0"/>
              <a:t>Παράδειγμα του </a:t>
            </a:r>
            <a:r>
              <a:rPr lang="en-US" dirty="0" smtClean="0"/>
              <a:t>linefeed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27584" y="1203598"/>
            <a:ext cx="6225835" cy="367942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Mowbray</Template>
  <TotalTime>126</TotalTime>
  <Words>221</Words>
  <Application>Microsoft Office PowerPoint</Application>
  <PresentationFormat>On-screen Show (16:9)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Mowbray template</vt:lpstr>
      <vt:lpstr>Το πρώτο μας πρόγραμμα</vt:lpstr>
      <vt:lpstr>Slide 2</vt:lpstr>
      <vt:lpstr>Συντακτικό</vt:lpstr>
      <vt:lpstr>Η εντολή Print()</vt:lpstr>
      <vt:lpstr>Δημιουργία του hello_world.py</vt:lpstr>
      <vt:lpstr>Χαρακτήρες διαφυγής - 1</vt:lpstr>
      <vt:lpstr>Χαρακτήρες διαφυγής - 2</vt:lpstr>
      <vt:lpstr>Linefeed (“\n”)</vt:lpstr>
      <vt:lpstr>Παράδειγμα του linefeed</vt:lpstr>
      <vt:lpstr>Άσκηση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Το πρώτο μας πρόγραμμα</dc:title>
  <dc:creator>Aris</dc:creator>
  <cp:lastModifiedBy>Aris</cp:lastModifiedBy>
  <cp:revision>94</cp:revision>
  <dcterms:created xsi:type="dcterms:W3CDTF">2017-10-23T13:54:46Z</dcterms:created>
  <dcterms:modified xsi:type="dcterms:W3CDTF">2017-12-01T15:04:11Z</dcterms:modified>
</cp:coreProperties>
</file>