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74" r:id="rId10"/>
    <p:sldId id="264" r:id="rId11"/>
    <p:sldId id="268" r:id="rId12"/>
    <p:sldId id="267" r:id="rId13"/>
    <p:sldId id="265" r:id="rId14"/>
    <p:sldId id="272" r:id="rId15"/>
    <p:sldId id="271" r:id="rId16"/>
    <p:sldId id="273" r:id="rId17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2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fld id="{ED6661CC-AEDF-453F-A392-AEEAB43A282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91850"/>
            <a:ext cx="5396700" cy="1159800"/>
          </a:xfrm>
        </p:spPr>
        <p:txBody>
          <a:bodyPr/>
          <a:lstStyle/>
          <a:p>
            <a:r>
              <a:rPr lang="el-GR" dirty="0" smtClean="0"/>
              <a:t>Μεταβλητές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1342256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b="1" dirty="0" smtClean="0"/>
              <a:t> </a:t>
            </a:r>
            <a:r>
              <a:rPr lang="el-GR" b="1" dirty="0" smtClean="0"/>
              <a:t>Το </a:t>
            </a:r>
            <a:r>
              <a:rPr lang="el-GR" b="1" i="1" dirty="0" smtClean="0"/>
              <a:t>user input είναι ο τρόπος με τον οποίο δίνουμε τιμές σε μεταβλητές μέσα από το πληκτρολόγιο </a:t>
            </a:r>
            <a:endParaRPr lang="el-G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363838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Η εντολή που μας βοηθά να το επιτύχουμε αυτό είναι η </a:t>
            </a:r>
            <a:r>
              <a:rPr lang="en-US" sz="2400" b="1" i="1" dirty="0" smtClean="0">
                <a:solidFill>
                  <a:srgbClr val="C00000"/>
                </a:solidFill>
              </a:rPr>
              <a:t>input()</a:t>
            </a:r>
            <a:endParaRPr lang="el-GR" sz="24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Εντολή </a:t>
            </a:r>
            <a:r>
              <a:rPr lang="en-US" dirty="0" smtClean="0"/>
              <a:t>input()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5509884" cy="2980500"/>
          </a:xfrm>
        </p:spPr>
        <p:txBody>
          <a:bodyPr/>
          <a:lstStyle/>
          <a:p>
            <a:pPr algn="just">
              <a:buNone/>
            </a:pPr>
            <a:r>
              <a:rPr lang="el-GR" dirty="0" smtClean="0"/>
              <a:t>Το μόνο που χρειάζεται να κάνουμε είναι να γράψουμε την μεταβλητή μας, να την εξισώσουμε με την είσοδο και τέλος να εισάγουμε τις τιμές. </a:t>
            </a:r>
          </a:p>
          <a:p>
            <a:pPr algn="just">
              <a:buNone/>
            </a:pPr>
            <a:endParaRPr lang="el-GR" dirty="0" smtClean="0"/>
          </a:p>
          <a:p>
            <a:pPr algn="just">
              <a:buNone/>
            </a:pPr>
            <a:r>
              <a:rPr lang="el-GR" dirty="0" smtClean="0"/>
              <a:t>Τέλος πατάμε </a:t>
            </a:r>
            <a:r>
              <a:rPr lang="en-US" dirty="0" smtClean="0"/>
              <a:t>enter </a:t>
            </a:r>
            <a:r>
              <a:rPr lang="el-GR" dirty="0" smtClean="0"/>
              <a:t>για να συνεχίσει η εκτέλεση.</a:t>
            </a:r>
          </a:p>
          <a:p>
            <a:pPr lvl="1" algn="just">
              <a:buNone/>
            </a:pPr>
            <a:r>
              <a:rPr lang="el-GR" dirty="0" smtClean="0"/>
              <a:t>		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</a:t>
            </a:r>
            <a:r>
              <a:rPr lang="en-US" dirty="0" smtClean="0"/>
              <a:t>int(input())??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42" y="1733550"/>
            <a:ext cx="6761100" cy="1558280"/>
          </a:xfrm>
        </p:spPr>
        <p:txBody>
          <a:bodyPr/>
          <a:lstStyle/>
          <a:p>
            <a:pPr algn="just">
              <a:buNone/>
            </a:pPr>
            <a:r>
              <a:rPr lang="el-GR" sz="2000" dirty="0" smtClean="0"/>
              <a:t>Επειδή ότι διαβάζεται από το πληκτρολόγιο με την εντολή input μετατρέπεται σε μια συμβολοσειρά, ο προγραμματιστής οφείλει να “πει” στον υπολογιστή τι τύπου μεταβλητή είναι αυτή που ζητάει.</a:t>
            </a:r>
            <a:endParaRPr lang="el-GR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72942" y="3291830"/>
            <a:ext cx="6761100" cy="1558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tabLst/>
              <a:defRPr/>
            </a:pP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Εδώ λοιπόν</a:t>
            </a:r>
            <a:r>
              <a:rPr kumimoji="0" lang="el-GR" sz="2000" b="0" i="0" u="none" strike="noStrike" kern="0" cap="none" spc="0" normalizeH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έρχεται το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typecasting, </a:t>
            </a:r>
            <a:r>
              <a:rPr kumimoji="0" lang="el-GR" sz="2000" b="0" i="0" u="none" strike="noStrike" kern="0" cap="none" spc="0" normalizeH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το οποίο μας βοηθά να επιτύχουμε αυτήν την μετατροπή.</a:t>
            </a:r>
            <a:endParaRPr kumimoji="0" lang="el-GR" sz="2000" b="0" i="0" u="none" strike="noStrike" kern="0" cap="none" spc="0" normalizeH="0" baseline="0" noProof="0" dirty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Για ένα άτομο όπως το ορίσαμε πριν θα είναι</a:t>
            </a:r>
          </a:p>
          <a:p>
            <a:pPr lvl="1">
              <a:buNone/>
            </a:pPr>
            <a:r>
              <a:rPr lang="el-GR" dirty="0" smtClean="0"/>
              <a:t>	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name = input(“Enter your name:”)</a:t>
            </a:r>
          </a:p>
          <a:p>
            <a:pPr lvl="1">
              <a:buNone/>
            </a:pPr>
            <a:r>
              <a:rPr lang="en-US" dirty="0" smtClean="0"/>
              <a:t>	age = </a:t>
            </a:r>
            <a:r>
              <a:rPr lang="en-US" dirty="0" err="1" smtClean="0"/>
              <a:t>int</a:t>
            </a:r>
            <a:r>
              <a:rPr lang="en-US" dirty="0" smtClean="0"/>
              <a:t>(input(“Enter your age:”))</a:t>
            </a:r>
          </a:p>
          <a:p>
            <a:pPr lvl="1">
              <a:buNone/>
            </a:pPr>
            <a:r>
              <a:rPr lang="en-US" dirty="0" smtClean="0"/>
              <a:t>	height = float(input(“Enter your height:”))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Εκτύπωση μεταβλητών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373980" cy="2980500"/>
          </a:xfrm>
        </p:spPr>
        <p:txBody>
          <a:bodyPr/>
          <a:lstStyle/>
          <a:p>
            <a:pPr algn="just">
              <a:buNone/>
            </a:pPr>
            <a:r>
              <a:rPr lang="el-GR" dirty="0" smtClean="0"/>
              <a:t>Για να προβάλουμε το περιεχόμενο μιας μεταβλητής το μόνο που χρειάζεται είναι μια εντολή </a:t>
            </a:r>
            <a:r>
              <a:rPr lang="en-US" dirty="0" smtClean="0"/>
              <a:t>print()</a:t>
            </a:r>
            <a:endParaRPr lang="el-GR" dirty="0" smtClean="0"/>
          </a:p>
          <a:p>
            <a:pPr algn="just">
              <a:buNone/>
            </a:pPr>
            <a:endParaRPr lang="el-GR" dirty="0" smtClean="0"/>
          </a:p>
          <a:p>
            <a:pPr algn="just">
              <a:buNone/>
            </a:pPr>
            <a:r>
              <a:rPr lang="el-GR" dirty="0" smtClean="0"/>
              <a:t>Αλλά, τώρα στην παρένθεση βάζουμε την μεταβλητή, της οποίας την τιμή θέλουμε να εμφανίσουμε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43558"/>
            <a:ext cx="6761100" cy="857400"/>
          </a:xfrm>
        </p:spPr>
        <p:txBody>
          <a:bodyPr/>
          <a:lstStyle/>
          <a:p>
            <a:r>
              <a:rPr lang="el-GR" dirty="0" smtClean="0"/>
              <a:t>Επιπλέον χαρακτηριστικά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923678"/>
            <a:ext cx="6878036" cy="1342256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l-GR" dirty="0" smtClean="0"/>
              <a:t> Μπορούμε να προσθέσουμε ένα αλφαριθμητικο στην παρένθεση του </a:t>
            </a:r>
            <a:r>
              <a:rPr lang="en-US" dirty="0" smtClean="0"/>
              <a:t>input() </a:t>
            </a:r>
            <a:r>
              <a:rPr lang="el-GR" dirty="0" smtClean="0"/>
              <a:t>το οποίο θα προβάλεται όταν τρέχει ο κώδικας!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ut with mess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55526"/>
            <a:ext cx="7045361" cy="416375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 της </a:t>
            </a:r>
            <a:r>
              <a:rPr lang="en-US" dirty="0" smtClean="0"/>
              <a:t>Python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rgbClr val="002060"/>
              </a:buClr>
            </a:pPr>
            <a:r>
              <a:rPr lang="el-GR" dirty="0" smtClean="0"/>
              <a:t>Θέσεις μνήμης, οι οποίες δεσμεύονται για την αποθήκευση τιμών</a:t>
            </a:r>
          </a:p>
          <a:p>
            <a:pPr marL="457200" indent="-457200">
              <a:buClr>
                <a:srgbClr val="002060"/>
              </a:buClr>
            </a:pPr>
            <a:endParaRPr lang="el-GR" dirty="0" smtClean="0"/>
          </a:p>
          <a:p>
            <a:pPr marL="457200" indent="-457200">
              <a:buClr>
                <a:srgbClr val="002060"/>
              </a:buClr>
            </a:pPr>
            <a:r>
              <a:rPr lang="el-GR" dirty="0" smtClean="0"/>
              <a:t>π.χ.</a:t>
            </a:r>
          </a:p>
          <a:p>
            <a:pPr marL="457200" lvl="1" indent="-457200">
              <a:buClr>
                <a:srgbClr val="002060"/>
              </a:buClr>
              <a:buNone/>
            </a:pPr>
            <a:r>
              <a:rPr lang="el-GR" dirty="0" smtClean="0"/>
              <a:t>	</a:t>
            </a:r>
            <a:r>
              <a:rPr lang="en-US" dirty="0" smtClean="0"/>
              <a:t>x = 12</a:t>
            </a:r>
          </a:p>
          <a:p>
            <a:pPr marL="457200" lvl="1" indent="-457200">
              <a:buClr>
                <a:srgbClr val="002060"/>
              </a:buClr>
              <a:buNone/>
            </a:pPr>
            <a:r>
              <a:rPr lang="en-US" dirty="0" smtClean="0"/>
              <a:t>	y = “Python”</a:t>
            </a:r>
          </a:p>
          <a:p>
            <a:pPr marL="457200" lvl="1" indent="-457200">
              <a:buClr>
                <a:srgbClr val="002060"/>
              </a:buClr>
              <a:buNone/>
            </a:pPr>
            <a:r>
              <a:rPr lang="en-US" dirty="0" smtClean="0"/>
              <a:t>	z = 1.7632</a:t>
            </a:r>
            <a:endParaRPr lang="el-GR" dirty="0" smtClean="0"/>
          </a:p>
          <a:p>
            <a:pPr marL="457200" lvl="8" indent="-457200">
              <a:buClr>
                <a:srgbClr val="002060"/>
              </a:buClr>
              <a:buFont typeface="Arial" pitchFamily="34" charset="0"/>
              <a:buChar char="•"/>
            </a:pPr>
            <a:endParaRPr lang="el-GR" dirty="0" smtClean="0"/>
          </a:p>
          <a:p>
            <a:pPr marL="457200" lvl="8" indent="-457200">
              <a:buClr>
                <a:srgbClr val="002060"/>
              </a:buClr>
            </a:pPr>
            <a:endParaRPr lang="el-G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Χώρος στην μνήμη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445988" cy="298050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Οι μεταβλητές είναι λογικό να καταναλώνουν από την μνήμη που παρέχεται. </a:t>
            </a:r>
          </a:p>
          <a:p>
            <a:pPr algn="just">
              <a:buClr>
                <a:srgbClr val="002060"/>
              </a:buClr>
            </a:pPr>
            <a:endParaRPr lang="el-GR" dirty="0" smtClean="0"/>
          </a:p>
          <a:p>
            <a:pPr algn="just"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Όμως δεν «πιάνουν» όλες οι μεταβλητές τον ίδιο χώρο. Ανάλογα με τον </a:t>
            </a:r>
            <a:r>
              <a:rPr lang="el-GR" b="1" dirty="0" smtClean="0"/>
              <a:t>τύπο</a:t>
            </a:r>
            <a:r>
              <a:rPr lang="el-GR" dirty="0" smtClean="0"/>
              <a:t> της, η μεταβλητή πιάνει διαφορετικό χώρο.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6761100" cy="857400"/>
          </a:xfrm>
        </p:spPr>
        <p:txBody>
          <a:bodyPr/>
          <a:lstStyle/>
          <a:p>
            <a:r>
              <a:rPr lang="el-GR" dirty="0" smtClean="0"/>
              <a:t>Τύποι μεταβλητών</a:t>
            </a:r>
            <a:r>
              <a:rPr lang="en-US" dirty="0" smtClean="0"/>
              <a:t>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31590"/>
            <a:ext cx="7227880" cy="401191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sz="2000" b="1" dirty="0" smtClean="0"/>
              <a:t> </a:t>
            </a:r>
            <a:r>
              <a:rPr lang="el-GR" sz="2000" b="1" dirty="0" smtClean="0"/>
              <a:t>Ακέραιοι (</a:t>
            </a:r>
            <a:r>
              <a:rPr lang="en-US" sz="2000" b="1" dirty="0" smtClean="0"/>
              <a:t>integers / int) </a:t>
            </a:r>
            <a:r>
              <a:rPr lang="en-US" sz="2000" dirty="0" smtClean="0"/>
              <a:t>: </a:t>
            </a:r>
            <a:r>
              <a:rPr lang="el-GR" sz="2000" dirty="0" smtClean="0"/>
              <a:t>Αποδεκτές τιμές είναι το σύνολο των ακεραίων. </a:t>
            </a:r>
          </a:p>
          <a:p>
            <a:pPr algn="just">
              <a:buClr>
                <a:srgbClr val="002060"/>
              </a:buClr>
            </a:pPr>
            <a:r>
              <a:rPr lang="en-US" sz="2000" dirty="0" smtClean="0"/>
              <a:t> </a:t>
            </a:r>
            <a:r>
              <a:rPr lang="el-GR" sz="2000" dirty="0" smtClean="0"/>
              <a:t>π.χ. 5, -5, 100, 11012</a:t>
            </a:r>
          </a:p>
          <a:p>
            <a:pPr algn="just">
              <a:buClr>
                <a:srgbClr val="002060"/>
              </a:buClr>
            </a:pPr>
            <a:endParaRPr lang="el-GR" sz="2000" dirty="0" smtClean="0"/>
          </a:p>
          <a:p>
            <a:pPr algn="just">
              <a:buClr>
                <a:srgbClr val="002060"/>
              </a:buClr>
            </a:pPr>
            <a:r>
              <a:rPr lang="en-US" sz="2000" b="1" dirty="0" smtClean="0"/>
              <a:t> </a:t>
            </a:r>
            <a:r>
              <a:rPr lang="el-GR" sz="2000" b="1" dirty="0" smtClean="0"/>
              <a:t>Κινητής υποδιαστολής (</a:t>
            </a:r>
            <a:r>
              <a:rPr lang="en-US" sz="2000" b="1" dirty="0" smtClean="0"/>
              <a:t>floats / float)</a:t>
            </a:r>
            <a:r>
              <a:rPr lang="en-US" sz="2000" dirty="0" smtClean="0"/>
              <a:t>: </a:t>
            </a:r>
            <a:r>
              <a:rPr lang="el-GR" sz="2000" dirty="0" smtClean="0"/>
              <a:t>Αποδεκτές τιμές είναι το σύνολο των πραγματικών. </a:t>
            </a:r>
          </a:p>
          <a:p>
            <a:pPr algn="just">
              <a:buClr>
                <a:srgbClr val="002060"/>
              </a:buClr>
            </a:pPr>
            <a:r>
              <a:rPr lang="el-GR" sz="2000" dirty="0" smtClean="0"/>
              <a:t>π.χ. 1.0, 12.4, -2.0, -10.34</a:t>
            </a:r>
          </a:p>
          <a:p>
            <a:pPr algn="just">
              <a:buClr>
                <a:srgbClr val="002060"/>
              </a:buClr>
            </a:pPr>
            <a:endParaRPr lang="el-GR" sz="2000" dirty="0" smtClean="0"/>
          </a:p>
          <a:p>
            <a:pPr algn="just">
              <a:buClr>
                <a:srgbClr val="002060"/>
              </a:buClr>
            </a:pPr>
            <a:r>
              <a:rPr lang="en-US" sz="2000" b="1" dirty="0" smtClean="0"/>
              <a:t> </a:t>
            </a:r>
            <a:r>
              <a:rPr lang="el-GR" sz="2000" b="1" dirty="0" smtClean="0"/>
              <a:t>Συμβολοσειρες (</a:t>
            </a:r>
            <a:r>
              <a:rPr lang="en-US" sz="2000" b="1" dirty="0" smtClean="0"/>
              <a:t>strings /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</a:t>
            </a:r>
            <a:r>
              <a:rPr lang="en-US" sz="2000" dirty="0" smtClean="0"/>
              <a:t>: </a:t>
            </a:r>
            <a:r>
              <a:rPr lang="el-GR" sz="2000" dirty="0" smtClean="0"/>
              <a:t>αποδεκτές τιμές είναι όλα τα αλφαριθμητικά</a:t>
            </a:r>
            <a:r>
              <a:rPr lang="en-US" sz="2000" dirty="0" smtClean="0"/>
              <a:t> </a:t>
            </a:r>
            <a:r>
              <a:rPr lang="el-GR" sz="2000" dirty="0" smtClean="0"/>
              <a:t>καθώς και οι ειδικοί χαρακτήρες. </a:t>
            </a:r>
          </a:p>
          <a:p>
            <a:pPr algn="just">
              <a:buClr>
                <a:srgbClr val="002060"/>
              </a:buClr>
            </a:pPr>
            <a:r>
              <a:rPr lang="en-US" sz="2000" dirty="0" smtClean="0"/>
              <a:t> </a:t>
            </a:r>
            <a:r>
              <a:rPr lang="el-GR" sz="2000" dirty="0" smtClean="0"/>
              <a:t>π.χ. </a:t>
            </a:r>
            <a:r>
              <a:rPr lang="en-US" sz="2000" dirty="0" smtClean="0"/>
              <a:t>“Nikos”, “\n”, “1234”, “\t”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6761100" cy="857400"/>
          </a:xfrm>
        </p:spPr>
        <p:txBody>
          <a:bodyPr/>
          <a:lstStyle/>
          <a:p>
            <a:r>
              <a:rPr lang="el-GR" dirty="0" smtClean="0"/>
              <a:t>Τύποι μεταβλητών</a:t>
            </a:r>
            <a:r>
              <a:rPr lang="en-US" dirty="0" smtClean="0"/>
              <a:t> - 2</a:t>
            </a:r>
            <a:endParaRPr lang="el-GR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31590"/>
            <a:ext cx="7227880" cy="2592288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b="1" dirty="0" smtClean="0"/>
              <a:t> </a:t>
            </a:r>
            <a:r>
              <a:rPr lang="el-GR" b="1" dirty="0" smtClean="0"/>
              <a:t>Λογικές (</a:t>
            </a:r>
            <a:r>
              <a:rPr lang="en-US" b="1" dirty="0" err="1" smtClean="0"/>
              <a:t>boolean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  <a:r>
              <a:rPr lang="el-GR" dirty="0" smtClean="0"/>
              <a:t>Αποδεκτές τιμές είναι μόνο το </a:t>
            </a:r>
            <a:r>
              <a:rPr lang="en-US" dirty="0" smtClean="0"/>
              <a:t>True </a:t>
            </a:r>
            <a:r>
              <a:rPr lang="el-GR" dirty="0" smtClean="0"/>
              <a:t>και το </a:t>
            </a:r>
            <a:r>
              <a:rPr lang="en-US" dirty="0" smtClean="0"/>
              <a:t>False</a:t>
            </a:r>
          </a:p>
          <a:p>
            <a:pPr algn="just">
              <a:buClr>
                <a:srgbClr val="002060"/>
              </a:buClr>
            </a:pPr>
            <a:endParaRPr lang="en-US" dirty="0" smtClean="0"/>
          </a:p>
          <a:p>
            <a:pPr algn="just">
              <a:buClr>
                <a:srgbClr val="002060"/>
              </a:buClr>
              <a:buNone/>
            </a:pPr>
            <a:r>
              <a:rPr lang="el-GR" dirty="0" smtClean="0"/>
              <a:t>Ο τύπος αυτός συναντάται κυρίως όταν υπάρχουν συνθήκες στον κώδικα μας</a:t>
            </a:r>
            <a:endParaRPr lang="en-US" dirty="0" smtClean="0"/>
          </a:p>
          <a:p>
            <a:pPr algn="just">
              <a:buClr>
                <a:srgbClr val="002060"/>
              </a:buClr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</p:spPr>
        <p:txBody>
          <a:bodyPr/>
          <a:lstStyle/>
          <a:p>
            <a:pPr algn="ctr"/>
            <a:r>
              <a:rPr lang="en-US" dirty="0" smtClean="0"/>
              <a:t>O </a:t>
            </a:r>
            <a:r>
              <a:rPr lang="el-GR" dirty="0" smtClean="0"/>
              <a:t>χώρος στην μνήμη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779662"/>
          <a:ext cx="6696702" cy="228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142"/>
                <a:gridCol w="2240280"/>
                <a:gridCol w="1986280"/>
              </a:tblGrid>
              <a:tr h="490265"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Τύπος</a:t>
                      </a:r>
                      <a:r>
                        <a:rPr lang="el-GR" sz="1600" b="1" baseline="0" dirty="0" smtClean="0"/>
                        <a:t> μεταβλητής</a:t>
                      </a:r>
                      <a:endParaRPr lang="el-G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Μέγεθος στην μνήμη</a:t>
                      </a:r>
                      <a:endParaRPr lang="el-G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Πλήθος</a:t>
                      </a:r>
                      <a:r>
                        <a:rPr lang="el-GR" sz="1600" b="1" baseline="0" dirty="0" smtClean="0"/>
                        <a:t> στοιχείων</a:t>
                      </a:r>
                      <a:endParaRPr lang="el-GR" sz="1600" b="1" dirty="0"/>
                    </a:p>
                  </a:txBody>
                  <a:tcPr/>
                </a:tc>
              </a:tr>
              <a:tr h="597514"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Ακέραιαι</a:t>
                      </a:r>
                      <a:r>
                        <a:rPr lang="el-GR" sz="1600" b="1" baseline="0" dirty="0" smtClean="0"/>
                        <a:t> (</a:t>
                      </a:r>
                      <a:r>
                        <a:rPr lang="en-US" sz="1600" b="1" baseline="0" dirty="0" smtClean="0"/>
                        <a:t>Integers)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r>
                        <a:rPr lang="en-US" sz="1600" b="1" baseline="0" dirty="0" smtClean="0"/>
                        <a:t> Bytes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 smtClean="0"/>
                        <a:t>Ανά</a:t>
                      </a:r>
                      <a:r>
                        <a:rPr lang="el-GR" sz="1600" b="1" baseline="0" dirty="0" smtClean="0"/>
                        <a:t> αριθμό</a:t>
                      </a:r>
                      <a:endParaRPr lang="el-GR" sz="1600" b="1" dirty="0"/>
                    </a:p>
                  </a:txBody>
                  <a:tcPr anchor="ctr"/>
                </a:tc>
              </a:tr>
              <a:tr h="597514"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Κινητής Υποδιαστολής (</a:t>
                      </a:r>
                      <a:r>
                        <a:rPr lang="en-US" sz="1600" b="1" dirty="0" smtClean="0"/>
                        <a:t>Floats)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 Bytes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 smtClean="0"/>
                        <a:t>Ανά αριθμό</a:t>
                      </a:r>
                      <a:endParaRPr lang="el-GR" sz="1600" b="1" dirty="0"/>
                    </a:p>
                  </a:txBody>
                  <a:tcPr anchor="ctr"/>
                </a:tc>
              </a:tr>
              <a:tr h="597514">
                <a:tc>
                  <a:txBody>
                    <a:bodyPr/>
                    <a:lstStyle/>
                    <a:p>
                      <a:r>
                        <a:rPr lang="el-GR" sz="1600" b="1" dirty="0" smtClean="0"/>
                        <a:t>Αλφαριθμητικα</a:t>
                      </a:r>
                      <a:r>
                        <a:rPr lang="el-GR" sz="1600" b="1" baseline="0" dirty="0" smtClean="0"/>
                        <a:t> (</a:t>
                      </a:r>
                      <a:r>
                        <a:rPr lang="en-US" sz="1600" b="1" baseline="0" dirty="0" smtClean="0"/>
                        <a:t>strings)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 Byte</a:t>
                      </a:r>
                      <a:endParaRPr lang="el-G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 smtClean="0"/>
                        <a:t>Ανά χαρακτήρα</a:t>
                      </a:r>
                      <a:endParaRPr lang="el-GR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779662"/>
            <a:ext cx="3600400" cy="2980500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b="1" i="1" dirty="0" smtClean="0"/>
              <a:t> </a:t>
            </a:r>
            <a:r>
              <a:rPr lang="el-GR" b="1" i="1" dirty="0" smtClean="0"/>
              <a:t>Παράδειγμα 1</a:t>
            </a:r>
            <a:r>
              <a:rPr lang="el-GR" dirty="0" smtClean="0"/>
              <a:t>: </a:t>
            </a:r>
          </a:p>
          <a:p>
            <a:pPr lvl="1">
              <a:buClr>
                <a:srgbClr val="002060"/>
              </a:buClr>
              <a:buNone/>
            </a:pPr>
            <a:r>
              <a:rPr lang="el-GR" dirty="0" smtClean="0"/>
              <a:t>	</a:t>
            </a:r>
          </a:p>
          <a:p>
            <a:pPr lvl="1">
              <a:buClr>
                <a:srgbClr val="002060"/>
              </a:buClr>
              <a:buNone/>
            </a:pPr>
            <a:r>
              <a:rPr lang="el-GR" dirty="0" smtClean="0"/>
              <a:t>	</a:t>
            </a:r>
            <a:r>
              <a:rPr lang="en-US" dirty="0" smtClean="0"/>
              <a:t>x = 5</a:t>
            </a:r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	y = 3.15</a:t>
            </a:r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	name = “</a:t>
            </a:r>
            <a:r>
              <a:rPr lang="en-US" dirty="0" err="1" smtClean="0"/>
              <a:t>Giorgos</a:t>
            </a:r>
            <a:r>
              <a:rPr lang="en-US" dirty="0" smtClean="0"/>
              <a:t>”</a:t>
            </a:r>
          </a:p>
          <a:p>
            <a:pPr lvl="1">
              <a:buClr>
                <a:srgbClr val="002060"/>
              </a:buClr>
              <a:buNone/>
            </a:pPr>
            <a:r>
              <a:rPr lang="en-US" dirty="0" smtClean="0"/>
              <a:t>	flag = True</a:t>
            </a:r>
            <a:endParaRPr lang="el-G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39952" y="1779662"/>
            <a:ext cx="36004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Char char="▪"/>
              <a:tabLst/>
              <a:defRPr/>
            </a:pPr>
            <a:r>
              <a:rPr kumimoji="0" lang="en-US" sz="2400" b="1" i="1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kumimoji="0" lang="el-GR" sz="2400" b="1" i="1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Παράδειγμα </a:t>
            </a:r>
            <a:r>
              <a:rPr kumimoji="0" lang="en-US" sz="2400" b="1" i="1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2</a:t>
            </a: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tabLst/>
              <a:defRPr/>
            </a:pPr>
            <a:endParaRPr lang="en-US" sz="2400" kern="0" noProof="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tabLst/>
              <a:defRPr/>
            </a:pPr>
            <a:r>
              <a:rPr lang="el-GR" sz="2400" kern="0" noProof="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Ένα άτομο:</a:t>
            </a:r>
            <a:endParaRPr kumimoji="0" lang="el-GR" sz="2400" b="0" i="0" u="none" strike="noStrike" kern="0" cap="none" spc="0" normalizeH="0" baseline="0" noProof="0" dirty="0" smtClean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tabLst/>
              <a:defRPr/>
            </a:pP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name = “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Giorgos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	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= 18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	height = 1.80</a:t>
            </a:r>
            <a:endParaRPr kumimoji="0" lang="el-GR" sz="2400" b="0" i="0" u="none" strike="noStrike" kern="0" cap="none" spc="0" normalizeH="0" baseline="0" noProof="0" dirty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Μέσω αυτής της λειτουργίας μπορούν να μετατρέπουμε μεταβλητές του ενός τύπου σε κάποιον άλλο</a:t>
            </a:r>
          </a:p>
          <a:p>
            <a:pPr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π.χ.</a:t>
            </a:r>
          </a:p>
          <a:p>
            <a:pPr lvl="2">
              <a:buClr>
                <a:srgbClr val="002060"/>
              </a:buClr>
              <a:buNone/>
            </a:pPr>
            <a:r>
              <a:rPr lang="el-GR" dirty="0" smtClean="0"/>
              <a:t>	</a:t>
            </a:r>
            <a:r>
              <a:rPr lang="en-US" dirty="0" smtClean="0"/>
              <a:t>x = 5, </a:t>
            </a:r>
            <a:r>
              <a:rPr lang="el-GR" dirty="0" smtClean="0"/>
              <a:t>είναι </a:t>
            </a:r>
            <a:r>
              <a:rPr lang="en-US" dirty="0" smtClean="0"/>
              <a:t>int</a:t>
            </a:r>
          </a:p>
          <a:p>
            <a:pPr lvl="2">
              <a:buClr>
                <a:srgbClr val="002060"/>
              </a:buClr>
              <a:buNone/>
            </a:pPr>
            <a:r>
              <a:rPr lang="en-US" dirty="0" smtClean="0"/>
              <a:t>	y = </a:t>
            </a:r>
            <a:r>
              <a:rPr lang="en-US" dirty="0" err="1" smtClean="0"/>
              <a:t>str</a:t>
            </a:r>
            <a:r>
              <a:rPr lang="en-US" dirty="0" smtClean="0"/>
              <a:t>(x), </a:t>
            </a:r>
            <a:r>
              <a:rPr lang="el-GR" dirty="0" smtClean="0"/>
              <a:t>πλέον είναι το </a:t>
            </a:r>
            <a:r>
              <a:rPr lang="en-US" dirty="0" smtClean="0"/>
              <a:t>“5”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τύπου μεταβλητής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002060"/>
              </a:buClr>
            </a:pPr>
            <a:r>
              <a:rPr lang="el-GR" dirty="0" smtClean="0"/>
              <a:t> Πολλές φορές θα ήταν καλό να γνωρίζουμε τι τύπου μεταβλητές έχουμε. Η ελευθερία της </a:t>
            </a:r>
            <a:r>
              <a:rPr lang="en-US" dirty="0" smtClean="0"/>
              <a:t>Python </a:t>
            </a:r>
            <a:r>
              <a:rPr lang="el-GR" dirty="0" smtClean="0"/>
              <a:t>μπορεί να οδηγήσει σε σύγχηση.</a:t>
            </a:r>
          </a:p>
          <a:p>
            <a:pPr algn="just">
              <a:buClr>
                <a:srgbClr val="002060"/>
              </a:buClr>
            </a:pPr>
            <a:endParaRPr lang="el-GR" dirty="0" smtClean="0"/>
          </a:p>
          <a:p>
            <a:pPr algn="just">
              <a:buClr>
                <a:srgbClr val="002060"/>
              </a:buClr>
            </a:pPr>
            <a:r>
              <a:rPr lang="el-GR" dirty="0" smtClean="0"/>
              <a:t> Εδώ έρχεται η συνάρτηση: </a:t>
            </a:r>
            <a:r>
              <a:rPr lang="en-US" b="1" dirty="0" smtClean="0">
                <a:solidFill>
                  <a:srgbClr val="FF0000"/>
                </a:solidFill>
              </a:rPr>
              <a:t>type()</a:t>
            </a:r>
          </a:p>
          <a:p>
            <a:pPr algn="just">
              <a:buClr>
                <a:srgbClr val="002060"/>
              </a:buClr>
            </a:pPr>
            <a:endParaRPr lang="en-US" dirty="0" smtClean="0"/>
          </a:p>
          <a:p>
            <a:pPr algn="just"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Επιστρέφει τον τύπο μιας μεταβλητής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474</Words>
  <Application>Microsoft Office PowerPoint</Application>
  <PresentationFormat>On-screen Show (16:9)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Mowbray template</vt:lpstr>
      <vt:lpstr>Μεταβλητές</vt:lpstr>
      <vt:lpstr>Μεταβλητές της Python</vt:lpstr>
      <vt:lpstr>Χώρος στην μνήμη</vt:lpstr>
      <vt:lpstr>Τύποι μεταβλητών - 1</vt:lpstr>
      <vt:lpstr>Τύποι μεταβλητών - 2</vt:lpstr>
      <vt:lpstr>O χώρος στην μνήμη</vt:lpstr>
      <vt:lpstr>Παραδείγματα</vt:lpstr>
      <vt:lpstr>Typecast</vt:lpstr>
      <vt:lpstr>Επιστροφή τύπου μεταβλητής</vt:lpstr>
      <vt:lpstr>User Input</vt:lpstr>
      <vt:lpstr>Εντολή input()</vt:lpstr>
      <vt:lpstr>Γιατί int(input())??</vt:lpstr>
      <vt:lpstr>Παραδείγματα</vt:lpstr>
      <vt:lpstr>Εκτύπωση μεταβλητών</vt:lpstr>
      <vt:lpstr>Επιπλέον χαρακτηριστικά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Vasilis Dimitriadis</cp:lastModifiedBy>
  <cp:revision>75</cp:revision>
  <dcterms:created xsi:type="dcterms:W3CDTF">2017-10-23T14:55:50Z</dcterms:created>
  <dcterms:modified xsi:type="dcterms:W3CDTF">2017-12-01T15:45:20Z</dcterms:modified>
</cp:coreProperties>
</file>