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66" r:id="rId8"/>
    <p:sldId id="264" r:id="rId9"/>
    <p:sldId id="262" r:id="rId10"/>
    <p:sldId id="261" r:id="rId11"/>
    <p:sldId id="265" r:id="rId12"/>
    <p:sldId id="263" r:id="rId13"/>
    <p:sldId id="267" r:id="rId14"/>
    <p:sldId id="268" r:id="rId15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76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/>
          <a:lstStyle/>
          <a:p>
            <a:fld id="{0578E2AC-21D6-4860-B934-27C8F5D11D07}" type="datetimeFigureOut">
              <a:rPr lang="el-GR" smtClean="0"/>
              <a:pPr/>
              <a:t>1/12/2017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/>
          <a:lstStyle/>
          <a:p>
            <a:fld id="{28835530-8B07-4B50-BC33-1734B63F1A0F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Δομή Επιλογής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275606"/>
            <a:ext cx="6223676" cy="645300"/>
          </a:xfrm>
        </p:spPr>
        <p:txBody>
          <a:bodyPr/>
          <a:lstStyle/>
          <a:p>
            <a:r>
              <a:rPr lang="el-GR" dirty="0" smtClean="0"/>
              <a:t>Δομή Επιλογής </a:t>
            </a:r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700" y="2255125"/>
            <a:ext cx="4855524" cy="1659900"/>
          </a:xfrm>
        </p:spPr>
        <p:txBody>
          <a:bodyPr/>
          <a:lstStyle/>
          <a:p>
            <a:pPr algn="just"/>
            <a:r>
              <a:rPr lang="en-US" sz="2000" dirty="0" smtClean="0"/>
              <a:t> </a:t>
            </a:r>
            <a:r>
              <a:rPr lang="el-GR" sz="2000" dirty="0" smtClean="0"/>
              <a:t>Αν έχουμε </a:t>
            </a:r>
            <a:r>
              <a:rPr lang="en-US" sz="2000" dirty="0" smtClean="0"/>
              <a:t>k </a:t>
            </a:r>
            <a:r>
              <a:rPr lang="el-GR" sz="2000" dirty="0" smtClean="0"/>
              <a:t>διαφορετικές περιπτώσεις  τοτε χρησιμοποιούμε την δομη </a:t>
            </a:r>
            <a:r>
              <a:rPr lang="en-US" sz="2000" dirty="0" smtClean="0"/>
              <a:t>if</a:t>
            </a:r>
            <a:r>
              <a:rPr lang="el-GR" sz="2000" dirty="0" smtClean="0"/>
              <a:t>-</a:t>
            </a:r>
            <a:r>
              <a:rPr lang="en-US" sz="2000" dirty="0" err="1" smtClean="0"/>
              <a:t>elif</a:t>
            </a:r>
            <a:r>
              <a:rPr lang="el-GR" sz="2000" dirty="0" smtClean="0"/>
              <a:t>-</a:t>
            </a:r>
            <a:r>
              <a:rPr lang="en-US" sz="2000" dirty="0" smtClean="0"/>
              <a:t>else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51470"/>
            <a:ext cx="4944300" cy="645300"/>
          </a:xfrm>
        </p:spPr>
        <p:txBody>
          <a:bodyPr/>
          <a:lstStyle/>
          <a:p>
            <a:r>
              <a:rPr lang="el-GR" dirty="0" smtClean="0"/>
              <a:t>Διάγραμμα Ροής</a:t>
            </a:r>
            <a:endParaRPr lang="el-GR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36096" y="6028134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20072" y="5596086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FlowChartIfEl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843558"/>
            <a:ext cx="6409601" cy="4299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2700" y="821200"/>
            <a:ext cx="6079660" cy="645300"/>
          </a:xfrm>
        </p:spPr>
        <p:txBody>
          <a:bodyPr/>
          <a:lstStyle/>
          <a:p>
            <a:r>
              <a:rPr lang="el-GR" dirty="0" smtClean="0"/>
              <a:t>Κώδικας </a:t>
            </a:r>
            <a:r>
              <a:rPr lang="en-US" dirty="0" smtClean="0"/>
              <a:t>If – </a:t>
            </a:r>
            <a:r>
              <a:rPr lang="en-US" dirty="0" err="1" smtClean="0"/>
              <a:t>elif</a:t>
            </a:r>
            <a:r>
              <a:rPr lang="en-US" dirty="0" smtClean="0"/>
              <a:t> – else - 1</a:t>
            </a:r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36245" y="1850772"/>
            <a:ext cx="6267788" cy="2521178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843558"/>
            <a:ext cx="5863636" cy="1033286"/>
          </a:xfrm>
        </p:spPr>
        <p:txBody>
          <a:bodyPr/>
          <a:lstStyle/>
          <a:p>
            <a:r>
              <a:rPr lang="el-GR" dirty="0" smtClean="0"/>
              <a:t>Εμφώλευμένες δομές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dirty="0" smtClean="0"/>
              <a:t> Ονομάζονται οι δομές στις οποίες περιέχονται άλλες δομές. </a:t>
            </a:r>
          </a:p>
          <a:p>
            <a:endParaRPr lang="el-GR" sz="2000" dirty="0" smtClean="0"/>
          </a:p>
          <a:p>
            <a:pPr>
              <a:buNone/>
            </a:pPr>
            <a:r>
              <a:rPr lang="el-GR" sz="2000" dirty="0" smtClean="0"/>
              <a:t>Π.χ. Μια δομή </a:t>
            </a:r>
            <a:r>
              <a:rPr lang="en-US" sz="2000" dirty="0" smtClean="0"/>
              <a:t>if </a:t>
            </a:r>
            <a:r>
              <a:rPr lang="el-GR" sz="2000" dirty="0" smtClean="0"/>
              <a:t>μέσα σε μια άλλη δομή </a:t>
            </a:r>
            <a:r>
              <a:rPr lang="en-US" sz="2000" dirty="0" smtClean="0"/>
              <a:t>if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627534"/>
            <a:ext cx="4944300" cy="645300"/>
          </a:xfrm>
        </p:spPr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1442609"/>
            <a:ext cx="6120680" cy="3423264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1200" y="2085600"/>
            <a:ext cx="6282300" cy="1062214"/>
          </a:xfrm>
        </p:spPr>
        <p:txBody>
          <a:bodyPr/>
          <a:lstStyle/>
          <a:p>
            <a:r>
              <a:rPr lang="el-GR" dirty="0" smtClean="0"/>
              <a:t> Οι δομές επιλογής ονομάζονται και δομές ελέγχου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2700" y="1131590"/>
            <a:ext cx="4944300" cy="645300"/>
          </a:xfrm>
        </p:spPr>
        <p:txBody>
          <a:bodyPr/>
          <a:lstStyle/>
          <a:p>
            <a:r>
              <a:rPr lang="el-GR" dirty="0" smtClean="0"/>
              <a:t>Δομή Ελέγχου </a:t>
            </a:r>
            <a:r>
              <a:rPr lang="en-US" b="1" i="1" dirty="0" smtClean="0"/>
              <a:t>if</a:t>
            </a:r>
            <a:endParaRPr lang="el-GR" b="1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2116825"/>
          </a:xfrm>
        </p:spPr>
        <p:txBody>
          <a:bodyPr/>
          <a:lstStyle/>
          <a:p>
            <a:pPr algn="just"/>
            <a:r>
              <a:rPr lang="en-US" sz="2000" dirty="0" smtClean="0"/>
              <a:t> </a:t>
            </a:r>
            <a:r>
              <a:rPr lang="el-GR" sz="2000" dirty="0" smtClean="0"/>
              <a:t>Αν επιθυμούμε την εκτέλεση μιας ακολουθίας εντολών μόνο εφόσον πληρείται μια συγκεκριμένη συνθήκη, τότε χρησιμοποιούμε την δομή </a:t>
            </a:r>
            <a:r>
              <a:rPr lang="en-US" sz="2000" dirty="0" smtClean="0"/>
              <a:t>if </a:t>
            </a:r>
            <a:r>
              <a:rPr lang="el-GR" sz="2000" dirty="0" smtClean="0"/>
              <a:t>και στην συνέχεια την συνθήκη την οποία θέλουμε να ελέγξουμε.</a:t>
            </a:r>
            <a:endParaRPr lang="el-G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700" y="1203598"/>
            <a:ext cx="4944300" cy="645300"/>
          </a:xfrm>
        </p:spPr>
        <p:txBody>
          <a:bodyPr/>
          <a:lstStyle/>
          <a:p>
            <a:r>
              <a:rPr lang="el-GR" dirty="0" smtClean="0"/>
              <a:t>Διαδικασία Ελέγχου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l-GR" sz="1800" dirty="0" smtClean="0"/>
              <a:t> Αν αυτή η συνθήκη αποτιµάται ως αληθής, τότε το σύνολο των εντολών που περιέχονται στην εντολή if θα εκτελεστούν, αλλιώς η ροή του προγράµµατος θα συνεχίσει από το τέλος της if.</a:t>
            </a:r>
          </a:p>
          <a:p>
            <a:pPr algn="just"/>
            <a:endParaRPr lang="el-G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987574"/>
            <a:ext cx="4944300" cy="645300"/>
          </a:xfrm>
        </p:spPr>
        <p:txBody>
          <a:bodyPr/>
          <a:lstStyle/>
          <a:p>
            <a:r>
              <a:rPr lang="el-GR" dirty="0" smtClean="0"/>
              <a:t>Τα είδη των </a:t>
            </a:r>
            <a:r>
              <a:rPr lang="en-US" dirty="0" smtClean="0"/>
              <a:t>if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32700" y="1707654"/>
            <a:ext cx="7231788" cy="3218146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l-GR" sz="2800" dirty="0" smtClean="0"/>
              <a:t>Απλό </a:t>
            </a:r>
            <a:r>
              <a:rPr lang="en-US" sz="2800" dirty="0" smtClean="0"/>
              <a:t>if</a:t>
            </a:r>
          </a:p>
          <a:p>
            <a:r>
              <a:rPr lang="en-US" sz="2800" dirty="0" smtClean="0"/>
              <a:t> if – else</a:t>
            </a:r>
          </a:p>
          <a:p>
            <a:r>
              <a:rPr lang="en-US" sz="2800" dirty="0" smtClean="0"/>
              <a:t> if – </a:t>
            </a:r>
            <a:r>
              <a:rPr lang="en-US" sz="2800" dirty="0" err="1" smtClean="0"/>
              <a:t>elif</a:t>
            </a:r>
            <a:r>
              <a:rPr lang="en-US" sz="2800" dirty="0" smtClean="0"/>
              <a:t> – else</a:t>
            </a:r>
          </a:p>
          <a:p>
            <a:r>
              <a:rPr lang="en-US" sz="2800" dirty="0" smtClean="0"/>
              <a:t> Nested if (</a:t>
            </a:r>
            <a:r>
              <a:rPr lang="el-GR" sz="2800" dirty="0" smtClean="0"/>
              <a:t>Εμφωλευμένα </a:t>
            </a:r>
            <a:r>
              <a:rPr lang="en-US" sz="2800" dirty="0" smtClean="0"/>
              <a:t>if)</a:t>
            </a:r>
            <a:endParaRPr lang="el-G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2700" y="821200"/>
            <a:ext cx="6367692" cy="645300"/>
          </a:xfrm>
        </p:spPr>
        <p:txBody>
          <a:bodyPr/>
          <a:lstStyle/>
          <a:p>
            <a:r>
              <a:rPr lang="el-GR" dirty="0" smtClean="0"/>
              <a:t>Διάγραμμα Ροής</a:t>
            </a:r>
            <a:r>
              <a:rPr lang="en-US" dirty="0" smtClean="0"/>
              <a:t> </a:t>
            </a:r>
            <a:r>
              <a:rPr lang="el-GR" dirty="0" smtClean="0"/>
              <a:t>απλής </a:t>
            </a:r>
            <a:r>
              <a:rPr lang="en-US" dirty="0" smtClean="0"/>
              <a:t>if</a:t>
            </a:r>
            <a:endParaRPr lang="el-G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9512" y="2877784"/>
            <a:ext cx="1653343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1763688" y="1923678"/>
            <a:ext cx="1872208" cy="1944216"/>
          </a:xfrm>
          <a:prstGeom prst="flowChartDecision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942508" y="2450381"/>
            <a:ext cx="147736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endParaRPr lang="el-GR" sz="4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987824" y="3579862"/>
            <a:ext cx="792088" cy="1368152"/>
          </a:xfrm>
          <a:prstGeom prst="bentConnector2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1800" y="42999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FALSE</a:t>
            </a:r>
            <a:endParaRPr lang="el-GR" b="1" i="1" dirty="0">
              <a:solidFill>
                <a:srgbClr val="FFFF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35896" y="2859782"/>
            <a:ext cx="1368152" cy="18002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1880" y="249974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92D050"/>
                </a:solidFill>
              </a:rPr>
              <a:t>TRUE</a:t>
            </a:r>
            <a:endParaRPr lang="el-GR" b="1" i="1" dirty="0">
              <a:solidFill>
                <a:srgbClr val="92D050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4139952" y="4155926"/>
            <a:ext cx="2448272" cy="86409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Flowchart: Process 23"/>
          <p:cNvSpPr/>
          <p:nvPr/>
        </p:nvSpPr>
        <p:spPr>
          <a:xfrm>
            <a:off x="5076056" y="2643758"/>
            <a:ext cx="1872208" cy="50405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TextBox 24"/>
          <p:cNvSpPr txBox="1"/>
          <p:nvPr/>
        </p:nvSpPr>
        <p:spPr>
          <a:xfrm>
            <a:off x="5148064" y="264375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Εντολές</a:t>
            </a:r>
            <a:endParaRPr lang="el-GR" sz="2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39952" y="415592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Συνέχεια Προγράμματος</a:t>
            </a:r>
            <a:endParaRPr lang="el-GR" sz="2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588224" y="4587974"/>
            <a:ext cx="1008112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796136" y="3147814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απλού </a:t>
            </a:r>
            <a:r>
              <a:rPr lang="en-US" dirty="0" smtClean="0"/>
              <a:t>if</a:t>
            </a:r>
            <a:endParaRPr lang="el-G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55726"/>
            <a:ext cx="7052590" cy="1955403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195486"/>
            <a:ext cx="6120680" cy="645300"/>
          </a:xfrm>
        </p:spPr>
        <p:txBody>
          <a:bodyPr/>
          <a:lstStyle/>
          <a:p>
            <a:r>
              <a:rPr lang="el-GR" dirty="0" smtClean="0"/>
              <a:t>Διάγραμμα Ροής </a:t>
            </a:r>
            <a:r>
              <a:rPr lang="en-US" dirty="0" smtClean="0"/>
              <a:t>if-else</a:t>
            </a:r>
            <a:r>
              <a:rPr lang="el-GR" dirty="0" smtClean="0"/>
              <a:t> </a:t>
            </a:r>
            <a:endParaRPr lang="el-GR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9512" y="2877784"/>
            <a:ext cx="1653343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11"/>
          <p:cNvCxnSpPr/>
          <p:nvPr/>
        </p:nvCxnSpPr>
        <p:spPr>
          <a:xfrm rot="16200000" flipH="1">
            <a:off x="2987824" y="3579862"/>
            <a:ext cx="792088" cy="1368152"/>
          </a:xfrm>
          <a:prstGeom prst="bentConnector2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71800" y="42999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FALSE</a:t>
            </a:r>
            <a:endParaRPr lang="el-GR" b="1" i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784" y="13383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92D050"/>
                </a:solidFill>
              </a:rPr>
              <a:t>TRUE</a:t>
            </a:r>
            <a:endParaRPr lang="el-GR" b="1" i="1" dirty="0">
              <a:solidFill>
                <a:srgbClr val="92D05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139952" y="4371950"/>
            <a:ext cx="1728192" cy="50405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Flowchart: Process 9"/>
          <p:cNvSpPr/>
          <p:nvPr/>
        </p:nvSpPr>
        <p:spPr>
          <a:xfrm>
            <a:off x="4644008" y="1851670"/>
            <a:ext cx="1872208" cy="504056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4752020" y="187286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ΕΝΤΟΛΕΣ</a:t>
            </a:r>
            <a:endParaRPr lang="el-GR" sz="2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956" y="439314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ΕΝΤΟΛΕΣ</a:t>
            </a:r>
            <a:endParaRPr lang="el-GR" sz="2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3363838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1763688" y="1923678"/>
            <a:ext cx="1872208" cy="1944216"/>
          </a:xfrm>
          <a:prstGeom prst="flowChartDecision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TextBox 3"/>
          <p:cNvSpPr txBox="1"/>
          <p:nvPr/>
        </p:nvSpPr>
        <p:spPr>
          <a:xfrm>
            <a:off x="1942508" y="2664954"/>
            <a:ext cx="147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Συνθήκη</a:t>
            </a:r>
            <a:endParaRPr lang="el-GR" sz="2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6" name="Elbow Connector 11"/>
          <p:cNvCxnSpPr>
            <a:stCxn id="15" idx="0"/>
          </p:cNvCxnSpPr>
          <p:nvPr/>
        </p:nvCxnSpPr>
        <p:spPr>
          <a:xfrm rot="16200000" flipH="1">
            <a:off x="3563888" y="1059582"/>
            <a:ext cx="144016" cy="1872208"/>
          </a:xfrm>
          <a:prstGeom prst="bentConnector4">
            <a:avLst>
              <a:gd name="adj1" fmla="val -158732"/>
              <a:gd name="adj2" fmla="val 36694"/>
            </a:avLst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796136" y="2355726"/>
            <a:ext cx="0" cy="1008112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96136" y="3363838"/>
            <a:ext cx="1872208" cy="0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4644008" y="3219822"/>
            <a:ext cx="2232248" cy="28803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100"/>
          </a:p>
        </p:txBody>
      </p:sp>
      <p:sp>
        <p:nvSpPr>
          <p:cNvPr id="18" name="TextBox 17"/>
          <p:cNvSpPr txBox="1"/>
          <p:nvPr/>
        </p:nvSpPr>
        <p:spPr>
          <a:xfrm>
            <a:off x="4644008" y="3219822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Συνέχεια Προγράμματος</a:t>
            </a:r>
            <a:endParaRPr lang="el-GR" sz="1400" b="1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</a:t>
            </a:r>
            <a:r>
              <a:rPr lang="en-US" dirty="0" smtClean="0"/>
              <a:t>if - else</a:t>
            </a:r>
            <a:endParaRPr lang="el-G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7694"/>
            <a:ext cx="7186613" cy="2349500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184</Words>
  <Application>Microsoft Office PowerPoint</Application>
  <PresentationFormat>On-screen Show (16:9)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Imogen template</vt:lpstr>
      <vt:lpstr>Δομή Επιλογής</vt:lpstr>
      <vt:lpstr>PowerPoint Presentation</vt:lpstr>
      <vt:lpstr>Δομή Ελέγχου if</vt:lpstr>
      <vt:lpstr>Διαδικασία Ελέγχου</vt:lpstr>
      <vt:lpstr>Τα είδη των if</vt:lpstr>
      <vt:lpstr>Διάγραμμα Ροής απλής if</vt:lpstr>
      <vt:lpstr>Κώδικας απλού if</vt:lpstr>
      <vt:lpstr>Διάγραμμα Ροής if-else </vt:lpstr>
      <vt:lpstr>Κώδικας if - else</vt:lpstr>
      <vt:lpstr>Δομή Επιλογής if-elif-else</vt:lpstr>
      <vt:lpstr>Διάγραμμα Ροής</vt:lpstr>
      <vt:lpstr>Κώδικας If – elif – else - 1</vt:lpstr>
      <vt:lpstr>Εμφώλευμένες δομές</vt:lpstr>
      <vt:lpstr>Παράδειγμα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Vasilis Dimitriadis</cp:lastModifiedBy>
  <cp:revision>47</cp:revision>
  <dcterms:created xsi:type="dcterms:W3CDTF">2017-10-27T12:15:45Z</dcterms:created>
  <dcterms:modified xsi:type="dcterms:W3CDTF">2017-12-01T15:46:30Z</dcterms:modified>
</cp:coreProperties>
</file>