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908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256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191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4335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34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35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265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330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202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00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61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82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07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962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75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59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696B4-6B95-4911-840D-B5ADBB9CB224}" type="datetimeFigureOut">
              <a:rPr lang="el-GR" smtClean="0"/>
              <a:t>25/5/2018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DC8FF6-4DF1-4A4B-AA8D-BA56C851C4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234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B211A3-4483-412E-B593-8900AFCDA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7950460-656F-49EC-9ADF-38D3D8EF7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Οδηγός χρήσης </a:t>
            </a:r>
            <a:r>
              <a:rPr lang="en-US" dirty="0"/>
              <a:t>GitHub </a:t>
            </a:r>
            <a:r>
              <a:rPr lang="el-GR" dirty="0"/>
              <a:t>σε συστήματα </a:t>
            </a:r>
            <a:r>
              <a:rPr lang="en-US" dirty="0"/>
              <a:t>Windows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286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73DD3680-02B4-46F8-A341-22A08392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Χρονοδιάγραμμα</a:t>
            </a:r>
            <a:endParaRPr lang="el-GR" dirty="0"/>
          </a:p>
        </p:txBody>
      </p:sp>
      <p:pic>
        <p:nvPicPr>
          <p:cNvPr id="1026" name="Picture 2" descr="a branch">
            <a:extLst>
              <a:ext uri="{FF2B5EF4-FFF2-40B4-BE49-F238E27FC236}">
                <a16:creationId xmlns:a16="http://schemas.microsoft.com/office/drawing/2014/main" id="{4F882492-AAB8-4E57-9303-A65D8F6E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5" y="2711115"/>
            <a:ext cx="11054413" cy="27823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2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097424-A25F-4D3C-93FB-9532AB0B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Παράδειγμα κατανόησης </a:t>
            </a:r>
            <a:r>
              <a:rPr lang="en-US" baseline="30000" dirty="0"/>
              <a:t>branches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63606CE-F58F-4E80-BFE3-99C0DF25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Έστω τα αρχεία: </a:t>
            </a:r>
            <a:r>
              <a:rPr lang="en-US" dirty="0" err="1"/>
              <a:t>adder_for_Ints.c</a:t>
            </a:r>
            <a:r>
              <a:rPr lang="en-US" dirty="0"/>
              <a:t>, </a:t>
            </a:r>
            <a:r>
              <a:rPr lang="en-US" dirty="0" err="1"/>
              <a:t>adder_for_Reals.c</a:t>
            </a:r>
            <a:r>
              <a:rPr lang="en-US" dirty="0"/>
              <a:t> and </a:t>
            </a:r>
            <a:r>
              <a:rPr lang="en-US" dirty="0" err="1"/>
              <a:t>general_adder.c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l-GR" dirty="0"/>
              <a:t>Ο αρχικός κώδικας είναι το </a:t>
            </a:r>
            <a:r>
              <a:rPr lang="en-US" dirty="0" err="1"/>
              <a:t>adder_for_Ints.c</a:t>
            </a:r>
            <a:r>
              <a:rPr lang="el-GR" dirty="0"/>
              <a:t>. Κάποιος κάνει </a:t>
            </a:r>
            <a:r>
              <a:rPr lang="en-US" dirty="0"/>
              <a:t>branch </a:t>
            </a:r>
            <a:r>
              <a:rPr lang="el-GR" dirty="0"/>
              <a:t>τον κώδικα και δουλεύει στο να προσθέσει και πραγματικούς. Τέλος, ο κώδικας με τους πραγματικούς συγχωνεύεται με τον </a:t>
            </a:r>
            <a:r>
              <a:rPr lang="en-US" dirty="0" err="1"/>
              <a:t>adder_for_Ints.c</a:t>
            </a:r>
            <a:r>
              <a:rPr lang="en-US" dirty="0"/>
              <a:t> </a:t>
            </a:r>
            <a:r>
              <a:rPr lang="el-GR" dirty="0"/>
              <a:t>και έχουμε τον </a:t>
            </a:r>
            <a:r>
              <a:rPr lang="en-US" dirty="0" err="1"/>
              <a:t>general_adder.c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l-GR" dirty="0"/>
              <a:t>Στην </a:t>
            </a:r>
            <a:r>
              <a:rPr lang="en-US" dirty="0"/>
              <a:t>GitHub, </a:t>
            </a:r>
            <a:r>
              <a:rPr lang="el-GR" dirty="0"/>
              <a:t>οι </a:t>
            </a:r>
            <a:r>
              <a:rPr lang="en-US" dirty="0"/>
              <a:t>developers </a:t>
            </a:r>
            <a:r>
              <a:rPr lang="el-GR" dirty="0"/>
              <a:t>χρησιμοποιούν </a:t>
            </a:r>
            <a:r>
              <a:rPr lang="en-US" dirty="0"/>
              <a:t>branches</a:t>
            </a:r>
            <a:r>
              <a:rPr lang="el-GR" dirty="0"/>
              <a:t> για να μελετούν </a:t>
            </a:r>
            <a:r>
              <a:rPr lang="en-US" dirty="0"/>
              <a:t>bugs </a:t>
            </a:r>
            <a:r>
              <a:rPr lang="el-GR" dirty="0"/>
              <a:t>και να εργάζονται ξεχωριστά από το </a:t>
            </a:r>
            <a:r>
              <a:rPr lang="en-US" dirty="0"/>
              <a:t>master (production) branch, </a:t>
            </a:r>
            <a:r>
              <a:rPr lang="el-GR" dirty="0"/>
              <a:t>το οποίο είναι και αυτό που έρχεται σε επαφή με εμάς. Όταν μια αλλαγή είναι έτοιμη, τότε συγχωνεύεται στο </a:t>
            </a:r>
            <a:r>
              <a:rPr lang="en-US" dirty="0"/>
              <a:t>master branch, </a:t>
            </a:r>
            <a:r>
              <a:rPr lang="el-GR" dirty="0"/>
              <a:t>έχουμε δηλαδή </a:t>
            </a:r>
            <a:r>
              <a:rPr lang="en-US" dirty="0"/>
              <a:t>merge.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8512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8E3B8A-72CE-4897-8CC7-70729431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 Δημιουργία </a:t>
            </a:r>
            <a:r>
              <a:rPr lang="en-US" baseline="30000" dirty="0"/>
              <a:t>branch - 2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01F87E-A33B-4123-8F3B-BED6436A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l-GR" dirty="0"/>
              <a:t>Πηγαίνουμε στο </a:t>
            </a:r>
            <a:r>
              <a:rPr lang="en-US" dirty="0"/>
              <a:t>repository </a:t>
            </a:r>
            <a:r>
              <a:rPr lang="el-GR" dirty="0"/>
              <a:t>μας, στην προκειμένη το </a:t>
            </a:r>
            <a:r>
              <a:rPr lang="en-US" dirty="0"/>
              <a:t>hello-world.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Επιλέγουμε την αναδιπλωμένη λίστα με τίτλο: </a:t>
            </a:r>
            <a:r>
              <a:rPr lang="en-US" b="1" dirty="0"/>
              <a:t>branch: master</a:t>
            </a:r>
            <a:r>
              <a:rPr lang="en-US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Στο πλαίσιο κειμένου γράφουμε το όνομα του </a:t>
            </a:r>
            <a:r>
              <a:rPr lang="en-US" dirty="0"/>
              <a:t>branch </a:t>
            </a:r>
            <a:r>
              <a:rPr lang="el-GR" dirty="0"/>
              <a:t>που θέλουμε να δημιουργήσουμε.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Επιλέγουμε το μπλε </a:t>
            </a:r>
            <a:r>
              <a:rPr lang="en-US" b="1" dirty="0"/>
              <a:t>Create branch</a:t>
            </a:r>
            <a:r>
              <a:rPr lang="el-GR" dirty="0"/>
              <a:t> κουμπί ή πατάμε «</a:t>
            </a:r>
            <a:r>
              <a:rPr lang="en-US" dirty="0"/>
              <a:t>Enter</a:t>
            </a:r>
            <a:r>
              <a:rPr lang="el-GR" dirty="0"/>
              <a:t>»</a:t>
            </a:r>
            <a:r>
              <a:rPr lang="en-US" dirty="0"/>
              <a:t> </a:t>
            </a:r>
            <a:r>
              <a:rPr lang="el-GR" dirty="0"/>
              <a:t>από το πληκτρολόγιο.</a:t>
            </a:r>
            <a:endParaRPr lang="en-US" dirty="0"/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l-GR" dirty="0"/>
              <a:t>Τώρα έχουμε δύο </a:t>
            </a:r>
            <a:r>
              <a:rPr lang="en-US" dirty="0"/>
              <a:t>branches</a:t>
            </a:r>
            <a:r>
              <a:rPr lang="el-GR" dirty="0"/>
              <a:t>. Ένα </a:t>
            </a:r>
            <a:r>
              <a:rPr lang="en-US" b="1" dirty="0"/>
              <a:t>master </a:t>
            </a:r>
            <a:r>
              <a:rPr lang="el-GR" dirty="0"/>
              <a:t>και ένα </a:t>
            </a:r>
            <a:r>
              <a:rPr lang="en-US" b="1" dirty="0"/>
              <a:t>readme-edits</a:t>
            </a:r>
            <a:r>
              <a:rPr lang="en-US" dirty="0"/>
              <a:t>. </a:t>
            </a:r>
            <a:r>
              <a:rPr lang="el-GR" dirty="0"/>
              <a:t>Μοιάζουν το ίδιο,  αλλά όχι για πολύ! Στην συνέχεια θα προσθέσουμε τις δικές μας τροποποιήσεις στο καινούργιο </a:t>
            </a:r>
            <a:r>
              <a:rPr lang="en-US" dirty="0"/>
              <a:t>branch.</a:t>
            </a:r>
            <a:endParaRPr lang="el-GR" dirty="0"/>
          </a:p>
          <a:p>
            <a:pPr algn="just">
              <a:buFont typeface="+mj-lt"/>
              <a:buAutoNum type="arabicPeriod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5746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7926BD-8ACD-416B-9EFB-884EDEE4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Παράδειγμα με </a:t>
            </a:r>
            <a:r>
              <a:rPr lang="en-US" baseline="30000" dirty="0"/>
              <a:t>gif</a:t>
            </a:r>
            <a:r>
              <a:rPr lang="el-GR" dirty="0"/>
              <a:t> </a:t>
            </a:r>
          </a:p>
        </p:txBody>
      </p:sp>
      <p:pic>
        <p:nvPicPr>
          <p:cNvPr id="2052" name="Picture 4" descr="branch gif">
            <a:extLst>
              <a:ext uri="{FF2B5EF4-FFF2-40B4-BE49-F238E27FC236}">
                <a16:creationId xmlns:a16="http://schemas.microsoft.com/office/drawing/2014/main" id="{133CD8B2-DBE4-4E08-9175-10A13677B6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37" y="1905000"/>
            <a:ext cx="5203538" cy="4606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99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B277CE-E6DB-4EB0-9F7F-1F69428A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3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Δημιουργία και παραπομπή αλλαγών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710A5D-9B8F-44F0-B99E-D709D2DBB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961" y="2014816"/>
            <a:ext cx="9169651" cy="4219074"/>
          </a:xfrm>
        </p:spPr>
        <p:txBody>
          <a:bodyPr>
            <a:normAutofit/>
          </a:bodyPr>
          <a:lstStyle/>
          <a:p>
            <a:pPr algn="just"/>
            <a:r>
              <a:rPr lang="el-GR" dirty="0"/>
              <a:t>Πλέον, μπορούμε να προχωρήσουμε σε αλλαγές πάνω στο </a:t>
            </a:r>
            <a:r>
              <a:rPr lang="en-US" dirty="0"/>
              <a:t>readme-edits.</a:t>
            </a:r>
            <a:endParaRPr lang="el-GR" dirty="0"/>
          </a:p>
          <a:p>
            <a:pPr algn="just"/>
            <a:r>
              <a:rPr lang="el-GR" dirty="0"/>
              <a:t>Στο </a:t>
            </a:r>
            <a:r>
              <a:rPr lang="en-US" dirty="0"/>
              <a:t>GitHub</a:t>
            </a:r>
            <a:r>
              <a:rPr lang="el-GR" dirty="0"/>
              <a:t> οι αποθηκευμένες τροποποιήσεις ονομάζονται </a:t>
            </a:r>
            <a:r>
              <a:rPr lang="en-US" b="1" dirty="0"/>
              <a:t>commits</a:t>
            </a:r>
            <a:r>
              <a:rPr lang="en-US" dirty="0"/>
              <a:t>. </a:t>
            </a:r>
            <a:endParaRPr lang="el-GR" dirty="0"/>
          </a:p>
          <a:p>
            <a:pPr algn="just"/>
            <a:r>
              <a:rPr lang="el-GR" dirty="0"/>
              <a:t>Κάθε </a:t>
            </a:r>
            <a:r>
              <a:rPr lang="en-US" dirty="0"/>
              <a:t>commit </a:t>
            </a:r>
            <a:r>
              <a:rPr lang="el-GR" dirty="0"/>
              <a:t>ακολουθείται από ένα </a:t>
            </a:r>
            <a:r>
              <a:rPr lang="en-US" i="1" dirty="0"/>
              <a:t>commit message</a:t>
            </a:r>
            <a:r>
              <a:rPr lang="el-GR" dirty="0"/>
              <a:t>, το οποίο είναι μια περιγραφή.</a:t>
            </a:r>
          </a:p>
          <a:p>
            <a:pPr algn="just"/>
            <a:r>
              <a:rPr lang="el-GR" dirty="0"/>
              <a:t>Στις περιγραφές εξηγούνται οι λόγοι που οδήγησαν στις τροποποιήσεις.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commit messages </a:t>
            </a:r>
            <a:r>
              <a:rPr lang="el-GR" dirty="0"/>
              <a:t>αποτελούν το ιστορικό των τροποποιήσεων, ώστε οποιοσδήποτε τρίτος να καταλαβαίνει τι έχει αλλάξει και τι ανάγκη καλύφθηκε.</a:t>
            </a:r>
          </a:p>
        </p:txBody>
      </p:sp>
    </p:spTree>
    <p:extLst>
      <p:ext uri="{BB962C8B-B14F-4D97-AF65-F5344CB8AC3E}">
        <p14:creationId xmlns:p14="http://schemas.microsoft.com/office/powerpoint/2010/main" val="46750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9206F3-E253-443F-9B0E-4DFBD7FD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3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Εφαρμογή αλλαγών και αποθήκευση τους.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A609A9D-82F6-47EF-B9F0-6B0111E9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l-GR" dirty="0"/>
              <a:t>Επιλέγουμε το </a:t>
            </a:r>
            <a:r>
              <a:rPr lang="en-US" dirty="0"/>
              <a:t>READ.md </a:t>
            </a:r>
            <a:r>
              <a:rPr lang="el-GR" dirty="0"/>
              <a:t>του </a:t>
            </a:r>
            <a:r>
              <a:rPr lang="en-US" dirty="0"/>
              <a:t>branch.</a:t>
            </a:r>
          </a:p>
          <a:p>
            <a:pPr>
              <a:buFont typeface="+mj-lt"/>
              <a:buAutoNum type="arabicPeriod"/>
            </a:pPr>
            <a:r>
              <a:rPr lang="el-GR" dirty="0"/>
              <a:t>Επιλέγουμε το κουμπί με το </a:t>
            </a:r>
            <a:r>
              <a:rPr lang="en-US" b="1" dirty="0"/>
              <a:t>pencil icon</a:t>
            </a:r>
            <a:r>
              <a:rPr lang="en-US" dirty="0"/>
              <a:t>, </a:t>
            </a:r>
            <a:r>
              <a:rPr lang="el-GR" dirty="0"/>
              <a:t>το οποίο βρίσκεται στην πάνω δεξιά γωνία της προεπισκόπησης του αρχείου.</a:t>
            </a:r>
          </a:p>
          <a:p>
            <a:pPr>
              <a:buFont typeface="+mj-lt"/>
              <a:buAutoNum type="arabicPeriod"/>
            </a:pPr>
            <a:r>
              <a:rPr lang="el-GR" dirty="0"/>
              <a:t>Μεταγόμαστε σε έναν κειμενογράφο.</a:t>
            </a:r>
          </a:p>
          <a:p>
            <a:pPr>
              <a:buFont typeface="+mj-lt"/>
              <a:buAutoNum type="arabicPeriod"/>
            </a:pPr>
            <a:r>
              <a:rPr lang="el-GR" dirty="0"/>
              <a:t>Στο πλαίσιο με τίτλο </a:t>
            </a:r>
            <a:r>
              <a:rPr lang="en-US" dirty="0"/>
              <a:t>Commit changes </a:t>
            </a:r>
            <a:r>
              <a:rPr lang="el-GR" dirty="0"/>
              <a:t>γράφουμε το </a:t>
            </a:r>
            <a:r>
              <a:rPr lang="en-US" dirty="0"/>
              <a:t>commit message, </a:t>
            </a:r>
            <a:r>
              <a:rPr lang="el-GR" dirty="0"/>
              <a:t>περιγράφοντας τις αλλαγές που κάναμε. </a:t>
            </a:r>
          </a:p>
          <a:p>
            <a:pPr>
              <a:buFont typeface="+mj-lt"/>
              <a:buAutoNum type="arabicPeriod"/>
            </a:pPr>
            <a:r>
              <a:rPr lang="el-GR" dirty="0"/>
              <a:t>Πατάμε το κουμπί: </a:t>
            </a:r>
            <a:r>
              <a:rPr lang="en-US" b="1" dirty="0"/>
              <a:t>Commit changes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l-GR" dirty="0"/>
              <a:t>Οι αλλαγές που κάναμε γίνονται μόνο στο </a:t>
            </a:r>
            <a:r>
              <a:rPr lang="en-US" dirty="0"/>
              <a:t>README</a:t>
            </a:r>
            <a:r>
              <a:rPr lang="el-GR" dirty="0"/>
              <a:t> του </a:t>
            </a:r>
            <a:r>
              <a:rPr lang="en-US" dirty="0"/>
              <a:t>readme-edits branch, </a:t>
            </a:r>
            <a:r>
              <a:rPr lang="el-GR" dirty="0"/>
              <a:t>οπότε τώρα περιέχει διαφορετικά πράγματα μέσα από το </a:t>
            </a:r>
            <a:r>
              <a:rPr lang="en-US" dirty="0"/>
              <a:t>master branch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83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4EFE42-6C41-466A-B2D7-CB375B57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n-US" baseline="30000" dirty="0"/>
              <a:t>Pull Request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8B2F08-184C-4187-A986-9911E970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Εφόσον πλέον έχουμε αλλαγές σε ένα </a:t>
            </a:r>
            <a:r>
              <a:rPr lang="en-US" dirty="0"/>
              <a:t>branch, </a:t>
            </a:r>
            <a:r>
              <a:rPr lang="el-GR" dirty="0"/>
              <a:t>εκτός του </a:t>
            </a:r>
            <a:r>
              <a:rPr lang="en-US" dirty="0"/>
              <a:t>master, </a:t>
            </a:r>
            <a:r>
              <a:rPr lang="el-GR" dirty="0"/>
              <a:t>μπορούμε να αιτηθούμε ένα </a:t>
            </a:r>
            <a:r>
              <a:rPr lang="en-US" b="1" dirty="0"/>
              <a:t>pull request</a:t>
            </a:r>
            <a:r>
              <a:rPr lang="en-US" dirty="0"/>
              <a:t>.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είναι η καρδιά της συνεργασίας στο </a:t>
            </a:r>
            <a:r>
              <a:rPr lang="en-US" dirty="0"/>
              <a:t>GitHub. </a:t>
            </a:r>
            <a:r>
              <a:rPr lang="el-GR" dirty="0"/>
              <a:t>Όταν ανοίγουμε ένα νέο </a:t>
            </a:r>
            <a:r>
              <a:rPr lang="en-US" dirty="0"/>
              <a:t>pull request, </a:t>
            </a:r>
            <a:r>
              <a:rPr lang="el-GR" dirty="0"/>
              <a:t>προτείνεις τις αλλαγές σου και ζητάς από κάποιον να τις κρίνει.</a:t>
            </a:r>
          </a:p>
          <a:p>
            <a:pPr algn="just"/>
            <a:r>
              <a:rPr lang="el-GR" dirty="0"/>
              <a:t>Αφού κριθούν, οι αλλαγές μας θα συγχωνευτούν με τα </a:t>
            </a:r>
            <a:r>
              <a:rPr lang="en-US" dirty="0"/>
              <a:t>branches </a:t>
            </a:r>
            <a:r>
              <a:rPr lang="el-GR" dirty="0"/>
              <a:t>όσων τις αποδεχτούν.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pull requests </a:t>
            </a:r>
            <a:r>
              <a:rPr lang="el-GR" dirty="0"/>
              <a:t>εμφανίζουν διαφορές μεταξύ των δύο </a:t>
            </a:r>
            <a:r>
              <a:rPr lang="en-US" dirty="0"/>
              <a:t>branches.</a:t>
            </a:r>
          </a:p>
          <a:p>
            <a:pPr algn="just"/>
            <a:r>
              <a:rPr lang="el-GR" dirty="0"/>
              <a:t>Οι προσθήκες φαίνονται με πράσινο χρώμα.</a:t>
            </a:r>
          </a:p>
          <a:p>
            <a:pPr algn="just"/>
            <a:r>
              <a:rPr lang="el-GR" dirty="0"/>
              <a:t>Οι αφαιρέσεις φαίνονται με κόκκινο χρώμα.</a:t>
            </a:r>
          </a:p>
        </p:txBody>
      </p:sp>
    </p:spTree>
    <p:extLst>
      <p:ext uri="{BB962C8B-B14F-4D97-AF65-F5344CB8AC3E}">
        <p14:creationId xmlns:p14="http://schemas.microsoft.com/office/powerpoint/2010/main" val="17091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C68B20-F159-4A15-8C90-3650C430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4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n-US" baseline="30000" dirty="0"/>
              <a:t>Discussions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351777-67B5-4267-B34A-B90D7E56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Όταν κάνουμε το </a:t>
            </a:r>
            <a:r>
              <a:rPr lang="en-US" dirty="0"/>
              <a:t>commit, </a:t>
            </a:r>
            <a:r>
              <a:rPr lang="el-GR" dirty="0"/>
              <a:t>μπορούμε να αιτηθούμε ένα </a:t>
            </a:r>
            <a:r>
              <a:rPr lang="en-US" dirty="0"/>
              <a:t>pull request </a:t>
            </a:r>
            <a:r>
              <a:rPr lang="el-GR" dirty="0"/>
              <a:t>και να ξεκινήσουμε μια συζήτηση πριν ολοκληρωθεί ο κώδικας.</a:t>
            </a:r>
          </a:p>
          <a:p>
            <a:r>
              <a:rPr lang="el-GR" dirty="0"/>
              <a:t>Χρησιμοποιώντας το </a:t>
            </a:r>
            <a:r>
              <a:rPr lang="en-US" dirty="0"/>
              <a:t>@mention system </a:t>
            </a:r>
            <a:r>
              <a:rPr lang="el-GR" dirty="0"/>
              <a:t>του </a:t>
            </a:r>
            <a:r>
              <a:rPr lang="en-US" dirty="0"/>
              <a:t>GitHub</a:t>
            </a:r>
            <a:r>
              <a:rPr lang="el-GR" dirty="0"/>
              <a:t> στα </a:t>
            </a:r>
            <a:r>
              <a:rPr lang="en-US" dirty="0"/>
              <a:t>Pull Request </a:t>
            </a:r>
            <a:r>
              <a:rPr lang="el-GR" dirty="0"/>
              <a:t>μας, ώστε να ζητήσουμε για </a:t>
            </a:r>
            <a:r>
              <a:rPr lang="en-US" dirty="0"/>
              <a:t>feedback </a:t>
            </a:r>
            <a:r>
              <a:rPr lang="el-GR" dirty="0"/>
              <a:t>από συγκεκριμένους ανθρώπους ή μέλη της ομάδας.</a:t>
            </a:r>
          </a:p>
        </p:txBody>
      </p:sp>
    </p:spTree>
    <p:extLst>
      <p:ext uri="{BB962C8B-B14F-4D97-AF65-F5344CB8AC3E}">
        <p14:creationId xmlns:p14="http://schemas.microsoft.com/office/powerpoint/2010/main" val="387102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15664EDD-B185-4DB5-9A45-8F5AE55C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</a:t>
            </a:r>
            <a:r>
              <a:rPr lang="en-US" dirty="0"/>
              <a:t>GitHub?</a:t>
            </a:r>
            <a:endParaRPr lang="el-GR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C9CE6F34-0CEA-43A6-A220-27CD2ACE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GitHub </a:t>
            </a:r>
            <a:r>
              <a:rPr lang="el-GR" dirty="0"/>
              <a:t>είναι μια πλατφόρμα, όπου «φυλάσσεται» ένας κώδικας.</a:t>
            </a:r>
          </a:p>
          <a:p>
            <a:pPr algn="just"/>
            <a:r>
              <a:rPr lang="el-GR" dirty="0"/>
              <a:t>Η «φύλαξη» του γίνεται για δύο σκοπούς:</a:t>
            </a:r>
          </a:p>
          <a:p>
            <a:pPr lvl="1" algn="just"/>
            <a:r>
              <a:rPr lang="el-GR" dirty="0"/>
              <a:t>Τον έλεγχο των διαφόρων εκδόσεων του λογισμικού.</a:t>
            </a:r>
          </a:p>
          <a:p>
            <a:pPr lvl="1" algn="just"/>
            <a:r>
              <a:rPr lang="el-GR" dirty="0"/>
              <a:t>Την συνεργασία των προγραμματιστών</a:t>
            </a:r>
          </a:p>
          <a:p>
            <a:pPr algn="just"/>
            <a:endParaRPr lang="el-GR" dirty="0"/>
          </a:p>
          <a:p>
            <a:pPr algn="just"/>
            <a:r>
              <a:rPr lang="el-GR" dirty="0"/>
              <a:t>Σε αυτό το </a:t>
            </a:r>
            <a:r>
              <a:rPr lang="en-US" dirty="0"/>
              <a:t>tutorial </a:t>
            </a:r>
            <a:r>
              <a:rPr lang="el-GR" dirty="0"/>
              <a:t>θα δούμε βασικές έννοιες του </a:t>
            </a:r>
            <a:r>
              <a:rPr lang="en-US" dirty="0"/>
              <a:t>GitHub</a:t>
            </a:r>
            <a:r>
              <a:rPr lang="el-GR" dirty="0"/>
              <a:t> όπως</a:t>
            </a:r>
            <a:r>
              <a:rPr lang="en-US" dirty="0"/>
              <a:t>: repositories, branches, commits and Pull Requests.</a:t>
            </a:r>
          </a:p>
          <a:p>
            <a:pPr algn="just"/>
            <a:r>
              <a:rPr lang="el-GR" dirty="0"/>
              <a:t>Θα προσπαθήσουμε να δημιουργήσουμε το δικό μας </a:t>
            </a:r>
            <a:r>
              <a:rPr lang="en-US" dirty="0"/>
              <a:t>Hello World repository, </a:t>
            </a:r>
            <a:r>
              <a:rPr lang="el-GR" dirty="0"/>
              <a:t>και να μάθουμε πως λειτουργεί η ροή εργασίας των </a:t>
            </a:r>
            <a:r>
              <a:rPr lang="en-US" dirty="0"/>
              <a:t>Pull Requests </a:t>
            </a:r>
            <a:r>
              <a:rPr lang="el-GR" dirty="0"/>
              <a:t>του </a:t>
            </a:r>
            <a:r>
              <a:rPr lang="en-US" dirty="0"/>
              <a:t>GitHub.</a:t>
            </a:r>
          </a:p>
        </p:txBody>
      </p:sp>
    </p:spTree>
    <p:extLst>
      <p:ext uri="{BB962C8B-B14F-4D97-AF65-F5344CB8AC3E}">
        <p14:creationId xmlns:p14="http://schemas.microsoft.com/office/powerpoint/2010/main" val="147248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089D4E-49E7-433B-A46C-95058F34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Δεν χρειαζόμαστε κώδικα!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DB5E55-7F18-4221-896D-9AB3213F9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l-GR" dirty="0"/>
              <a:t>Για να ολοκληρώσουμε αυτό το </a:t>
            </a:r>
            <a:r>
              <a:rPr lang="en-US" dirty="0"/>
              <a:t>tutorial</a:t>
            </a:r>
            <a:r>
              <a:rPr lang="el-GR" dirty="0"/>
              <a:t> χρειαζόμαστε έναν λογαριασμό </a:t>
            </a:r>
            <a:r>
              <a:rPr lang="en-US" dirty="0"/>
              <a:t>GitHub </a:t>
            </a:r>
            <a:r>
              <a:rPr lang="el-GR" dirty="0"/>
              <a:t>και σύνδεση στο </a:t>
            </a:r>
            <a:r>
              <a:rPr lang="en-US" dirty="0"/>
              <a:t>internet.</a:t>
            </a:r>
          </a:p>
          <a:p>
            <a:pPr algn="just"/>
            <a:r>
              <a:rPr lang="el-GR" dirty="0"/>
              <a:t>Δεν χρειάζεται να γνωρίζουμε κώδικα, να χρησιμοποιήσουμε την γραμμή εντολών ή να έχουμε εγκατεστημένο το </a:t>
            </a:r>
            <a:r>
              <a:rPr lang="en-US" dirty="0"/>
              <a:t>Git!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385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87BD2CEE-110C-475B-83EF-C9B9198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Δημιουργία </a:t>
            </a:r>
            <a:r>
              <a:rPr lang="en-US" baseline="30000" dirty="0"/>
              <a:t>Repository</a:t>
            </a:r>
            <a:endParaRPr lang="el-GR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528FAA9F-EA0F-49AF-A061-C93AB69B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Συνήθως για την οργάνωση ενός </a:t>
            </a:r>
            <a:r>
              <a:rPr lang="en-US" dirty="0"/>
              <a:t>project </a:t>
            </a:r>
            <a:r>
              <a:rPr lang="el-GR" dirty="0"/>
              <a:t>χρειαζόμαστε ένα και μόνον </a:t>
            </a:r>
            <a:r>
              <a:rPr lang="en-US" dirty="0"/>
              <a:t>repository.</a:t>
            </a:r>
          </a:p>
          <a:p>
            <a:pPr algn="just"/>
            <a:r>
              <a:rPr lang="en-US" dirty="0"/>
              <a:t>Ta</a:t>
            </a:r>
            <a:r>
              <a:rPr lang="el-GR" dirty="0"/>
              <a:t> </a:t>
            </a:r>
            <a:r>
              <a:rPr lang="en-US" dirty="0"/>
              <a:t>repositories </a:t>
            </a:r>
            <a:r>
              <a:rPr lang="el-GR" dirty="0"/>
              <a:t>μπορούν να περιέχουν φακέλους και αρχεία, εικόνες, βίντεο, λογιστικά φύλλα (</a:t>
            </a:r>
            <a:r>
              <a:rPr lang="en-US" dirty="0"/>
              <a:t>spreadsheets) </a:t>
            </a:r>
            <a:r>
              <a:rPr lang="el-GR" dirty="0"/>
              <a:t>και συλλογές δεδομένων.</a:t>
            </a:r>
          </a:p>
          <a:p>
            <a:pPr algn="just"/>
            <a:r>
              <a:rPr lang="el-GR" dirty="0"/>
              <a:t>Συνιστάται τα </a:t>
            </a:r>
            <a:r>
              <a:rPr lang="en-US" dirty="0"/>
              <a:t>repositories </a:t>
            </a:r>
            <a:r>
              <a:rPr lang="el-GR" dirty="0"/>
              <a:t>να περιέχουν ένα αρχείο </a:t>
            </a:r>
            <a:r>
              <a:rPr lang="en-US" dirty="0"/>
              <a:t>README</a:t>
            </a:r>
            <a:r>
              <a:rPr lang="el-GR" dirty="0"/>
              <a:t>, ή γενικά κάποιο αρχείο με πληροφορίες για το </a:t>
            </a:r>
            <a:r>
              <a:rPr lang="en-US" dirty="0"/>
              <a:t>project.</a:t>
            </a:r>
          </a:p>
          <a:p>
            <a:pPr algn="just"/>
            <a:r>
              <a:rPr lang="el-GR" dirty="0"/>
              <a:t>Το </a:t>
            </a:r>
            <a:r>
              <a:rPr lang="en-US" dirty="0"/>
              <a:t>GitHub </a:t>
            </a:r>
            <a:r>
              <a:rPr lang="el-GR" dirty="0"/>
              <a:t>διευκολύνει την εισαγωγή ενός</a:t>
            </a:r>
            <a:r>
              <a:rPr lang="en-US" dirty="0"/>
              <a:t> README</a:t>
            </a:r>
            <a:r>
              <a:rPr lang="el-GR" dirty="0"/>
              <a:t>, καθώς το τοποθετεί κατά την δημιουργία του </a:t>
            </a:r>
            <a:r>
              <a:rPr lang="en-US" dirty="0"/>
              <a:t>repository.</a:t>
            </a:r>
          </a:p>
          <a:p>
            <a:pPr algn="just"/>
            <a:r>
              <a:rPr lang="el-GR" dirty="0"/>
              <a:t>Επίσης το </a:t>
            </a:r>
            <a:r>
              <a:rPr lang="en-US" dirty="0"/>
              <a:t>GitHub </a:t>
            </a:r>
            <a:r>
              <a:rPr lang="el-GR" dirty="0"/>
              <a:t>μπορεί να προσφέρει και άλλα αρχεία, όπως ένα </a:t>
            </a:r>
            <a:r>
              <a:rPr lang="en-US" dirty="0"/>
              <a:t>license file.</a:t>
            </a:r>
          </a:p>
        </p:txBody>
      </p:sp>
    </p:spTree>
    <p:extLst>
      <p:ext uri="{BB962C8B-B14F-4D97-AF65-F5344CB8AC3E}">
        <p14:creationId xmlns:p14="http://schemas.microsoft.com/office/powerpoint/2010/main" val="208100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F1B74A-6BEA-4AA6-9F54-73848D88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dirty="0"/>
            </a:br>
            <a:r>
              <a:rPr lang="el-GR" sz="2400" dirty="0"/>
              <a:t>Δημιουργώντας ένα </a:t>
            </a:r>
            <a:r>
              <a:rPr lang="en-US" sz="2400" dirty="0"/>
              <a:t>repository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FA35C1-12CD-477A-B9CD-24A65ED8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l-GR" dirty="0"/>
              <a:t>Στην πάνω δεξιά γωνία της σελίδας, δίπλα στο εικονίδιο χρήστη, υπάρχει ένα </a:t>
            </a:r>
            <a:r>
              <a:rPr lang="el-GR" b="1" dirty="0"/>
              <a:t>+</a:t>
            </a:r>
            <a:r>
              <a:rPr lang="el-GR" dirty="0"/>
              <a:t>. Πατώντας εμφανίζει μια λίστα με επιλογές. Πατώντας </a:t>
            </a:r>
            <a:r>
              <a:rPr lang="en-US" b="1" dirty="0"/>
              <a:t>New repository</a:t>
            </a:r>
            <a:r>
              <a:rPr lang="en-US" dirty="0"/>
              <a:t>, </a:t>
            </a:r>
            <a:r>
              <a:rPr lang="el-GR" dirty="0"/>
              <a:t>η διαδικασία ξεκινά.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Μεταγόμαστε στην σελίδα δημιουργίας, όπου καλούμαστε να συμπληρώσουμε τον ιδιοκτήτη του </a:t>
            </a:r>
            <a:r>
              <a:rPr lang="en-US" dirty="0"/>
              <a:t>repository, </a:t>
            </a:r>
            <a:r>
              <a:rPr lang="el-GR" dirty="0"/>
              <a:t>το όνομα και μια προαιρετική περιγραφή.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Στην συνέχεια επιλέγουμε εάν το </a:t>
            </a:r>
            <a:r>
              <a:rPr lang="en-US" dirty="0"/>
              <a:t>repository </a:t>
            </a:r>
            <a:r>
              <a:rPr lang="el-GR" dirty="0"/>
              <a:t>μας θα είναι ιδιωτικό ή δημόσιο.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Τέλος, επιλέγουμε εάν θέλουμε να προσθέσουμε το προαναφερθέν </a:t>
            </a:r>
            <a:r>
              <a:rPr lang="en-US" dirty="0"/>
              <a:t>README</a:t>
            </a:r>
            <a:r>
              <a:rPr lang="el-GR" dirty="0"/>
              <a:t>. Στο πλαίσιο παρατηρούμε και άλλες δύο επιλογές, οι οποίες θα σχολιαστούν αργότερα.</a:t>
            </a:r>
          </a:p>
          <a:p>
            <a:pPr algn="just">
              <a:buFont typeface="+mj-lt"/>
              <a:buAutoNum type="arabicPeriod"/>
            </a:pPr>
            <a:r>
              <a:rPr lang="el-GR" dirty="0"/>
              <a:t>Για την ολοκλήρωση της διαδικασίας, πατάμε το κουμπί</a:t>
            </a:r>
            <a:r>
              <a:rPr lang="en-US" dirty="0"/>
              <a:t> </a:t>
            </a:r>
            <a:r>
              <a:rPr lang="en-US" b="1" dirty="0"/>
              <a:t>Create repository</a:t>
            </a:r>
            <a:r>
              <a:rPr lang="en-US" dirty="0"/>
              <a:t>.</a:t>
            </a: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812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86B80E-B4F1-45C6-8419-1E2F784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Στιγμιότυπα</a:t>
            </a:r>
            <a:r>
              <a:rPr lang="en-US" baseline="30000" dirty="0"/>
              <a:t> - 1</a:t>
            </a:r>
            <a:r>
              <a:rPr lang="el-GR" baseline="30000" dirty="0"/>
              <a:t> 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657DD3C-61C4-41C8-B910-455D09E2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64" y="2130061"/>
            <a:ext cx="2935532" cy="9520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B121E8EC-989F-45B1-BD5D-5926C97DAC52}"/>
              </a:ext>
            </a:extLst>
          </p:cNvPr>
          <p:cNvCxnSpPr>
            <a:cxnSpLocks/>
          </p:cNvCxnSpPr>
          <p:nvPr/>
        </p:nvCxnSpPr>
        <p:spPr>
          <a:xfrm>
            <a:off x="2318458" y="1905000"/>
            <a:ext cx="673967" cy="622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E0BEAC5-D4D1-4B2E-837C-607149040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64" y="3307186"/>
            <a:ext cx="3505200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3C0B74D-1FBB-4DEE-8EC6-0498321CA4C6}"/>
              </a:ext>
            </a:extLst>
          </p:cNvPr>
          <p:cNvCxnSpPr>
            <a:cxnSpLocks/>
          </p:cNvCxnSpPr>
          <p:nvPr/>
        </p:nvCxnSpPr>
        <p:spPr>
          <a:xfrm>
            <a:off x="1503484" y="4026501"/>
            <a:ext cx="6478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17AC9BF1-1FBC-4565-B175-0E07403A9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444" y="1905000"/>
            <a:ext cx="5874508" cy="4421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5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3200DF-151D-4765-8069-A9126E50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Στιγμιότυπα - 2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00C3234-9792-4C30-8312-4B1070C3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0" y="1817819"/>
            <a:ext cx="5802923" cy="4837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149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1">
            <a:extLst>
              <a:ext uri="{FF2B5EF4-FFF2-40B4-BE49-F238E27FC236}">
                <a16:creationId xmlns:a16="http://schemas.microsoft.com/office/drawing/2014/main" id="{3E19E96F-C60E-4812-A270-4A791303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 dirty="0"/>
              <a:t>Βήμα 1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Στιγμιότυπα - </a:t>
            </a:r>
            <a:r>
              <a:rPr lang="en-US" baseline="30000" dirty="0"/>
              <a:t>3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9503EDC-DAED-4B37-A46E-C27E0860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83" y="1749670"/>
            <a:ext cx="7986044" cy="4695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119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7F0144-8593-489C-A13C-A70B1FE3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 2</a:t>
            </a:r>
            <a:r>
              <a:rPr lang="el-GR" baseline="30000" dirty="0"/>
              <a:t>ο</a:t>
            </a:r>
            <a:br>
              <a:rPr lang="el-GR" baseline="30000" dirty="0"/>
            </a:br>
            <a:r>
              <a:rPr lang="el-GR" baseline="30000" dirty="0"/>
              <a:t>Δημιουργία </a:t>
            </a:r>
            <a:r>
              <a:rPr lang="en-US" baseline="30000" dirty="0"/>
              <a:t>Branch - 1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FE71E63-DFEA-4A85-9F01-B341E303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Το </a:t>
            </a:r>
            <a:r>
              <a:rPr lang="en-US" dirty="0"/>
              <a:t>branching </a:t>
            </a:r>
            <a:r>
              <a:rPr lang="el-GR" dirty="0"/>
              <a:t>είναι η μέθοδος με την οποία μπορούμε να δουλεύουμε την ίδια στιγμή, πάνω σε διαφορετικές εκδοχές του </a:t>
            </a:r>
            <a:r>
              <a:rPr lang="en-US" dirty="0"/>
              <a:t>repository</a:t>
            </a:r>
            <a:r>
              <a:rPr lang="el-GR" dirty="0"/>
              <a:t>.</a:t>
            </a:r>
          </a:p>
          <a:p>
            <a:pPr algn="just"/>
            <a:r>
              <a:rPr lang="el-GR" dirty="0"/>
              <a:t>Από την στιγμή της δημιουργίας του το </a:t>
            </a:r>
            <a:r>
              <a:rPr lang="en-US" dirty="0"/>
              <a:t>repository </a:t>
            </a:r>
            <a:r>
              <a:rPr lang="el-GR" dirty="0"/>
              <a:t>έχει μόνο ένα </a:t>
            </a:r>
            <a:r>
              <a:rPr lang="en-US" dirty="0"/>
              <a:t>branch </a:t>
            </a:r>
            <a:r>
              <a:rPr lang="el-GR" dirty="0"/>
              <a:t>το οποίο ονομάζεται </a:t>
            </a:r>
            <a:r>
              <a:rPr lang="en-US" b="1" dirty="0"/>
              <a:t>master branch</a:t>
            </a:r>
            <a:r>
              <a:rPr lang="en-US" dirty="0"/>
              <a:t>.</a:t>
            </a:r>
          </a:p>
          <a:p>
            <a:pPr algn="just"/>
            <a:r>
              <a:rPr lang="el-GR" dirty="0"/>
              <a:t>Χρησιμοποιούμε </a:t>
            </a:r>
            <a:r>
              <a:rPr lang="en-US" dirty="0"/>
              <a:t>branches</a:t>
            </a:r>
            <a:r>
              <a:rPr lang="el-GR" dirty="0"/>
              <a:t> για να πειραματιστούμε και να κάνουμε αλλαγές στον κώδικα, πριν τα αποθηκεύσουμε στο </a:t>
            </a:r>
            <a:r>
              <a:rPr lang="en-US" dirty="0"/>
              <a:t>master branch.</a:t>
            </a:r>
            <a:endParaRPr lang="el-GR" dirty="0"/>
          </a:p>
          <a:p>
            <a:pPr algn="just"/>
            <a:r>
              <a:rPr lang="el-GR" dirty="0"/>
              <a:t>Όταν δημιουργούμε ένα </a:t>
            </a:r>
            <a:r>
              <a:rPr lang="en-US" dirty="0"/>
              <a:t>branch </a:t>
            </a:r>
            <a:r>
              <a:rPr lang="el-GR" dirty="0"/>
              <a:t>από το </a:t>
            </a:r>
            <a:r>
              <a:rPr lang="en-US" dirty="0"/>
              <a:t>master branch, </a:t>
            </a:r>
            <a:r>
              <a:rPr lang="el-GR" dirty="0"/>
              <a:t>δημιουργούμε ένα αντίγραφο του </a:t>
            </a:r>
            <a:r>
              <a:rPr lang="en-US" dirty="0"/>
              <a:t>master</a:t>
            </a:r>
            <a:r>
              <a:rPr lang="el-GR" dirty="0"/>
              <a:t> όπως ήταν μέχρι εκείνη την στιγμή.</a:t>
            </a:r>
          </a:p>
          <a:p>
            <a:pPr algn="just"/>
            <a:r>
              <a:rPr lang="el-GR" dirty="0"/>
              <a:t>Αν κάποιος άλλος έκανε αλλαγές στο </a:t>
            </a:r>
            <a:r>
              <a:rPr lang="en-US" dirty="0"/>
              <a:t>master branch</a:t>
            </a:r>
            <a:r>
              <a:rPr lang="el-GR" dirty="0"/>
              <a:t>, όσο εμείς δουλεύαμε στο δικό μας </a:t>
            </a:r>
            <a:r>
              <a:rPr lang="en-US" dirty="0"/>
              <a:t>branch, </a:t>
            </a:r>
            <a:r>
              <a:rPr lang="el-GR" dirty="0"/>
              <a:t>μπορούμε απλά να τραβήξουμε τις αλλαγές, και να συνεχίσουμε ανενόχλητοι.</a:t>
            </a:r>
          </a:p>
        </p:txBody>
      </p:sp>
    </p:spTree>
    <p:extLst>
      <p:ext uri="{BB962C8B-B14F-4D97-AF65-F5344CB8AC3E}">
        <p14:creationId xmlns:p14="http://schemas.microsoft.com/office/powerpoint/2010/main" val="4294103235"/>
      </p:ext>
    </p:extLst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Θρόισμα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941</Words>
  <Application>Microsoft Office PowerPoint</Application>
  <PresentationFormat>Ευρεία οθόνη</PresentationFormat>
  <Paragraphs>73</Paragraphs>
  <Slides>17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Θρόισμα</vt:lpstr>
      <vt:lpstr>GitHub</vt:lpstr>
      <vt:lpstr>Τι είναι το GitHub?</vt:lpstr>
      <vt:lpstr>Δεν χρειαζόμαστε κώδικα!</vt:lpstr>
      <vt:lpstr>Βήμα 1ο Δημιουργία Repository</vt:lpstr>
      <vt:lpstr>Βήμα 1ο Δημιουργώντας ένα repository</vt:lpstr>
      <vt:lpstr>Βήμα 1ο Στιγμιότυπα - 1 </vt:lpstr>
      <vt:lpstr>Βήμα 1ο Στιγμιότυπα - 2</vt:lpstr>
      <vt:lpstr>Βήμα 1ο Στιγμιότυπα - 3</vt:lpstr>
      <vt:lpstr>Βήμα 2ο Δημιουργία Branch - 1 </vt:lpstr>
      <vt:lpstr>Βήμα 2ο Χρονοδιάγραμμα</vt:lpstr>
      <vt:lpstr>Βήμα 2ο Παράδειγμα κατανόησης branches </vt:lpstr>
      <vt:lpstr>Βήμα 2ο  Δημιουργία branch - 2</vt:lpstr>
      <vt:lpstr>Βήμα 2ο Παράδειγμα με gif </vt:lpstr>
      <vt:lpstr>Βήμα 3ο Δημιουργία και παραπομπή αλλαγών</vt:lpstr>
      <vt:lpstr>Βήμα 3ο Εφαρμογή αλλαγών και αποθήκευση τους.</vt:lpstr>
      <vt:lpstr>Βήμα 4ο Pull Request </vt:lpstr>
      <vt:lpstr>Βήμα 4ο Discussions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KARAMPELAS-TIMOTIEVITS ARISTOS</dc:creator>
  <cp:lastModifiedBy>KARAMPELAS-TIMOTIEVITS ARISTOS</cp:lastModifiedBy>
  <cp:revision>53</cp:revision>
  <dcterms:created xsi:type="dcterms:W3CDTF">2018-05-25T14:37:29Z</dcterms:created>
  <dcterms:modified xsi:type="dcterms:W3CDTF">2018-05-25T23:25:05Z</dcterms:modified>
</cp:coreProperties>
</file>