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7200000"/>
            <a:ext cx="2348280" cy="233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04C4DE2-59F1-488C-9302-96CAA5867D0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7720" y="72720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28E478D-6DCA-4CA0-AABB-2BF93468E7A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Streamflow Variability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828800" y="3427560"/>
            <a:ext cx="6309360" cy="182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Name: Armant Touche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Class: UNST 286D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Instructor: Dr. Bernadette Rogers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 is Streamflow?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74320" y="2500560"/>
            <a:ext cx="4389120" cy="2894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U.S. Geological Survey (USGS) uses the term “streamflow” to refer to the amount of water flowing in a river</a:t>
            </a:r>
            <a:r>
              <a:rPr b="0" lang="en-US" sz="3200" spc="-1" strike="noStrike" baseline="33000">
                <a:latin typeface="Arial"/>
              </a:rPr>
              <a:t>3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754880" y="2286000"/>
            <a:ext cx="5256720" cy="328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Streamflow Variability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21120" y="2377440"/>
            <a:ext cx="3610800" cy="38404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Discharge rate of streams around the world are are </a:t>
            </a:r>
            <a:r>
              <a:rPr b="0" lang="en-US" sz="2800" spc="-1" strike="noStrike">
                <a:latin typeface="Arial"/>
              </a:rPr>
              <a:t>changing as a result from dams, land-use changes, </a:t>
            </a:r>
            <a:r>
              <a:rPr b="0" lang="en-US" sz="2800" spc="-1" strike="noStrike">
                <a:latin typeface="Arial"/>
              </a:rPr>
              <a:t>water diversions and changing climate patterns</a:t>
            </a:r>
            <a:r>
              <a:rPr b="0" lang="en-US" sz="2800" spc="-1" strike="noStrike" baseline="33000">
                <a:latin typeface="Arial"/>
              </a:rPr>
              <a:t>2</a:t>
            </a:r>
            <a:r>
              <a:rPr b="0" lang="en-US" sz="2800" spc="-1" strike="noStrike"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023360" y="1828800"/>
            <a:ext cx="5896440" cy="502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Trends across the US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647000" y="1767960"/>
            <a:ext cx="6765480" cy="472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How does Human Contribute to Change in streamflow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011680" y="3108960"/>
            <a:ext cx="6262560" cy="2254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Housing-unit density (housing unit km</a:t>
            </a:r>
            <a:r>
              <a:rPr b="0" lang="en-US" sz="1500" spc="-1" strike="noStrike" baseline="33000">
                <a:latin typeface="Arial"/>
              </a:rPr>
              <a:t>-1</a:t>
            </a:r>
            <a:r>
              <a:rPr b="0" lang="en-US" sz="1500" spc="-1" strike="noStrike">
                <a:latin typeface="Arial"/>
              </a:rPr>
              <a:t> )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Road density in watershed (km km</a:t>
            </a:r>
            <a:r>
              <a:rPr b="0" lang="en-US" sz="1500" spc="-1" strike="noStrike" baseline="33000">
                <a:latin typeface="Arial"/>
              </a:rPr>
              <a:t>-2</a:t>
            </a:r>
            <a:r>
              <a:rPr b="0" lang="en-US" sz="1500" spc="-1" strike="noStrike">
                <a:latin typeface="Arial"/>
              </a:rPr>
              <a:t>)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Sum of 43 major pesticide compounds (kg km</a:t>
            </a:r>
            <a:r>
              <a:rPr b="0" lang="en-US" sz="1500" spc="-1" strike="noStrike" baseline="33000">
                <a:latin typeface="Arial"/>
              </a:rPr>
              <a:t>-2</a:t>
            </a:r>
            <a:r>
              <a:rPr b="0" lang="en-US" sz="1500" spc="-1" strike="noStrike">
                <a:latin typeface="Arial"/>
              </a:rPr>
              <a:t> )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Urban-crops-pasture land cover in a 600 m main-stem buffer, (%)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Average linear distance of sampling site to all canals/ditches (m)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Dam storage in basin (liters × 1000 km</a:t>
            </a:r>
            <a:r>
              <a:rPr b="0" lang="en-US" sz="1500" spc="-1" strike="noStrike" baseline="33000">
                <a:latin typeface="Arial"/>
              </a:rPr>
              <a:t>2</a:t>
            </a:r>
            <a:r>
              <a:rPr b="0" lang="en-US" sz="1500" spc="-1" strike="noStrike">
                <a:latin typeface="Arial"/>
              </a:rPr>
              <a:t>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2468880" y="2468880"/>
            <a:ext cx="5669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Major Variables to measure for consistent results</a:t>
            </a:r>
            <a:r>
              <a:rPr b="0" lang="en-US" sz="1800" spc="-1" strike="noStrike" baseline="33000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Streamflow Characteristics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2743200"/>
            <a:ext cx="4206240" cy="2468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Reliant on Geographical Information System (GIS)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Anthropogenic  Climate Change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947480" y="1828800"/>
            <a:ext cx="5019480" cy="423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(1) Falcone, J., Carlisle, D., &amp; Weber, L. (2010). Quantifying human disturbance in water-sheds: Variable selection and performance of a GIS-based disturbance index for predicting the biological condition of perennial streams. Ecological Indicators, 10 (2), 264–273.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(2) Mallakpour, I., Sadegh, M., &amp; AghaKouchak, A. (2018). A new normal for streamflow in California in a warming climate: Wetter wet seasons and drier dry seasons. Journal of Hydrology, 567, 203–211.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(3) Streamflow and the water cycle. (n.d.). United States Geological Survey. Retrieved May 30, 2020, from https : / / www . usgs . gov / special - topic / water - science - school science / streamflow - and - water - cycle ? qt - science _ center _ objects = 0 # qt -science_center_objects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2020-05-30T12:09:21Z</dcterms:created>
  <dc:creator/>
  <dc:description/>
  <dc:language>en-US</dc:language>
  <cp:lastModifiedBy/>
  <dcterms:modified xsi:type="dcterms:W3CDTF">2020-06-03T12:08:24Z</dcterms:modified>
  <cp:revision>6</cp:revision>
  <dc:subject/>
  <dc:title>Nature Illustration</dc:title>
</cp:coreProperties>
</file>