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81" r:id="rId3"/>
    <p:sldId id="282" r:id="rId4"/>
    <p:sldId id="441" r:id="rId5"/>
    <p:sldId id="283" r:id="rId6"/>
    <p:sldId id="442" r:id="rId7"/>
    <p:sldId id="443" r:id="rId8"/>
    <p:sldId id="444" r:id="rId9"/>
    <p:sldId id="445" r:id="rId10"/>
    <p:sldId id="27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88D"/>
    <a:srgbClr val="B3B2CB"/>
    <a:srgbClr val="6F6CA8"/>
    <a:srgbClr val="C3F0F8"/>
    <a:srgbClr val="72DBEF"/>
    <a:srgbClr val="E2EEC4"/>
    <a:srgbClr val="BCD675"/>
    <a:srgbClr val="D1BED9"/>
    <a:srgbClr val="9366A6"/>
    <a:srgbClr val="7CD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4"/>
    <p:restoredTop sz="94668"/>
  </p:normalViewPr>
  <p:slideViewPr>
    <p:cSldViewPr snapToGrid="0">
      <p:cViewPr varScale="1">
        <p:scale>
          <a:sx n="108" d="100"/>
          <a:sy n="108" d="100"/>
        </p:scale>
        <p:origin x="10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99640-FDFF-554B-8155-2A4ABB0BB1C0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55478-82A6-BE44-8EFA-5CC00A452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09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55478-82A6-BE44-8EFA-5CC00A4527A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49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55478-82A6-BE44-8EFA-5CC00A4527A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534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55478-82A6-BE44-8EFA-5CC00A4527A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17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55478-82A6-BE44-8EFA-5CC00A4527A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987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55478-82A6-BE44-8EFA-5CC00A4527A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817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55478-82A6-BE44-8EFA-5CC00A4527A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4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55478-82A6-BE44-8EFA-5CC00A4527A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839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55478-82A6-BE44-8EFA-5CC00A4527A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70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0707D-31DF-4198-B226-3E86B7227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62504C-6F4D-40E7-8C48-673B65E27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D3BBD7-AAB6-4B8E-A07C-AA3217EE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478760-7C9F-4EAD-97A8-37EDECB5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044B74-2CE6-4717-BE07-A7E8F512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71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909AE-F391-4BD4-A0AF-9D4B2B37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A033E7-D627-4EA3-B129-8FC5532C9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AFE0ED-BC22-4120-8C56-A589FF29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E62388-EC02-4D58-B8E0-DAE1A678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28FB0-8A56-4F00-9E17-4855131D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52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7B33A9-AB59-45D0-96AD-777DE0609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0F5AFB-5780-4095-82C2-7757D2720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D9B20F-BB25-4D88-B2B0-84BFAD70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829F14-1140-4D93-BB6B-9DF5EBE4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8B2141-047B-4FCF-AA85-F0A59318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38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3358F0-159B-504A-B9FD-FC998DAFB9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0" b="1617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7" name="Дата 3">
            <a:extLst>
              <a:ext uri="{FF2B5EF4-FFF2-40B4-BE49-F238E27FC236}">
                <a16:creationId xmlns:a16="http://schemas.microsoft.com/office/drawing/2014/main" id="{7723E2FE-6012-4501-ACDB-3FECEA31D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09454" y="60304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273C401B-1B14-4810-BA37-2D3B4ECEFE53}" type="datetime1">
              <a:rPr lang="ru-RU" smtClean="0"/>
              <a:t>23.06.2025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69C74DB-AE1A-437B-ACD9-E27CA6D7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6481"/>
            <a:ext cx="10515600" cy="177196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6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8E4B5BDC-B674-4D6C-BB4A-C5841B4B4B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017895"/>
            <a:ext cx="4140200" cy="365125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/>
              <a:t>вспомогательный текст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CA9203-8CF5-40F9-9015-089D63E9FA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225" y="626121"/>
            <a:ext cx="2646405" cy="72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16274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D19CE-6856-4233-B020-94CF3DF5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32382-DAD4-41F8-B3C7-B0214FDC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EFBC30-F183-4D96-AE00-E67291B5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06AE86-0A51-469D-B06F-E7B2B039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0ED490-8851-48B1-BBB0-D43C8DE1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46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6E289-B09A-4E72-8BB7-380E1F24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3D96EF-4200-4D6C-8DC7-E3BBAD3BF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D91F25-F7DD-4CCA-BAF9-92B117DA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F784E5-B5E6-4709-BCA9-69FC45F6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D31165-6A70-4C14-B73E-66E28DED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23D59-3DDA-47F2-B308-AC454A7F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CDF3BF-7477-44BC-BA1F-7C7809CA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52E31D-F7B9-4F58-9335-937F84C56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B6C25-1B17-4794-BCAF-0CCCBEF0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963F3A-0424-47D1-B9CC-6E9A5B85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DD3672-519C-4F83-AA53-11B120AE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63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55239-15C2-4F47-B887-A7DEB4DA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F512C7-5BE8-4CE0-ABAA-AB66997EE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BAB5D7-F5C5-4918-8E5B-F68E6CACD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A85740-B5B3-4E39-9A69-DF5B54952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D9EA6E-3670-4DD9-82E0-960B85C2F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F712CC-0B3C-4E68-9087-FB9EB59C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E5BC37-E163-4E9D-9E62-6FE9BD66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763CB9-D774-4905-9A53-41BCA741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7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46F7A-A610-4C7B-8620-65A1A478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EC7ED2-4EAB-44BB-9772-CA3BE12C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D58D49-5DA8-4081-8D41-AD210AB4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64FA51-E78A-44E1-98FD-F7B16AC4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3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9D2DBF-EBB5-451C-BE92-CC5D166C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62A9C1-20D6-4DFB-A8B4-37740B2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ADE724-FD62-44CB-888F-3D4B20E3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6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40A2F-9A2C-4459-BFA2-7AE38651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76C02-AC5D-4012-8E79-E56712DE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DED3AB-6370-4255-AF69-8345192E9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6B5FE2-EFC8-42CE-AC13-B865DD4A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634443-4E55-4D68-AD64-DFED74FB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25D295-D37F-4D68-A079-DF616C27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33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EE2A2-9783-4276-9375-8CA40941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7805E7-DD31-4811-8C5B-7276A6465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9A87DF-B413-4841-A25A-8233B9B25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9ED02B-7073-4F31-8F59-EC154CC2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401AB8-0660-42DF-94A3-E5093FA5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19A62D-04D5-4145-BF4A-87E62721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22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61DFC-9213-474E-A172-AC5FBBD3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8DC243-D4F3-46F2-AA4B-17F436E5B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57041C-FBA3-4AFB-9F6C-1850A322E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AA36-DFB3-4BD3-B693-E730B8B63A6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50045-E6E3-492E-841D-9D062A7C4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7BDDDA-0332-4C66-9D2A-42AA72969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64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E7D6B06-FFB5-40E2-86F2-0A120FA3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2129"/>
            <a:ext cx="10515600" cy="187653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4000" dirty="0"/>
              <a:t>Оценка токсичности комментариев по шкале  1-10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37F7C-E923-45D5-812A-D18B097C41E8}"/>
              </a:ext>
            </a:extLst>
          </p:cNvPr>
          <p:cNvSpPr txBox="1"/>
          <p:nvPr/>
        </p:nvSpPr>
        <p:spPr>
          <a:xfrm>
            <a:off x="838200" y="5310441"/>
            <a:ext cx="5592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ru-RU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Выполнил</a:t>
            </a: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ru-RU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Боднарчук Алексей Андреевич (гр. 743-1)</a:t>
            </a:r>
          </a:p>
          <a:p>
            <a:pPr algn="l">
              <a:lnSpc>
                <a:spcPct val="100000"/>
              </a:lnSpc>
            </a:pPr>
            <a:r>
              <a:rPr lang="ru-RU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Руководитель</a:t>
            </a: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ru-RU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Е.Ю. Костюченко</a:t>
            </a:r>
            <a:r>
              <a:rPr lang="en-US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ru-RU" sz="1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доцент каф. КИБЭВС</a:t>
            </a:r>
          </a:p>
        </p:txBody>
      </p:sp>
    </p:spTree>
    <p:extLst>
      <p:ext uri="{BB962C8B-B14F-4D97-AF65-F5344CB8AC3E}">
        <p14:creationId xmlns:p14="http://schemas.microsoft.com/office/powerpoint/2010/main" val="44486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8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7474090-B206-43C0-969E-36A803F3A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039" y="679681"/>
            <a:ext cx="2338312" cy="661341"/>
          </a:xfrm>
          <a:prstGeom prst="rect">
            <a:avLst/>
          </a:prstGeom>
        </p:spPr>
      </p:pic>
      <p:sp>
        <p:nvSpPr>
          <p:cNvPr id="4" name="object 21">
            <a:extLst>
              <a:ext uri="{FF2B5EF4-FFF2-40B4-BE49-F238E27FC236}">
                <a16:creationId xmlns:a16="http://schemas.microsoft.com/office/drawing/2014/main" id="{A3A4DCCF-4674-41A6-9649-5AEFCE619344}"/>
              </a:ext>
            </a:extLst>
          </p:cNvPr>
          <p:cNvSpPr txBox="1">
            <a:spLocks/>
          </p:cNvSpPr>
          <p:nvPr/>
        </p:nvSpPr>
        <p:spPr>
          <a:xfrm>
            <a:off x="707038" y="2805752"/>
            <a:ext cx="6870555" cy="1246495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4000" dirty="0">
                <a:solidFill>
                  <a:srgbClr val="FFFFFF"/>
                </a:solidFill>
                <a:latin typeface="Nekst Bold" panose="00000800000000000000" pitchFamily="2" charset="-52"/>
              </a:rPr>
              <a:t>СПАСИБО </a:t>
            </a:r>
            <a:br>
              <a:rPr lang="ru-RU" sz="4000" dirty="0">
                <a:solidFill>
                  <a:srgbClr val="FFFFFF"/>
                </a:solidFill>
                <a:latin typeface="Nekst Bold" panose="00000800000000000000" pitchFamily="2" charset="-52"/>
              </a:rPr>
            </a:br>
            <a:r>
              <a:rPr lang="ru-RU" sz="4000" dirty="0">
                <a:solidFill>
                  <a:srgbClr val="FFFFFF"/>
                </a:solidFill>
                <a:latin typeface="Nekst Bold" panose="00000800000000000000" pitchFamily="2" charset="-52"/>
              </a:rPr>
              <a:t>ЗА ВНИМАНИЕ!</a:t>
            </a:r>
            <a:endParaRPr lang="ru-RU" sz="4000" dirty="0">
              <a:latin typeface="Nekst Bold" panose="00000800000000000000" pitchFamily="2" charset="-52"/>
            </a:endParaRPr>
          </a:p>
        </p:txBody>
      </p:sp>
      <p:sp>
        <p:nvSpPr>
          <p:cNvPr id="5" name="object 25">
            <a:extLst>
              <a:ext uri="{FF2B5EF4-FFF2-40B4-BE49-F238E27FC236}">
                <a16:creationId xmlns:a16="http://schemas.microsoft.com/office/drawing/2014/main" id="{0BA81BF3-B6BE-4F52-90CF-EA69FDA6367B}"/>
              </a:ext>
            </a:extLst>
          </p:cNvPr>
          <p:cNvSpPr txBox="1"/>
          <p:nvPr/>
        </p:nvSpPr>
        <p:spPr>
          <a:xfrm>
            <a:off x="10408256" y="6005822"/>
            <a:ext cx="1160891" cy="2930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tusur.ru</a:t>
            </a:r>
            <a:endParaRPr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5507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D3094F3-12CA-4793-A6DE-0C96D51DE8F0}"/>
              </a:ext>
            </a:extLst>
          </p:cNvPr>
          <p:cNvSpPr/>
          <p:nvPr/>
        </p:nvSpPr>
        <p:spPr>
          <a:xfrm>
            <a:off x="10476818" y="6357234"/>
            <a:ext cx="1715181" cy="500766"/>
          </a:xfrm>
          <a:prstGeom prst="rect">
            <a:avLst/>
          </a:prstGeom>
          <a:solidFill>
            <a:srgbClr val="3C3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A9984F9-A805-4590-B8AD-A7D839CA5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6818" y="476464"/>
            <a:ext cx="1195407" cy="338095"/>
          </a:xfrm>
          <a:prstGeom prst="rect">
            <a:avLst/>
          </a:prstGeom>
        </p:spPr>
      </p:pic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4788B094-DF17-46ED-A6E9-AB23D9CEEFBE}"/>
              </a:ext>
            </a:extLst>
          </p:cNvPr>
          <p:cNvSpPr txBox="1">
            <a:spLocks/>
          </p:cNvSpPr>
          <p:nvPr/>
        </p:nvSpPr>
        <p:spPr>
          <a:xfrm>
            <a:off x="448733" y="345453"/>
            <a:ext cx="10515600" cy="1092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Цель и задачи</a:t>
            </a:r>
          </a:p>
        </p:txBody>
      </p:sp>
      <p:sp>
        <p:nvSpPr>
          <p:cNvPr id="55" name="CustomShape 5">
            <a:extLst>
              <a:ext uri="{FF2B5EF4-FFF2-40B4-BE49-F238E27FC236}">
                <a16:creationId xmlns:a16="http://schemas.microsoft.com/office/drawing/2014/main" id="{0169E168-D9E3-5D60-C0DE-C3DD913DCC8C}"/>
              </a:ext>
            </a:extLst>
          </p:cNvPr>
          <p:cNvSpPr/>
          <p:nvPr/>
        </p:nvSpPr>
        <p:spPr>
          <a:xfrm>
            <a:off x="448733" y="2090597"/>
            <a:ext cx="10177838" cy="3200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>
            <a:spAutoFit/>
          </a:bodyPr>
          <a:lstStyle/>
          <a:p>
            <a:pPr marL="0" lvl="1">
              <a:buClr>
                <a:srgbClr val="3C388D"/>
              </a:buClr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Цель: Разработка модели, предсказывающей уровень токсичности.</a:t>
            </a:r>
          </a:p>
          <a:p>
            <a:pPr marL="0" indent="0">
              <a:buNone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Задачи:</a:t>
            </a:r>
          </a:p>
          <a:p>
            <a:pPr marL="742950" lvl="1" indent="-34290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Изучить архитектуру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RuBERT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 и методы регрессии</a:t>
            </a:r>
          </a:p>
          <a:p>
            <a:pPr marL="742950" lvl="1" indent="-34290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Подготовить и очистить </a:t>
            </a: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датасет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34290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Обучить модель</a:t>
            </a:r>
          </a:p>
          <a:p>
            <a:pPr marL="742950" lvl="1" indent="-34290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Оценить результаты по метрикам MAE и RMSE</a:t>
            </a:r>
          </a:p>
          <a:p>
            <a:pPr marL="742950" lvl="1" indent="-34290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Проанализировать ошибки</a:t>
            </a:r>
          </a:p>
          <a:p>
            <a:pPr marL="0" lvl="1">
              <a:buClr>
                <a:srgbClr val="3C388D"/>
              </a:buClr>
            </a:pPr>
            <a:endParaRPr lang="ru-RU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9" name="Номер слайда 4">
            <a:extLst>
              <a:ext uri="{FF2B5EF4-FFF2-40B4-BE49-F238E27FC236}">
                <a16:creationId xmlns:a16="http://schemas.microsoft.com/office/drawing/2014/main" id="{BEEEB542-48B2-4067-9E30-61EEBCF8EABA}"/>
              </a:ext>
            </a:extLst>
          </p:cNvPr>
          <p:cNvSpPr txBox="1">
            <a:spLocks/>
          </p:cNvSpPr>
          <p:nvPr/>
        </p:nvSpPr>
        <p:spPr>
          <a:xfrm>
            <a:off x="9039225" y="64250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BD0280-3925-48FA-8745-52DE0C7BF3BF}" type="slidenum">
              <a:rPr lang="ru-RU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18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A9984F9-A805-4590-B8AD-A7D839CA5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6818" y="476464"/>
            <a:ext cx="1195407" cy="338095"/>
          </a:xfrm>
          <a:prstGeom prst="rect">
            <a:avLst/>
          </a:prstGeom>
        </p:spPr>
      </p:pic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4788B094-DF17-46ED-A6E9-AB23D9CEEFBE}"/>
              </a:ext>
            </a:extLst>
          </p:cNvPr>
          <p:cNvSpPr txBox="1">
            <a:spLocks/>
          </p:cNvSpPr>
          <p:nvPr/>
        </p:nvSpPr>
        <p:spPr>
          <a:xfrm>
            <a:off x="448733" y="345452"/>
            <a:ext cx="10515600" cy="1369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Актуальность</a:t>
            </a:r>
            <a:endParaRPr lang="ru-RU" sz="3200" dirty="0">
              <a:solidFill>
                <a:srgbClr val="3C388D"/>
              </a:solidFill>
              <a:latin typeface="Nekst Bold" panose="00000800000000000000" pitchFamily="2" charset="-52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E4C5CFF-FAB4-980A-3E21-16117BCBA60E}"/>
              </a:ext>
            </a:extLst>
          </p:cNvPr>
          <p:cNvSpPr/>
          <p:nvPr/>
        </p:nvSpPr>
        <p:spPr>
          <a:xfrm>
            <a:off x="448732" y="1983628"/>
            <a:ext cx="85904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Рост агрессии в онлайн-коммуникации</a:t>
            </a:r>
          </a:p>
          <a:p>
            <a:pPr marL="342900" indent="-34290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Необходимость автоматической модерации</a:t>
            </a:r>
          </a:p>
          <a:p>
            <a:pPr marL="342900" indent="-34290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Эффективность нейросетей и трансформеров</a:t>
            </a:r>
          </a:p>
          <a:p>
            <a:pPr marL="342900" indent="-34290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Возможность количественной оценки токсичности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BD84DAF-E152-4CBC-8AFF-9A834338369A}"/>
              </a:ext>
            </a:extLst>
          </p:cNvPr>
          <p:cNvSpPr/>
          <p:nvPr/>
        </p:nvSpPr>
        <p:spPr>
          <a:xfrm>
            <a:off x="10476818" y="6357234"/>
            <a:ext cx="1715181" cy="500766"/>
          </a:xfrm>
          <a:prstGeom prst="rect">
            <a:avLst/>
          </a:prstGeom>
          <a:solidFill>
            <a:srgbClr val="3C3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4">
            <a:extLst>
              <a:ext uri="{FF2B5EF4-FFF2-40B4-BE49-F238E27FC236}">
                <a16:creationId xmlns:a16="http://schemas.microsoft.com/office/drawing/2014/main" id="{6FDB2B52-9554-4B99-9A61-32CCCB85EA36}"/>
              </a:ext>
            </a:extLst>
          </p:cNvPr>
          <p:cNvSpPr txBox="1">
            <a:spLocks/>
          </p:cNvSpPr>
          <p:nvPr/>
        </p:nvSpPr>
        <p:spPr>
          <a:xfrm>
            <a:off x="9039225" y="64250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BD0280-3925-48FA-8745-52DE0C7BF3BF}" type="slidenum">
              <a:rPr lang="ru-RU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62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A9984F9-A805-4590-B8AD-A7D839CA5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6818" y="476464"/>
            <a:ext cx="1195407" cy="338095"/>
          </a:xfrm>
          <a:prstGeom prst="rect">
            <a:avLst/>
          </a:prstGeom>
        </p:spPr>
      </p:pic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4788B094-DF17-46ED-A6E9-AB23D9CEEFBE}"/>
              </a:ext>
            </a:extLst>
          </p:cNvPr>
          <p:cNvSpPr txBox="1">
            <a:spLocks/>
          </p:cNvSpPr>
          <p:nvPr/>
        </p:nvSpPr>
        <p:spPr>
          <a:xfrm>
            <a:off x="448733" y="345452"/>
            <a:ext cx="10515600" cy="1369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Среда и инструменты</a:t>
            </a:r>
            <a:endParaRPr lang="ru-RU" sz="3200" dirty="0">
              <a:solidFill>
                <a:srgbClr val="3C388D"/>
              </a:solidFill>
              <a:latin typeface="Nekst Bold" panose="00000800000000000000" pitchFamily="2" charset="-52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E4C5CFF-FAB4-980A-3E21-16117BCBA60E}"/>
              </a:ext>
            </a:extLst>
          </p:cNvPr>
          <p:cNvSpPr/>
          <p:nvPr/>
        </p:nvSpPr>
        <p:spPr>
          <a:xfrm>
            <a:off x="448732" y="1714461"/>
            <a:ext cx="721170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Язык: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Python</a:t>
            </a:r>
          </a:p>
          <a:p>
            <a:pPr marL="342900" indent="-34290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Среда: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Google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Colaboratory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 (GPU)</a:t>
            </a:r>
          </a:p>
          <a:p>
            <a:pPr marL="342900" indent="-34290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Библиотеки: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PyTorch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, Transformers, pandas, </a:t>
            </a:r>
            <a:r>
              <a:rPr lang="en-US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sklearn</a:t>
            </a:r>
            <a:endParaRPr lang="en-US" sz="2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Датасет</a:t>
            </a:r>
            <a:r>
              <a:rPr lang="ru-RU" sz="2400" dirty="0"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Comments</a:t>
            </a:r>
          </a:p>
          <a:p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1168E85-48C5-461D-B25B-DB5D23EB631A}"/>
              </a:ext>
            </a:extLst>
          </p:cNvPr>
          <p:cNvSpPr/>
          <p:nvPr/>
        </p:nvSpPr>
        <p:spPr>
          <a:xfrm>
            <a:off x="10476818" y="6357234"/>
            <a:ext cx="1715181" cy="500766"/>
          </a:xfrm>
          <a:prstGeom prst="rect">
            <a:avLst/>
          </a:prstGeom>
          <a:solidFill>
            <a:srgbClr val="3C3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4">
            <a:extLst>
              <a:ext uri="{FF2B5EF4-FFF2-40B4-BE49-F238E27FC236}">
                <a16:creationId xmlns:a16="http://schemas.microsoft.com/office/drawing/2014/main" id="{8A408771-9E83-4C4D-A63F-66B191D7B4AD}"/>
              </a:ext>
            </a:extLst>
          </p:cNvPr>
          <p:cNvSpPr txBox="1">
            <a:spLocks/>
          </p:cNvSpPr>
          <p:nvPr/>
        </p:nvSpPr>
        <p:spPr>
          <a:xfrm>
            <a:off x="9039225" y="64250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BD0280-3925-48FA-8745-52DE0C7BF3BF}" type="slidenum">
              <a:rPr lang="ru-RU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42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A9984F9-A805-4590-B8AD-A7D839CA5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6818" y="476464"/>
            <a:ext cx="1195407" cy="338095"/>
          </a:xfrm>
          <a:prstGeom prst="rect">
            <a:avLst/>
          </a:prstGeom>
        </p:spPr>
      </p:pic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4788B094-DF17-46ED-A6E9-AB23D9CEEFBE}"/>
              </a:ext>
            </a:extLst>
          </p:cNvPr>
          <p:cNvSpPr txBox="1">
            <a:spLocks/>
          </p:cNvSpPr>
          <p:nvPr/>
        </p:nvSpPr>
        <p:spPr>
          <a:xfrm>
            <a:off x="448733" y="345452"/>
            <a:ext cx="8200745" cy="1008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Архитектура модели</a:t>
            </a:r>
            <a:endParaRPr lang="ru-RU" sz="3200" dirty="0">
              <a:solidFill>
                <a:srgbClr val="3C388D"/>
              </a:solidFill>
              <a:latin typeface="Nekst Bold" panose="00000800000000000000" pitchFamily="2" charset="-52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E4C5CFF-FAB4-980A-3E21-16117BCBA60E}"/>
              </a:ext>
            </a:extLst>
          </p:cNvPr>
          <p:cNvSpPr/>
          <p:nvPr/>
        </p:nvSpPr>
        <p:spPr>
          <a:xfrm>
            <a:off x="448732" y="1714461"/>
            <a:ext cx="547494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Используется </a:t>
            </a: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предобученная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 модель </a:t>
            </a: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RuBERT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Добавлен линейный регрессионный слой</a:t>
            </a:r>
          </a:p>
          <a:p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На вход — </a:t>
            </a: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токенизированный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 текст, на выход — число от 1 до 10</a:t>
            </a:r>
          </a:p>
          <a:p>
            <a:endParaRPr 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Архитектура модели: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1168E85-48C5-461D-B25B-DB5D23EB631A}"/>
              </a:ext>
            </a:extLst>
          </p:cNvPr>
          <p:cNvSpPr/>
          <p:nvPr/>
        </p:nvSpPr>
        <p:spPr>
          <a:xfrm>
            <a:off x="10476818" y="6357234"/>
            <a:ext cx="1715181" cy="500766"/>
          </a:xfrm>
          <a:prstGeom prst="rect">
            <a:avLst/>
          </a:prstGeom>
          <a:solidFill>
            <a:srgbClr val="3C3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4">
            <a:extLst>
              <a:ext uri="{FF2B5EF4-FFF2-40B4-BE49-F238E27FC236}">
                <a16:creationId xmlns:a16="http://schemas.microsoft.com/office/drawing/2014/main" id="{8A408771-9E83-4C4D-A63F-66B191D7B4AD}"/>
              </a:ext>
            </a:extLst>
          </p:cNvPr>
          <p:cNvSpPr txBox="1">
            <a:spLocks/>
          </p:cNvSpPr>
          <p:nvPr/>
        </p:nvSpPr>
        <p:spPr>
          <a:xfrm>
            <a:off x="9039225" y="64250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BD0280-3925-48FA-8745-52DE0C7BF3BF}" type="slidenum">
              <a:rPr lang="ru-RU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649A4B-52ED-48E8-B8D7-83C8F440F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675" y="2250560"/>
            <a:ext cx="6268325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3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A9984F9-A805-4590-B8AD-A7D839CA5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6818" y="476464"/>
            <a:ext cx="1195407" cy="338095"/>
          </a:xfrm>
          <a:prstGeom prst="rect">
            <a:avLst/>
          </a:prstGeom>
        </p:spPr>
      </p:pic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4788B094-DF17-46ED-A6E9-AB23D9CEEFBE}"/>
              </a:ext>
            </a:extLst>
          </p:cNvPr>
          <p:cNvSpPr txBox="1">
            <a:spLocks/>
          </p:cNvSpPr>
          <p:nvPr/>
        </p:nvSpPr>
        <p:spPr>
          <a:xfrm>
            <a:off x="448733" y="345452"/>
            <a:ext cx="8200745" cy="1008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Подготовка данных</a:t>
            </a:r>
            <a:endParaRPr lang="ru-RU" sz="3200" dirty="0">
              <a:solidFill>
                <a:srgbClr val="3C388D"/>
              </a:solidFill>
              <a:latin typeface="Nekst Bold" panose="00000800000000000000" pitchFamily="2" charset="-52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E4C5CFF-FAB4-980A-3E21-16117BCBA60E}"/>
              </a:ext>
            </a:extLst>
          </p:cNvPr>
          <p:cNvSpPr/>
          <p:nvPr/>
        </p:nvSpPr>
        <p:spPr>
          <a:xfrm>
            <a:off x="448732" y="1714461"/>
            <a:ext cx="538389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Очистка текста: удаление лишних символов</a:t>
            </a:r>
          </a:p>
          <a:p>
            <a:pPr marL="285750" indent="-28575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Токенизация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 с </a:t>
            </a: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AutoTokenizer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Разделение данных на </a:t>
            </a: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train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val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Балансировка классов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1168E85-48C5-461D-B25B-DB5D23EB631A}"/>
              </a:ext>
            </a:extLst>
          </p:cNvPr>
          <p:cNvSpPr/>
          <p:nvPr/>
        </p:nvSpPr>
        <p:spPr>
          <a:xfrm>
            <a:off x="10476818" y="6357234"/>
            <a:ext cx="1715181" cy="500766"/>
          </a:xfrm>
          <a:prstGeom prst="rect">
            <a:avLst/>
          </a:prstGeom>
          <a:solidFill>
            <a:srgbClr val="3C3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4">
            <a:extLst>
              <a:ext uri="{FF2B5EF4-FFF2-40B4-BE49-F238E27FC236}">
                <a16:creationId xmlns:a16="http://schemas.microsoft.com/office/drawing/2014/main" id="{8A408771-9E83-4C4D-A63F-66B191D7B4AD}"/>
              </a:ext>
            </a:extLst>
          </p:cNvPr>
          <p:cNvSpPr txBox="1">
            <a:spLocks/>
          </p:cNvSpPr>
          <p:nvPr/>
        </p:nvSpPr>
        <p:spPr>
          <a:xfrm>
            <a:off x="9039225" y="64250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BD0280-3925-48FA-8745-52DE0C7BF3BF}" type="slidenum">
              <a:rPr lang="ru-RU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ADF6B3-F41E-44EB-B8AA-76059C878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202" y="1075152"/>
            <a:ext cx="5353797" cy="468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31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A9984F9-A805-4590-B8AD-A7D839CA5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6818" y="476464"/>
            <a:ext cx="1195407" cy="338095"/>
          </a:xfrm>
          <a:prstGeom prst="rect">
            <a:avLst/>
          </a:prstGeom>
        </p:spPr>
      </p:pic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4788B094-DF17-46ED-A6E9-AB23D9CEEFBE}"/>
              </a:ext>
            </a:extLst>
          </p:cNvPr>
          <p:cNvSpPr txBox="1">
            <a:spLocks/>
          </p:cNvSpPr>
          <p:nvPr/>
        </p:nvSpPr>
        <p:spPr>
          <a:xfrm>
            <a:off x="448733" y="345452"/>
            <a:ext cx="8200745" cy="1008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Результаты обучения</a:t>
            </a:r>
            <a:endParaRPr lang="ru-RU" sz="3200" dirty="0">
              <a:solidFill>
                <a:srgbClr val="3C388D"/>
              </a:solidFill>
              <a:latin typeface="Nekst Bold" panose="00000800000000000000" pitchFamily="2" charset="-52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E4C5CFF-FAB4-980A-3E21-16117BCBA60E}"/>
              </a:ext>
            </a:extLst>
          </p:cNvPr>
          <p:cNvSpPr/>
          <p:nvPr/>
        </p:nvSpPr>
        <p:spPr>
          <a:xfrm>
            <a:off x="448732" y="1714461"/>
            <a:ext cx="538389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MAE: 1.104</a:t>
            </a:r>
          </a:p>
          <a:p>
            <a:pPr marL="285750" indent="-28575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RMSE: 1.252</a:t>
            </a:r>
          </a:p>
          <a:p>
            <a:pPr marL="285750" indent="-28575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Модель обучалась стабильно, без переобучения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1168E85-48C5-461D-B25B-DB5D23EB631A}"/>
              </a:ext>
            </a:extLst>
          </p:cNvPr>
          <p:cNvSpPr/>
          <p:nvPr/>
        </p:nvSpPr>
        <p:spPr>
          <a:xfrm>
            <a:off x="10476818" y="6357234"/>
            <a:ext cx="1715181" cy="500766"/>
          </a:xfrm>
          <a:prstGeom prst="rect">
            <a:avLst/>
          </a:prstGeom>
          <a:solidFill>
            <a:srgbClr val="3C3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4">
            <a:extLst>
              <a:ext uri="{FF2B5EF4-FFF2-40B4-BE49-F238E27FC236}">
                <a16:creationId xmlns:a16="http://schemas.microsoft.com/office/drawing/2014/main" id="{8A408771-9E83-4C4D-A63F-66B191D7B4AD}"/>
              </a:ext>
            </a:extLst>
          </p:cNvPr>
          <p:cNvSpPr txBox="1">
            <a:spLocks/>
          </p:cNvSpPr>
          <p:nvPr/>
        </p:nvSpPr>
        <p:spPr>
          <a:xfrm>
            <a:off x="9039225" y="64250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BD0280-3925-48FA-8745-52DE0C7BF3BF}" type="slidenum">
              <a:rPr lang="ru-RU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4D618B-C6E9-4C1C-BD91-55FB18931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102" y="1260086"/>
            <a:ext cx="5383897" cy="433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6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A9984F9-A805-4590-B8AD-A7D839CA5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6818" y="476464"/>
            <a:ext cx="1195407" cy="338095"/>
          </a:xfrm>
          <a:prstGeom prst="rect">
            <a:avLst/>
          </a:prstGeom>
        </p:spPr>
      </p:pic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4788B094-DF17-46ED-A6E9-AB23D9CEEFBE}"/>
              </a:ext>
            </a:extLst>
          </p:cNvPr>
          <p:cNvSpPr txBox="1">
            <a:spLocks/>
          </p:cNvSpPr>
          <p:nvPr/>
        </p:nvSpPr>
        <p:spPr>
          <a:xfrm>
            <a:off x="448733" y="345452"/>
            <a:ext cx="8200745" cy="1008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Примеры предсказаний</a:t>
            </a:r>
            <a:endParaRPr lang="ru-RU" sz="3200" dirty="0">
              <a:solidFill>
                <a:srgbClr val="3C388D"/>
              </a:solidFill>
              <a:latin typeface="Nekst Bold" panose="00000800000000000000" pitchFamily="2" charset="-52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E4C5CFF-FAB4-980A-3E21-16117BCBA60E}"/>
              </a:ext>
            </a:extLst>
          </p:cNvPr>
          <p:cNvSpPr/>
          <p:nvPr/>
        </p:nvSpPr>
        <p:spPr>
          <a:xfrm>
            <a:off x="448732" y="1714461"/>
            <a:ext cx="53838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Полученные на примерах оценки токсичности: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1168E85-48C5-461D-B25B-DB5D23EB631A}"/>
              </a:ext>
            </a:extLst>
          </p:cNvPr>
          <p:cNvSpPr/>
          <p:nvPr/>
        </p:nvSpPr>
        <p:spPr>
          <a:xfrm>
            <a:off x="10476818" y="6357234"/>
            <a:ext cx="1715181" cy="500766"/>
          </a:xfrm>
          <a:prstGeom prst="rect">
            <a:avLst/>
          </a:prstGeom>
          <a:solidFill>
            <a:srgbClr val="3C3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4">
            <a:extLst>
              <a:ext uri="{FF2B5EF4-FFF2-40B4-BE49-F238E27FC236}">
                <a16:creationId xmlns:a16="http://schemas.microsoft.com/office/drawing/2014/main" id="{8A408771-9E83-4C4D-A63F-66B191D7B4AD}"/>
              </a:ext>
            </a:extLst>
          </p:cNvPr>
          <p:cNvSpPr txBox="1">
            <a:spLocks/>
          </p:cNvSpPr>
          <p:nvPr/>
        </p:nvSpPr>
        <p:spPr>
          <a:xfrm>
            <a:off x="9039225" y="64250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BD0280-3925-48FA-8745-52DE0C7BF3BF}" type="slidenum">
              <a:rPr lang="ru-RU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D5DAE8-72D8-423B-9D1B-655FB2D82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3205" y="2783223"/>
            <a:ext cx="4965590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4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A9984F9-A805-4590-B8AD-A7D839CA5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6818" y="476464"/>
            <a:ext cx="1195407" cy="338095"/>
          </a:xfrm>
          <a:prstGeom prst="rect">
            <a:avLst/>
          </a:prstGeom>
        </p:spPr>
      </p:pic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4788B094-DF17-46ED-A6E9-AB23D9CEEFBE}"/>
              </a:ext>
            </a:extLst>
          </p:cNvPr>
          <p:cNvSpPr txBox="1">
            <a:spLocks/>
          </p:cNvSpPr>
          <p:nvPr/>
        </p:nvSpPr>
        <p:spPr>
          <a:xfrm>
            <a:off x="448733" y="345452"/>
            <a:ext cx="8200745" cy="1008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Выводы</a:t>
            </a:r>
            <a:endParaRPr lang="ru-RU" sz="3200" dirty="0">
              <a:solidFill>
                <a:srgbClr val="3C388D"/>
              </a:solidFill>
              <a:latin typeface="Nekst Bold" panose="00000800000000000000" pitchFamily="2" charset="-52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E4C5CFF-FAB4-980A-3E21-16117BCBA60E}"/>
              </a:ext>
            </a:extLst>
          </p:cNvPr>
          <p:cNvSpPr/>
          <p:nvPr/>
        </p:nvSpPr>
        <p:spPr>
          <a:xfrm>
            <a:off x="448732" y="1714461"/>
            <a:ext cx="100280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Модель успешно решает задачу оценки токсичности</a:t>
            </a:r>
          </a:p>
          <a:p>
            <a:pPr marL="285750" indent="-28575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Предсказания соответствуют смыслу текста</a:t>
            </a:r>
          </a:p>
          <a:p>
            <a:pPr marL="285750" indent="-28575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Средняя ошибка менее 1.2 баллов</a:t>
            </a:r>
          </a:p>
          <a:p>
            <a:pPr marL="285750" indent="-285750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Перспективы: </a:t>
            </a: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дообучение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, увеличение </a:t>
            </a: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датасета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, анализ сарказма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1168E85-48C5-461D-B25B-DB5D23EB631A}"/>
              </a:ext>
            </a:extLst>
          </p:cNvPr>
          <p:cNvSpPr/>
          <p:nvPr/>
        </p:nvSpPr>
        <p:spPr>
          <a:xfrm>
            <a:off x="10476818" y="6357234"/>
            <a:ext cx="1715181" cy="500766"/>
          </a:xfrm>
          <a:prstGeom prst="rect">
            <a:avLst/>
          </a:prstGeom>
          <a:solidFill>
            <a:srgbClr val="3C38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Номер слайда 4">
            <a:extLst>
              <a:ext uri="{FF2B5EF4-FFF2-40B4-BE49-F238E27FC236}">
                <a16:creationId xmlns:a16="http://schemas.microsoft.com/office/drawing/2014/main" id="{8A408771-9E83-4C4D-A63F-66B191D7B4AD}"/>
              </a:ext>
            </a:extLst>
          </p:cNvPr>
          <p:cNvSpPr txBox="1">
            <a:spLocks/>
          </p:cNvSpPr>
          <p:nvPr/>
        </p:nvSpPr>
        <p:spPr>
          <a:xfrm>
            <a:off x="9039225" y="64250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BD0280-3925-48FA-8745-52DE0C7BF3BF}" type="slidenum">
              <a:rPr lang="ru-RU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7667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Words>221</Words>
  <Application>Microsoft Office PowerPoint</Application>
  <PresentationFormat>Широкоэкранный</PresentationFormat>
  <Paragraphs>61</Paragraphs>
  <Slides>10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Nekst Bold</vt:lpstr>
      <vt:lpstr>Verdana</vt:lpstr>
      <vt:lpstr>Wingdings</vt:lpstr>
      <vt:lpstr>Тема Office</vt:lpstr>
      <vt:lpstr>Оценка токсичности комментариев по шкале  1-10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Департамент образования: итоги 2021</dc:title>
  <dc:creator>User</dc:creator>
  <cp:lastModifiedBy>Алексей Боднарчук</cp:lastModifiedBy>
  <cp:revision>55</cp:revision>
  <dcterms:created xsi:type="dcterms:W3CDTF">2022-06-29T03:22:44Z</dcterms:created>
  <dcterms:modified xsi:type="dcterms:W3CDTF">2025-06-23T10:36:52Z</dcterms:modified>
</cp:coreProperties>
</file>