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9.jpg" ContentType="image/jpg"/>
  <Override PartName="/ppt/media/image10.jpg" ContentType="image/jp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12.jpg" ContentType="image/jpg"/>
  <Override PartName="/ppt/theme/theme3.xml" ContentType="application/vnd.openxmlformats-officedocument.theme+xml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6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78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303" r:id="rId11"/>
    <p:sldId id="304" r:id="rId12"/>
    <p:sldId id="305" r:id="rId13"/>
    <p:sldId id="264" r:id="rId14"/>
    <p:sldId id="265" r:id="rId15"/>
    <p:sldId id="266" r:id="rId16"/>
    <p:sldId id="280" r:id="rId17"/>
    <p:sldId id="281" r:id="rId18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2" userDrawn="1">
          <p15:clr>
            <a:srgbClr val="A4A3A4"/>
          </p15:clr>
        </p15:guide>
        <p15:guide id="2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3C6"/>
    <a:srgbClr val="061121"/>
    <a:srgbClr val="FFEA4F"/>
    <a:srgbClr val="F8DF4B"/>
    <a:srgbClr val="F6E470"/>
    <a:srgbClr val="3288D4"/>
    <a:srgbClr val="0F4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5C0FC-9F59-4FA5-870C-343A4B27F5A3}" v="2" dt="2021-12-22T01:17:32.7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558"/>
  </p:normalViewPr>
  <p:slideViewPr>
    <p:cSldViewPr>
      <p:cViewPr varScale="1">
        <p:scale>
          <a:sx n="70" d="100"/>
          <a:sy n="70" d="100"/>
        </p:scale>
        <p:origin x="1430" y="53"/>
      </p:cViewPr>
      <p:guideLst>
        <p:guide orient="horz" pos="2872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a.hervella" userId="S::samira.hervella_thevalley.es#ext#@barrabesnext.onmicrosoft.com::bfe2b0a9-34e0-4e90-b8ac-b0d086ebb119" providerId="AD" clId="Web-{7C95C0FC-9F59-4FA5-870C-343A4B27F5A3}"/>
    <pc:docChg chg="modSld">
      <pc:chgData name="samira.hervella" userId="S::samira.hervella_thevalley.es#ext#@barrabesnext.onmicrosoft.com::bfe2b0a9-34e0-4e90-b8ac-b0d086ebb119" providerId="AD" clId="Web-{7C95C0FC-9F59-4FA5-870C-343A4B27F5A3}" dt="2021-12-22T01:17:32.797" v="1"/>
      <pc:docMkLst>
        <pc:docMk/>
      </pc:docMkLst>
      <pc:sldChg chg="addSp modSp mod modClrScheme chgLayout">
        <pc:chgData name="samira.hervella" userId="S::samira.hervella_thevalley.es#ext#@barrabesnext.onmicrosoft.com::bfe2b0a9-34e0-4e90-b8ac-b0d086ebb119" providerId="AD" clId="Web-{7C95C0FC-9F59-4FA5-870C-343A4B27F5A3}" dt="2021-12-22T01:17:32.797" v="1"/>
        <pc:sldMkLst>
          <pc:docMk/>
          <pc:sldMk cId="241422590" sldId="281"/>
        </pc:sldMkLst>
        <pc:spChg chg="mod ord">
          <ac:chgData name="samira.hervella" userId="S::samira.hervella_thevalley.es#ext#@barrabesnext.onmicrosoft.com::bfe2b0a9-34e0-4e90-b8ac-b0d086ebb119" providerId="AD" clId="Web-{7C95C0FC-9F59-4FA5-870C-343A4B27F5A3}" dt="2021-12-22T01:17:32.797" v="1"/>
          <ac:spMkLst>
            <pc:docMk/>
            <pc:sldMk cId="241422590" sldId="281"/>
            <ac:spMk id="2" creationId="{232C9637-B285-B541-B801-30F61BA5259D}"/>
          </ac:spMkLst>
        </pc:spChg>
        <pc:spChg chg="mod ord">
          <ac:chgData name="samira.hervella" userId="S::samira.hervella_thevalley.es#ext#@barrabesnext.onmicrosoft.com::bfe2b0a9-34e0-4e90-b8ac-b0d086ebb119" providerId="AD" clId="Web-{7C95C0FC-9F59-4FA5-870C-343A4B27F5A3}" dt="2021-12-22T01:17:32.797" v="1"/>
          <ac:spMkLst>
            <pc:docMk/>
            <pc:sldMk cId="241422590" sldId="281"/>
            <ac:spMk id="3" creationId="{E5C501FD-9ECA-6A45-9519-CAF09CC7322C}"/>
          </ac:spMkLst>
        </pc:spChg>
        <pc:spChg chg="add">
          <ac:chgData name="samira.hervella" userId="S::samira.hervella_thevalley.es#ext#@barrabesnext.onmicrosoft.com::bfe2b0a9-34e0-4e90-b8ac-b0d086ebb119" providerId="AD" clId="Web-{7C95C0FC-9F59-4FA5-870C-343A4B27F5A3}" dt="2021-12-22T01:17:11.921" v="0"/>
          <ac:spMkLst>
            <pc:docMk/>
            <pc:sldMk cId="241422590" sldId="281"/>
            <ac:spMk id="4" creationId="{AD296C71-2AED-42F8-B5A7-848794690F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12140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22FBD-A31E-400B-8967-47263D0683DC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9813" y="968375"/>
            <a:ext cx="3648075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81088" y="3729038"/>
            <a:ext cx="8645525" cy="304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12140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B1458-3971-4D1E-87EB-CCD170B1F5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49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C8EC01-6780-F44A-B3AC-8048CBACB1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7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1CB33B-7192-4543-A243-AF1FA90B9C4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37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05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05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30C4F127-8623-EB4B-9FE8-489A394AF3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54EC4C1-C182-4F4F-9EEE-5A8905039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3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82B10C0-6014-9746-9EF9-C810743AD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4711700"/>
            <a:ext cx="3352800" cy="84490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E3EA09-8576-9F42-96EE-47BFC758356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68E48764-E8EC-3545-BD0D-A41FEE75C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187" y="2692123"/>
            <a:ext cx="7667325" cy="14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99695"/>
            <a:ext cx="10808335" cy="147320"/>
          </a:xfrm>
          <a:custGeom>
            <a:avLst/>
            <a:gdLst/>
            <a:ahLst/>
            <a:cxnLst/>
            <a:rect l="l" t="t" r="r" b="b"/>
            <a:pathLst>
              <a:path w="10808335" h="147320">
                <a:moveTo>
                  <a:pt x="10807799" y="147299"/>
                </a:moveTo>
                <a:lnTo>
                  <a:pt x="0" y="147299"/>
                </a:lnTo>
                <a:lnTo>
                  <a:pt x="0" y="0"/>
                </a:lnTo>
                <a:lnTo>
                  <a:pt x="10807799" y="0"/>
                </a:lnTo>
                <a:lnTo>
                  <a:pt x="10807799" y="1472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02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8092" y="4815225"/>
            <a:ext cx="3108045" cy="59443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7454900"/>
            <a:ext cx="10807700" cy="292100"/>
          </a:xfrm>
          <a:custGeom>
            <a:avLst/>
            <a:gdLst/>
            <a:ahLst/>
            <a:cxnLst/>
            <a:rect l="l" t="t" r="r" b="b"/>
            <a:pathLst>
              <a:path w="10807700" h="292100">
                <a:moveTo>
                  <a:pt x="0" y="0"/>
                </a:moveTo>
                <a:lnTo>
                  <a:pt x="10807699" y="0"/>
                </a:lnTo>
                <a:lnTo>
                  <a:pt x="10807699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0187" y="2692123"/>
            <a:ext cx="7557634" cy="1414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2680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601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8467" y="1418507"/>
            <a:ext cx="979076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1155" y="4338320"/>
            <a:ext cx="7565390" cy="193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722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1774" y="2081019"/>
            <a:ext cx="6985925" cy="53738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071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0385" y="1781810"/>
            <a:ext cx="4701349" cy="511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65965" y="1781810"/>
            <a:ext cx="4701349" cy="511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673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2256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99695"/>
            <a:ext cx="10808335" cy="147320"/>
          </a:xfrm>
          <a:custGeom>
            <a:avLst/>
            <a:gdLst/>
            <a:ahLst/>
            <a:cxnLst/>
            <a:rect l="l" t="t" r="r" b="b"/>
            <a:pathLst>
              <a:path w="10808335" h="147320">
                <a:moveTo>
                  <a:pt x="10807799" y="147299"/>
                </a:moveTo>
                <a:lnTo>
                  <a:pt x="0" y="147299"/>
                </a:lnTo>
                <a:lnTo>
                  <a:pt x="0" y="0"/>
                </a:lnTo>
                <a:lnTo>
                  <a:pt x="10807799" y="0"/>
                </a:lnTo>
                <a:lnTo>
                  <a:pt x="10807799" y="1472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082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53D632-0157-AB42-A02C-B19E60B6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261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C1AFEB-736C-B54A-AABC-81A7EDBB6C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77913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DD4EF45-D51A-DA49-85FF-B1302EA5C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0967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2C23CF-9C3A-784D-8BD7-37D85DFA2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ABDE9E6-F7A1-D941-8499-C5842FA9E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299821"/>
            <a:ext cx="3581400" cy="2340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1600" b="0" kern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BBF661-E727-FA40-8B81-C299D2D260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7354082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027D0E3-398C-9244-8F21-9F1D97F6FA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936" y="2871038"/>
            <a:ext cx="6690714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Titulo sección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A26C49C6-8E36-4241-BFBC-62110A2B4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8"/>
          <a:stretch/>
        </p:blipFill>
        <p:spPr>
          <a:xfrm>
            <a:off x="3651251" y="2081019"/>
            <a:ext cx="7156450" cy="5373881"/>
          </a:xfrm>
          <a:prstGeom prst="rect">
            <a:avLst/>
          </a:prstGeom>
        </p:spPr>
      </p:pic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1871388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5650" y="326560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650" y="4625896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378811B-10C6-EB47-9E69-F3A2B3772CE4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BCC6C80B-22F8-F844-B57D-2FC0CCD640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9" name="Título 10">
            <a:extLst>
              <a:ext uri="{FF2B5EF4-FFF2-40B4-BE49-F238E27FC236}">
                <a16:creationId xmlns:a16="http://schemas.microsoft.com/office/drawing/2014/main" id="{06E8E59D-FC3D-9A4D-864F-C06F34597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E6BC577-AD3A-164E-9680-B4149F968437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5D14D5-8D6E-DC47-A71D-FA9B83BB63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924" y="2684219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3C23B1-1214-4D4C-B9CA-F6CAF309BB5B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22" y="1885192"/>
            <a:ext cx="8763000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22D3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3605C8-C347-AE46-B0B8-06B2CD83F1C5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46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6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614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14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C44AC8E3-93EF-D549-BC0B-0CCF56D5A5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17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EA571C7-B32B-B94B-91DA-F84780443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32EB9457-2C46-2E49-8EDD-2B42D01534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85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B5D73955-985B-4542-947C-BF48B3F701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485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5EB6C8DE-FEA8-5848-852A-EEDE223BB7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4" name="Título 10">
            <a:extLst>
              <a:ext uri="{FF2B5EF4-FFF2-40B4-BE49-F238E27FC236}">
                <a16:creationId xmlns:a16="http://schemas.microsoft.com/office/drawing/2014/main" id="{159C69BE-5A89-214F-B6BA-85329939B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C44E8A-7694-E84E-8E83-2DC283309B30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9" r:id="rId3"/>
    <p:sldLayoutId id="2147483672" r:id="rId4"/>
    <p:sldLayoutId id="2147483664" r:id="rId5"/>
    <p:sldLayoutId id="2147483662" r:id="rId6"/>
    <p:sldLayoutId id="2147483670" r:id="rId7"/>
    <p:sldLayoutId id="2147483666" r:id="rId8"/>
    <p:sldLayoutId id="2147483667" r:id="rId9"/>
    <p:sldLayoutId id="2147483671" r:id="rId10"/>
    <p:sldLayoutId id="2147483668" r:id="rId11"/>
    <p:sldLayoutId id="2147483674" r:id="rId12"/>
    <p:sldLayoutId id="2147483676" r:id="rId13"/>
    <p:sldLayoutId id="2147483677" r:id="rId1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675" y="907877"/>
            <a:ext cx="91503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385" y="1781810"/>
            <a:ext cx="9726930" cy="511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74618" y="7204710"/>
            <a:ext cx="3458464" cy="38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0385" y="7204710"/>
            <a:ext cx="2485771" cy="38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81544" y="7204710"/>
            <a:ext cx="2485771" cy="38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49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hyperlink" Target="https://pandas.pydata.org/docs/getting_started/index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9.xml"/><Relationship Id="rId4" Type="http://schemas.openxmlformats.org/officeDocument/2006/relationships/hyperlink" Target="mailto:luis@lubay.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"/>
            <a:ext cx="10807699" cy="77469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0" y="2346967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5500" spc="-5" dirty="0">
                <a:solidFill>
                  <a:srgbClr val="FFEA4F"/>
                </a:solidFill>
              </a:rPr>
              <a:t>Data </a:t>
            </a:r>
            <a:r>
              <a:rPr sz="5500" dirty="0">
                <a:solidFill>
                  <a:srgbClr val="FFEA4F"/>
                </a:solidFill>
              </a:rPr>
              <a:t> </a:t>
            </a:r>
            <a:r>
              <a:rPr sz="5500" spc="-5" dirty="0">
                <a:solidFill>
                  <a:srgbClr val="FFEA4F"/>
                </a:solidFill>
              </a:rPr>
              <a:t>Fundamentals</a:t>
            </a:r>
            <a:endParaRPr sz="5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467" y="1418507"/>
            <a:ext cx="1500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</a:t>
            </a:r>
            <a:r>
              <a:rPr spc="-5" dirty="0"/>
              <a:t>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275" y="690105"/>
            <a:ext cx="1296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900" b="1" i="0" u="none" strike="noStrike" kern="1200" cap="none" spc="-3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FUNDAMEN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149" y="5467000"/>
            <a:ext cx="9836149" cy="1355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9175" y="2300244"/>
            <a:ext cx="4031584" cy="2559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467" y="1418507"/>
            <a:ext cx="1500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21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ANDAS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275" y="690105"/>
            <a:ext cx="1296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900" b="1" i="0" u="none" strike="noStrike" kern="1200" cap="none" spc="-3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FUNDAMEN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80" y="3319486"/>
            <a:ext cx="439102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3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1" i="0" u="none" strike="noStrike" kern="1200" cap="none" spc="-10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Escritura</a:t>
            </a:r>
            <a:r>
              <a:rPr kumimoji="0" sz="4800" b="1" i="0" u="none" strike="noStrike" kern="1200" cap="none" spc="-50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 </a:t>
            </a:r>
            <a:r>
              <a:rPr kumimoji="0" sz="4800" b="1" i="0" u="none" strike="noStrike" kern="1200" cap="none" spc="-5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de</a:t>
            </a:r>
            <a:r>
              <a:rPr kumimoji="0" sz="4800" b="1" i="0" u="none" strike="noStrike" kern="1200" cap="none" spc="-45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 </a:t>
            </a:r>
            <a:r>
              <a:rPr kumimoji="0" sz="4800" b="1" i="0" u="none" strike="noStrike" kern="1200" cap="none" spc="-5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fic</a:t>
            </a: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7122" y="3319486"/>
            <a:ext cx="449008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3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1" i="0" u="none" strike="noStrike" kern="1200" cap="none" spc="-5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heros</a:t>
            </a:r>
            <a:r>
              <a:rPr kumimoji="0" sz="4800" b="1" i="0" u="none" strike="noStrike" kern="1200" cap="none" spc="-200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 </a:t>
            </a:r>
            <a:r>
              <a:rPr kumimoji="0" sz="4800" b="1" i="0" u="none" strike="noStrike" kern="1200" cap="none" spc="0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A</a:t>
            </a:r>
            <a:r>
              <a:rPr kumimoji="0" sz="4800" b="1" i="0" u="none" strike="noStrike" kern="1200" cap="none" spc="-200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 </a:t>
            </a:r>
            <a:r>
              <a:rPr kumimoji="0" sz="4800" b="1" i="0" u="none" strike="noStrike" kern="1200" cap="none" spc="-5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LO</a:t>
            </a:r>
            <a:r>
              <a:rPr kumimoji="0" sz="4800" b="1" i="0" u="none" strike="noStrike" kern="1200" cap="none" spc="-35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 </a:t>
            </a:r>
            <a:r>
              <a:rPr kumimoji="0" sz="4800" b="1" i="0" u="none" strike="noStrike" kern="1200" cap="none" spc="-5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BIG</a:t>
            </a: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0297" y="2216937"/>
            <a:ext cx="10069830" cy="3101340"/>
            <a:chOff x="310297" y="2216937"/>
            <a:chExt cx="10069830" cy="31013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2725" y="3909255"/>
              <a:ext cx="4697300" cy="14086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724" y="2241751"/>
              <a:ext cx="4697299" cy="13591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325" y="2216937"/>
              <a:ext cx="5092999" cy="15097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297" y="3909250"/>
              <a:ext cx="5173052" cy="14086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6680" y="3286137"/>
              <a:ext cx="8898255" cy="731520"/>
            </a:xfrm>
            <a:custGeom>
              <a:avLst/>
              <a:gdLst/>
              <a:ahLst/>
              <a:cxnLst/>
              <a:rect l="l" t="t" r="r" b="b"/>
              <a:pathLst>
                <a:path w="8898255" h="731520">
                  <a:moveTo>
                    <a:pt x="8897836" y="679704"/>
                  </a:moveTo>
                  <a:lnTo>
                    <a:pt x="0" y="679704"/>
                  </a:lnTo>
                  <a:lnTo>
                    <a:pt x="0" y="731520"/>
                  </a:lnTo>
                  <a:lnTo>
                    <a:pt x="8897836" y="731520"/>
                  </a:lnTo>
                  <a:lnTo>
                    <a:pt x="8897836" y="679704"/>
                  </a:lnTo>
                  <a:close/>
                </a:path>
                <a:path w="8898255" h="731520">
                  <a:moveTo>
                    <a:pt x="8897836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8897836" y="624840"/>
                  </a:lnTo>
                  <a:lnTo>
                    <a:pt x="8897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3980" y="3249041"/>
            <a:ext cx="8905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1" i="0" u="none" strike="noStrike" kern="1200" cap="none" spc="-10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Escritura</a:t>
            </a:r>
            <a:r>
              <a:rPr kumimoji="0" sz="4800" b="1" i="0" u="none" strike="noStrike" kern="1200" cap="none" spc="-35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 </a:t>
            </a:r>
            <a:r>
              <a:rPr kumimoji="0" sz="4800" b="1" i="0" u="none" strike="noStrike" kern="1200" cap="none" spc="-5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de</a:t>
            </a:r>
            <a:r>
              <a:rPr kumimoji="0" sz="4800" b="1" i="0" u="none" strike="noStrike" kern="1200" cap="none" spc="-30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 </a:t>
            </a:r>
            <a:r>
              <a:rPr kumimoji="0" sz="4800" b="1" i="0" u="none" strike="noStrike" kern="1200" cap="none" spc="-5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ficheros</a:t>
            </a:r>
            <a:r>
              <a:rPr kumimoji="0" sz="4800" b="1" i="0" u="none" strike="noStrike" kern="1200" cap="none" spc="-204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 </a:t>
            </a:r>
            <a:r>
              <a:rPr kumimoji="0" sz="4800" b="1" i="0" u="none" strike="noStrike" kern="1200" cap="none" spc="0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A</a:t>
            </a:r>
            <a:r>
              <a:rPr kumimoji="0" sz="4800" b="1" i="0" u="none" strike="noStrike" kern="1200" cap="none" spc="-200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 </a:t>
            </a:r>
            <a:r>
              <a:rPr kumimoji="0" sz="4800" b="1" i="0" u="none" strike="noStrike" kern="1200" cap="none" spc="-5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LO</a:t>
            </a:r>
            <a:r>
              <a:rPr kumimoji="0" sz="4800" b="1" i="0" u="none" strike="noStrike" kern="1200" cap="none" spc="-30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 </a:t>
            </a:r>
            <a:r>
              <a:rPr kumimoji="0" sz="4800" b="1" i="0" u="none" strike="noStrike" kern="1200" cap="none" spc="-5" normalizeH="0" baseline="0" noProof="0" dirty="0">
                <a:ln>
                  <a:noFill/>
                </a:ln>
                <a:solidFill>
                  <a:srgbClr val="D0143D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BIG</a:t>
            </a: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6680" y="3910965"/>
            <a:ext cx="9583420" cy="3553460"/>
            <a:chOff x="1026680" y="3910965"/>
            <a:chExt cx="9583420" cy="3553460"/>
          </a:xfrm>
        </p:grpSpPr>
        <p:sp>
          <p:nvSpPr>
            <p:cNvPr id="14" name="object 14"/>
            <p:cNvSpPr/>
            <p:nvPr/>
          </p:nvSpPr>
          <p:spPr>
            <a:xfrm>
              <a:off x="1026680" y="3910965"/>
              <a:ext cx="8898255" cy="55244"/>
            </a:xfrm>
            <a:custGeom>
              <a:avLst/>
              <a:gdLst/>
              <a:ahLst/>
              <a:cxnLst/>
              <a:rect l="l" t="t" r="r" b="b"/>
              <a:pathLst>
                <a:path w="8898255" h="55245">
                  <a:moveTo>
                    <a:pt x="8897838" y="54863"/>
                  </a:moveTo>
                  <a:lnTo>
                    <a:pt x="0" y="54863"/>
                  </a:lnTo>
                  <a:lnTo>
                    <a:pt x="0" y="0"/>
                  </a:lnTo>
                  <a:lnTo>
                    <a:pt x="8897838" y="0"/>
                  </a:lnTo>
                  <a:lnTo>
                    <a:pt x="8897838" y="54863"/>
                  </a:lnTo>
                  <a:close/>
                </a:path>
              </a:pathLst>
            </a:custGeom>
            <a:solidFill>
              <a:srgbClr val="D0143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6326" y="5716374"/>
              <a:ext cx="2193599" cy="1748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6725" y="871350"/>
            <a:ext cx="9686290" cy="6558823"/>
            <a:chOff x="626725" y="871350"/>
            <a:chExt cx="9686290" cy="6558823"/>
          </a:xfrm>
        </p:grpSpPr>
        <p:sp>
          <p:nvSpPr>
            <p:cNvPr id="3" name="object 3"/>
            <p:cNvSpPr/>
            <p:nvPr/>
          </p:nvSpPr>
          <p:spPr>
            <a:xfrm>
              <a:off x="626725" y="871350"/>
              <a:ext cx="9686290" cy="5114290"/>
            </a:xfrm>
            <a:custGeom>
              <a:avLst/>
              <a:gdLst/>
              <a:ahLst/>
              <a:cxnLst/>
              <a:rect l="l" t="t" r="r" b="b"/>
              <a:pathLst>
                <a:path w="9686290" h="5114290">
                  <a:moveTo>
                    <a:pt x="9686099" y="5114099"/>
                  </a:moveTo>
                  <a:lnTo>
                    <a:pt x="0" y="5114099"/>
                  </a:lnTo>
                  <a:lnTo>
                    <a:pt x="0" y="0"/>
                  </a:lnTo>
                  <a:lnTo>
                    <a:pt x="9686099" y="0"/>
                  </a:lnTo>
                  <a:lnTo>
                    <a:pt x="9686099" y="5114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9175" y="5360450"/>
              <a:ext cx="3103049" cy="20697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5825" y="2341322"/>
              <a:ext cx="2091149" cy="2788199"/>
            </a:xfrm>
            <a:prstGeom prst="ellipse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689929" y="3205789"/>
            <a:ext cx="2972678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alibri"/>
                <a:cs typeface="Calibri"/>
              </a:rPr>
              <a:t>Contacto: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es-ES" sz="2800" u="heavy" spc="30" dirty="0">
                <a:solidFill>
                  <a:srgbClr val="607D8B"/>
                </a:solidFill>
                <a:uFill>
                  <a:solidFill>
                    <a:srgbClr val="607D8B"/>
                  </a:solidFill>
                </a:uFill>
                <a:latin typeface="Verdana"/>
                <a:cs typeface="Verdana"/>
                <a:hlinkClick r:id="rId4"/>
              </a:rPr>
              <a:t>luis@lubay.es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6"/>
            <a:ext cx="10807699" cy="77459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0" y="2346967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5500" spc="-5" dirty="0">
                <a:solidFill>
                  <a:srgbClr val="FFEA4F"/>
                </a:solidFill>
              </a:rPr>
              <a:t>Data </a:t>
            </a:r>
            <a:r>
              <a:rPr sz="5500" dirty="0">
                <a:solidFill>
                  <a:srgbClr val="FFEA4F"/>
                </a:solidFill>
              </a:rPr>
              <a:t> </a:t>
            </a:r>
            <a:r>
              <a:rPr sz="5500" spc="-5" dirty="0">
                <a:solidFill>
                  <a:srgbClr val="FFEA4F"/>
                </a:solidFill>
              </a:rPr>
              <a:t>Fundamentals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"/>
            <a:ext cx="10807699" cy="77469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0" y="2346967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5500" spc="-5" dirty="0">
                <a:solidFill>
                  <a:srgbClr val="FFEA4F"/>
                </a:solidFill>
              </a:rPr>
              <a:t>Data </a:t>
            </a:r>
            <a:r>
              <a:rPr sz="5500" dirty="0">
                <a:solidFill>
                  <a:srgbClr val="FFEA4F"/>
                </a:solidFill>
              </a:rPr>
              <a:t> </a:t>
            </a:r>
            <a:r>
              <a:rPr sz="5500" spc="-5" dirty="0">
                <a:solidFill>
                  <a:srgbClr val="FFEA4F"/>
                </a:solidFill>
              </a:rPr>
              <a:t>Fundamentals</a:t>
            </a:r>
            <a:endParaRPr sz="5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2" y="7730857"/>
                </a:moveTo>
                <a:lnTo>
                  <a:pt x="0" y="7730857"/>
                </a:lnTo>
                <a:lnTo>
                  <a:pt x="0" y="0"/>
                </a:lnTo>
                <a:lnTo>
                  <a:pt x="10800002" y="0"/>
                </a:lnTo>
                <a:lnTo>
                  <a:pt x="10800002" y="7730857"/>
                </a:lnTo>
                <a:close/>
              </a:path>
            </a:pathLst>
          </a:custGeom>
          <a:ln w="12699">
            <a:solidFill>
              <a:srgbClr val="1C1C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4875" y="1512334"/>
            <a:ext cx="1051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Índice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675" y="690105"/>
            <a:ext cx="1087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ECOSISTEM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900" spc="-7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875" y="3304387"/>
            <a:ext cx="2268855" cy="154657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35305" indent="-523240">
              <a:lnSpc>
                <a:spcPct val="100000"/>
              </a:lnSpc>
              <a:spcBef>
                <a:spcPts val="6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EDA</a:t>
            </a:r>
            <a:endParaRPr sz="2000" dirty="0">
              <a:latin typeface="Arial MT"/>
              <a:cs typeface="Arial MT"/>
            </a:endParaRPr>
          </a:p>
          <a:p>
            <a:pPr marL="1330960" lvl="1" indent="-33909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133159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Definición</a:t>
            </a:r>
            <a:endParaRPr sz="1600" dirty="0">
              <a:latin typeface="Arial MT"/>
              <a:cs typeface="Arial MT"/>
            </a:endParaRPr>
          </a:p>
          <a:p>
            <a:pPr marL="1330960" lvl="1" indent="-33909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331595" algn="l"/>
              </a:tabLst>
            </a:pPr>
            <a:r>
              <a:rPr sz="1600" spc="-5" dirty="0" err="1">
                <a:solidFill>
                  <a:srgbClr val="FFFFFF"/>
                </a:solidFill>
                <a:latin typeface="Arial MT"/>
                <a:cs typeface="Arial MT"/>
              </a:rPr>
              <a:t>Preguntas</a:t>
            </a:r>
            <a:endParaRPr sz="1600" dirty="0">
              <a:latin typeface="Arial MT"/>
              <a:cs typeface="Arial MT"/>
            </a:endParaRPr>
          </a:p>
          <a:p>
            <a:pPr marL="535305" indent="-523240">
              <a:lnSpc>
                <a:spcPts val="239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Pandas</a:t>
            </a:r>
            <a:endParaRPr sz="2000" dirty="0">
              <a:latin typeface="Arial MT"/>
              <a:cs typeface="Arial MT"/>
            </a:endParaRPr>
          </a:p>
          <a:p>
            <a:pPr marL="1330960" lvl="1" indent="-33909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133159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Prácticas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5961" y="2862910"/>
            <a:ext cx="179323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10" dirty="0">
                <a:solidFill>
                  <a:srgbClr val="FFFFFF"/>
                </a:solidFill>
                <a:latin typeface="Arial"/>
                <a:cs typeface="Arial"/>
              </a:rPr>
              <a:t>EDA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675" y="689598"/>
            <a:ext cx="1437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D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AT</a:t>
            </a:r>
            <a:r>
              <a:rPr sz="1000" b="1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-40" dirty="0">
                <a:solidFill>
                  <a:srgbClr val="22D3C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FUNDAMEN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ALS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775" y="3079225"/>
            <a:ext cx="4128074" cy="41405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764600" y="3662974"/>
            <a:ext cx="2708910" cy="631825"/>
          </a:xfrm>
          <a:custGeom>
            <a:avLst/>
            <a:gdLst/>
            <a:ahLst/>
            <a:cxnLst/>
            <a:rect l="l" t="t" r="r" b="b"/>
            <a:pathLst>
              <a:path w="2708909" h="631825">
                <a:moveTo>
                  <a:pt x="0" y="0"/>
                </a:moveTo>
                <a:lnTo>
                  <a:pt x="2708699" y="0"/>
                </a:lnTo>
                <a:lnTo>
                  <a:pt x="2708699" y="631499"/>
                </a:lnTo>
                <a:lnTo>
                  <a:pt x="0" y="631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300" y="6984698"/>
            <a:ext cx="68846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ANTES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HACER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NADA</a:t>
            </a:r>
            <a:r>
              <a:rPr kumimoji="0" sz="19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DEBEMOS</a:t>
            </a:r>
            <a:r>
              <a:rPr kumimoji="0" sz="1900" b="1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ANALIZAR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QUÉ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HAY…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042" y="1419459"/>
            <a:ext cx="7793355" cy="378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EDA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6850" marR="0" lvl="0" indent="0" algn="l" defTabSz="914400" rtl="0" eaLnBrk="1" fontAlgn="auto" latinLnBrk="0" hangingPunct="1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Eda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 la sigla en inglés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</a:t>
            </a:r>
            <a:r>
              <a:rPr kumimoji="0" sz="1900" b="0" i="0" u="none" strike="noStrike" kern="1200" cap="none" spc="2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1" u="none" strike="noStrike" kern="1200" cap="none" spc="-1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Exploratory</a:t>
            </a:r>
            <a:r>
              <a:rPr kumimoji="0" sz="1900" b="0" i="1" u="none" strike="noStrike" kern="1200" cap="none" spc="-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1" u="none" strike="noStrike" kern="1200" cap="none" spc="-1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1900" b="0" i="1" u="none" strike="noStrike" kern="1200" cap="none" spc="-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Analysis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685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Una de las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primeras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tareas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que tiene que desempeñar el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Científico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de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Datos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Empezamos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preguntándonos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  <a:r>
              <a:rPr kumimoji="0" sz="1900" b="0" i="0" u="none" strike="noStrike" kern="1200" cap="none" spc="-9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900" b="0" i="0" u="heavy" strike="noStrike" kern="1200" cap="none" spc="-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“¿de</a:t>
            </a:r>
            <a:r>
              <a:rPr kumimoji="0" sz="1900" b="0" i="0" u="heavy" strike="noStrike" kern="1200" cap="none" spc="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1900" b="0" i="0" u="heavy" strike="noStrike" kern="1200" cap="none" spc="-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qué</a:t>
            </a:r>
            <a:r>
              <a:rPr kumimoji="0" sz="1900" b="0" i="0" u="heavy" strike="noStrike" kern="1200" cap="none" spc="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1900" b="0" i="0" u="heavy" strike="noStrike" kern="1200" cap="none" spc="-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se</a:t>
            </a:r>
            <a:r>
              <a:rPr kumimoji="0" sz="1900" b="0" i="0" u="heavy" strike="noStrike" kern="1200" cap="none" spc="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1900" b="0" i="0" u="heavy" strike="noStrike" kern="1200" cap="none" spc="-3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trata?”,</a:t>
            </a:r>
            <a:r>
              <a:rPr kumimoji="0" sz="1900" b="0" i="0" u="heavy" strike="noStrike" kern="1200" cap="none" spc="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1900" b="0" i="0" u="heavy" strike="noStrike" kern="1200" cap="none" spc="-1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patrones</a:t>
            </a:r>
            <a:r>
              <a:rPr kumimoji="0" sz="1900" b="0" i="0" u="heavy" strike="noStrike" kern="1200" cap="none" spc="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1900" b="0" i="0" u="heavy" strike="noStrike" kern="1200" cap="none" spc="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y</a:t>
            </a:r>
            <a:r>
              <a:rPr kumimoji="0" sz="1900" b="0" i="0" u="heavy" strike="noStrike" kern="1200" cap="none" spc="5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1900" b="0" i="0" u="heavy" strike="noStrike" kern="1200" cap="none" spc="-1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>
                  <a:solidFill>
                    <a:srgbClr val="474747"/>
                  </a:solidFill>
                </a:uFill>
                <a:latin typeface="Calibri"/>
                <a:ea typeface="+mn-ea"/>
                <a:cs typeface="Calibri"/>
              </a:rPr>
              <a:t>distribuciones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398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Nos</a:t>
            </a:r>
            <a:r>
              <a:rPr kumimoji="0" sz="19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permitirá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91185" marR="0" lvl="0" indent="-37528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●"/>
              <a:tabLst>
                <a:tab pos="591185" algn="l"/>
                <a:tab pos="591820" algn="l"/>
              </a:tabLst>
              <a:defRPr/>
            </a:pP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Conocer</a:t>
            </a:r>
            <a:r>
              <a:rPr kumimoji="0" sz="19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los</a:t>
            </a:r>
            <a:r>
              <a:rPr kumimoji="0" sz="19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datos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91185" marR="0" lvl="0" indent="-37528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●"/>
              <a:tabLst>
                <a:tab pos="591185" algn="l"/>
                <a:tab pos="591820" algn="l"/>
              </a:tabLst>
              <a:defRPr/>
            </a:pP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Identificar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patrones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incoherencias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91185" marR="0" lvl="0" indent="-37528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●"/>
              <a:tabLst>
                <a:tab pos="591185" algn="l"/>
                <a:tab pos="591820" algn="l"/>
              </a:tabLst>
              <a:defRPr/>
            </a:pP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Fijarnos</a:t>
            </a:r>
            <a:r>
              <a:rPr kumimoji="0" sz="19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</a:t>
            </a:r>
            <a:r>
              <a:rPr kumimoji="0" sz="19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los</a:t>
            </a:r>
            <a:r>
              <a:rPr kumimoji="0" sz="19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Outliers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275" y="690105"/>
            <a:ext cx="1296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900" b="1" i="0" u="none" strike="noStrike" kern="1200" cap="none" spc="-3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FUNDAMEN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9575" y="4418875"/>
            <a:ext cx="2411249" cy="31635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2625" y="2655697"/>
            <a:ext cx="7723505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¿Cuántos</a:t>
            </a:r>
            <a:r>
              <a:rPr kumimoji="0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registros</a:t>
            </a:r>
            <a:r>
              <a:rPr kumimoji="0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hay?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¿Son</a:t>
            </a:r>
            <a:r>
              <a:rPr kumimoji="0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demasiado</a:t>
            </a:r>
            <a:r>
              <a:rPr kumimoji="0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pocos?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¿Son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muchos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tenemos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Capacidad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(CPU+RAM)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suficiente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para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procesarlo?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¿Están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todas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las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filas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completas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ó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tenemos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campos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valores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nulos?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caso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haya demasiados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nulos: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¿Queda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 resto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información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inútil?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¿Cuales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parecen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features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importantes?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¿Cuales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podemos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descartar?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¿Hay</a:t>
            </a: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correlación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entre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features</a:t>
            </a: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(características)?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9750" y="840325"/>
            <a:ext cx="2920199" cy="22740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7042" y="1419459"/>
            <a:ext cx="775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EDA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275" y="690105"/>
            <a:ext cx="1296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900" b="1" i="0" u="none" strike="noStrike" kern="1200" cap="none" spc="-3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FUNDAMEN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961" y="2862910"/>
            <a:ext cx="30022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>
                <a:solidFill>
                  <a:srgbClr val="FFFFFF"/>
                </a:solidFill>
              </a:rPr>
              <a:t>Pandas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828675" y="689598"/>
            <a:ext cx="1437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000" b="1" i="0" u="none" strike="noStrike" kern="1200" cap="none" spc="-7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000" b="1" i="0" u="none" strike="noStrike" kern="1200" cap="none" spc="-4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FUNDAMEN</a:t>
            </a:r>
            <a:r>
              <a:rPr kumimoji="0" sz="1000" b="1" i="0" u="none" strike="noStrike" kern="1200" cap="none" spc="-7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ALS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30550" y="2004400"/>
            <a:ext cx="1789430" cy="228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7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azul,</a:t>
            </a:r>
            <a:r>
              <a:rPr kumimoji="0" sz="1500" b="1" i="0" u="none" strike="noStrike" kern="1200" cap="none" spc="-4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rojo,</a:t>
            </a:r>
            <a:r>
              <a:rPr kumimoji="0" sz="1500" b="1" i="0" u="none" strike="noStrike" kern="1200" cap="none" spc="-4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marrón…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467" y="1418507"/>
            <a:ext cx="1500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</a:t>
            </a:r>
            <a:r>
              <a:rPr spc="-5" dirty="0"/>
              <a:t>ANDAS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6275" y="690105"/>
            <a:ext cx="1296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900" b="1" i="0" u="none" strike="noStrike" kern="1200" cap="none" spc="-3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FUNDAMEN</a:t>
            </a:r>
            <a:r>
              <a:rPr kumimoji="0" sz="900" b="1" i="0" u="none" strike="noStrike" kern="1200" cap="none" spc="-70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3298" y="3358125"/>
            <a:ext cx="4989725" cy="28595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9125" y="6607950"/>
            <a:ext cx="9115425" cy="2590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700" b="1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nivel </a:t>
            </a:r>
            <a:r>
              <a:rPr kumimoji="0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técnico</a:t>
            </a:r>
            <a:r>
              <a:rPr kumimoji="0" sz="17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 llaman</a:t>
            </a:r>
            <a:r>
              <a:rPr kumimoji="0" sz="17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así.</a:t>
            </a:r>
            <a:r>
              <a:rPr kumimoji="0" sz="17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Pero sabéis</a:t>
            </a:r>
            <a:r>
              <a:rPr kumimoji="0" sz="17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 qué</a:t>
            </a:r>
            <a:r>
              <a:rPr kumimoji="0" sz="17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estamos hablando…</a:t>
            </a:r>
            <a:r>
              <a:rPr kumimoji="0" sz="1700" b="1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Ya</a:t>
            </a: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lo</a:t>
            </a:r>
            <a:r>
              <a:rPr kumimoji="0" sz="17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hemos visto.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125" y="6867030"/>
            <a:ext cx="3274695" cy="2590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</a:t>
            </a:r>
            <a:r>
              <a:rPr kumimoji="0" sz="17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</a:t>
            </a:r>
            <a:r>
              <a:rPr kumimoji="0" sz="17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jerga</a:t>
            </a:r>
            <a:r>
              <a:rPr kumimoji="0" sz="17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7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Science</a:t>
            </a:r>
            <a:r>
              <a:rPr kumimoji="0" sz="17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:D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125" y="4048125"/>
            <a:ext cx="4504690" cy="243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¿Que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datos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son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discretos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cuales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continuos?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125" y="4535804"/>
            <a:ext cx="2855595" cy="243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¿Siguen</a:t>
            </a:r>
            <a:r>
              <a:rPr kumimoji="0" sz="16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alguna</a:t>
            </a:r>
            <a:r>
              <a:rPr kumimoji="0" sz="16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distribución?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125" y="5023484"/>
            <a:ext cx="2912745" cy="243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Sirve</a:t>
            </a: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obtener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tipo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datos: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125" y="5267325"/>
            <a:ext cx="2595880" cy="243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4790" marR="0" lvl="0" indent="0" algn="l" defTabSz="914400" rtl="0" eaLnBrk="1" fontAlgn="auto" latinLnBrk="0" hangingPunct="1">
              <a:lnSpc>
                <a:spcPts val="18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texto,</a:t>
            </a: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int,</a:t>
            </a: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double,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float…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35750" y="1928200"/>
            <a:ext cx="1259840" cy="228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7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peso,</a:t>
            </a:r>
            <a:r>
              <a:rPr kumimoji="0" sz="1500" b="1" i="0" u="none" strike="noStrike" kern="1200" cap="none" spc="-6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altura…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9150" y="2766400"/>
            <a:ext cx="1365885" cy="228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7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1" i="0" u="none" strike="noStrike" kern="1200" cap="none" spc="-2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color,</a:t>
            </a:r>
            <a:r>
              <a:rPr kumimoji="0" sz="1500" b="1" i="0" u="none" strike="noStrike" kern="1200" cap="none" spc="-6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idioma…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2350" y="2461600"/>
            <a:ext cx="3843020" cy="228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7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pueblo</a:t>
            </a:r>
            <a:r>
              <a:rPr kumimoji="0" sz="1500" b="1" i="0" u="none" strike="noStrike" kern="1200" cap="none" spc="-2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500" b="1" i="0" u="none" strike="noStrike" kern="1200" cap="none" spc="-2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ciudad</a:t>
            </a:r>
            <a:r>
              <a:rPr kumimoji="0" sz="1500" b="1" i="0" u="none" strike="noStrike" kern="1200" cap="none" spc="-1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1500" b="1" i="0" u="none" strike="noStrike" kern="1200" cap="none" spc="-2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provincia</a:t>
            </a:r>
            <a:r>
              <a:rPr kumimoji="0" sz="1500" b="1" i="0" u="none" strike="noStrike" kern="1200" cap="none" spc="-2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1500" b="1" i="0" u="none" strike="noStrike" kern="1200" cap="none" spc="-1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nacionalidad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11950" y="2385400"/>
            <a:ext cx="1112520" cy="228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7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0$,</a:t>
            </a:r>
            <a:r>
              <a:rPr kumimoji="0" sz="1500" b="1" i="0" u="none" strike="noStrike" kern="1200" cap="none" spc="-3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3$,</a:t>
            </a:r>
            <a:r>
              <a:rPr kumimoji="0" sz="1500" b="1" i="0" u="none" strike="noStrike" kern="1200" cap="none" spc="-3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25$...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02350" y="2766400"/>
            <a:ext cx="2364105" cy="228600"/>
          </a:xfrm>
          <a:custGeom>
            <a:avLst/>
            <a:gdLst/>
            <a:ahLst/>
            <a:cxnLst/>
            <a:rect l="l" t="t" r="r" b="b"/>
            <a:pathLst>
              <a:path w="2364104" h="228600">
                <a:moveTo>
                  <a:pt x="2364041" y="228600"/>
                </a:moveTo>
                <a:lnTo>
                  <a:pt x="0" y="228600"/>
                </a:lnTo>
                <a:lnTo>
                  <a:pt x="0" y="0"/>
                </a:lnTo>
                <a:lnTo>
                  <a:pt x="2364041" y="0"/>
                </a:lnTo>
                <a:lnTo>
                  <a:pt x="2364041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89650" y="2746080"/>
            <a:ext cx="23888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1" i="0" u="none" strike="noStrike" kern="1200" cap="none" spc="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-10ºC,</a:t>
            </a:r>
            <a:r>
              <a:rPr kumimoji="0" sz="1500" b="1" i="0" u="none" strike="noStrike" kern="1200" cap="none" spc="-3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-1.5ºC,</a:t>
            </a:r>
            <a:r>
              <a:rPr kumimoji="0" sz="1500" b="1" i="0" u="none" strike="noStrike" kern="1200" cap="none" spc="-3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17ºC,</a:t>
            </a:r>
            <a:r>
              <a:rPr kumimoji="0" sz="1500" b="1" i="0" u="none" strike="noStrike" kern="1200" cap="none" spc="-30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3188D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25ºC…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12" ma:contentTypeDescription="Crear nuevo documento." ma:contentTypeScope="" ma:versionID="1c746c45d690e52c4b842afb8cbf6b2a">
  <xsd:schema xmlns:xsd="http://www.w3.org/2001/XMLSchema" xmlns:xs="http://www.w3.org/2001/XMLSchema" xmlns:p="http://schemas.microsoft.com/office/2006/metadata/properties" xmlns:ns2="c9cba1bf-ad18-487f-b0a8-cc7dc3f65a2e" xmlns:ns3="e9eeedc1-a23b-4b23-a6e8-1216aa6fc5b0" targetNamespace="http://schemas.microsoft.com/office/2006/metadata/properties" ma:root="true" ma:fieldsID="bd8405f551615241ceb3701f9350c617" ns2:_="" ns3:_="">
    <xsd:import namespace="c9cba1bf-ad18-487f-b0a8-cc7dc3f65a2e"/>
    <xsd:import namespace="e9eeedc1-a23b-4b23-a6e8-1216aa6fc5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a386ecc-29c3-439c-824f-776d15e910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edc1-a23b-4b23-a6e8-1216aa6fc5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3a4a2b6-3456-46eb-b464-0d3e1a29a182}" ma:internalName="TaxCatchAll" ma:showField="CatchAllData" ma:web="e9eeedc1-a23b-4b23-a6e8-1216aa6fc5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eeedc1-a23b-4b23-a6e8-1216aa6fc5b0" xsi:nil="true"/>
    <lcf76f155ced4ddcb4097134ff3c332f xmlns="c9cba1bf-ad18-487f-b0a8-cc7dc3f65a2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1BA582B-D73A-42E8-B406-C203226B1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e9eeedc1-a23b-4b23-a6e8-1216aa6fc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A212D-EF07-4D97-8C69-A5A01DB704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C93B92-B136-4793-B69C-D5A6148E87E7}">
  <ds:schemaRefs>
    <ds:schemaRef ds:uri="http://schemas.microsoft.com/office/2006/metadata/properties"/>
    <ds:schemaRef ds:uri="http://schemas.microsoft.com/office/infopath/2007/PartnerControls"/>
    <ds:schemaRef ds:uri="e9eeedc1-a23b-4b23-a6e8-1216aa6fc5b0"/>
    <ds:schemaRef ds:uri="c9cba1bf-ad18-487f-b0a8-cc7dc3f65a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Words>279</Words>
  <Application>Microsoft Office PowerPoint</Application>
  <PresentationFormat>Personalizado</PresentationFormat>
  <Paragraphs>66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Arial MT</vt:lpstr>
      <vt:lpstr>Calibri</vt:lpstr>
      <vt:lpstr>Helvetica Neue</vt:lpstr>
      <vt:lpstr>Verdana</vt:lpstr>
      <vt:lpstr>Office Theme</vt:lpstr>
      <vt:lpstr>1_Office Theme</vt:lpstr>
      <vt:lpstr>Data  Fundamentals</vt:lpstr>
      <vt:lpstr>Data  Fundamentals</vt:lpstr>
      <vt:lpstr>Data  Fundamentals</vt:lpstr>
      <vt:lpstr>Índice</vt:lpstr>
      <vt:lpstr>Presentación de PowerPoint</vt:lpstr>
      <vt:lpstr>Presentación de PowerPoint</vt:lpstr>
      <vt:lpstr>Presentación de PowerPoint</vt:lpstr>
      <vt:lpstr>Pandas</vt:lpstr>
      <vt:lpstr>PANDAS</vt:lpstr>
      <vt:lpstr>PANDAS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cp:lastModifiedBy>Sastre Roca Luis</cp:lastModifiedBy>
  <cp:revision>51</cp:revision>
  <dcterms:created xsi:type="dcterms:W3CDTF">2021-05-28T10:18:10Z</dcterms:created>
  <dcterms:modified xsi:type="dcterms:W3CDTF">2022-10-24T11:12:41Z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  <property fmtid="{D5CDD505-2E9C-101B-9397-08002B2CF9AE}" pid="6" name="MediaServiceImageTags">
    <vt:lpwstr/>
  </property>
</Properties>
</file>