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713" r:id="rId5"/>
    <p:sldMasterId id="2147483725" r:id="rId6"/>
    <p:sldMasterId id="2147483703" r:id="rId7"/>
  </p:sldMasterIdLst>
  <p:notesMasterIdLst>
    <p:notesMasterId r:id="rId18"/>
  </p:notesMasterIdLst>
  <p:sldIdLst>
    <p:sldId id="393" r:id="rId8"/>
    <p:sldId id="407" r:id="rId9"/>
    <p:sldId id="408" r:id="rId10"/>
    <p:sldId id="412" r:id="rId11"/>
    <p:sldId id="392" r:id="rId12"/>
    <p:sldId id="409" r:id="rId13"/>
    <p:sldId id="406" r:id="rId14"/>
    <p:sldId id="410" r:id="rId15"/>
    <p:sldId id="411" r:id="rId16"/>
    <p:sldId id="413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4" orient="horz" pos="5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9C"/>
    <a:srgbClr val="E72C33"/>
    <a:srgbClr val="383739"/>
    <a:srgbClr val="EFBA16"/>
    <a:srgbClr val="054279"/>
    <a:srgbClr val="7CB2DD"/>
    <a:srgbClr val="CBCBC5"/>
    <a:srgbClr val="E05529"/>
    <a:srgbClr val="F44F31"/>
    <a:srgbClr val="6BA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9F8F6-AFD0-3F4C-B310-4057684885F6}" v="63" dt="2025-03-20T09:49:33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5" autoAdjust="0"/>
    <p:restoredTop sz="96038" autoAdjust="0"/>
  </p:normalViewPr>
  <p:slideViewPr>
    <p:cSldViewPr snapToGrid="0">
      <p:cViewPr varScale="1">
        <p:scale>
          <a:sx n="111" d="100"/>
          <a:sy n="111" d="100"/>
        </p:scale>
        <p:origin x="240" y="1344"/>
      </p:cViewPr>
      <p:guideLst>
        <p:guide orient="horz" pos="2160"/>
        <p:guide pos="3840"/>
        <p:guide orient="horz" pos="5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99DA-2960-4CD8-B22C-4FE35FB12021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E2060-766C-44D2-BADC-EFEFF230A0D1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025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BCCCE-FD35-ACB6-BB86-06B50D18F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586CE645-DDD7-C4FF-FEA7-AA17B917D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99697793-5F0F-5798-20C1-C10D2624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49087EE-BD42-CCEB-B0F6-0D208960D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E2060-766C-44D2-BADC-EFEFF230A0D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46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E2060-766C-44D2-BADC-EFEFF230A0D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466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B9CD-F221-2A28-B6C7-DDBA95726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3833D452-D8A6-4232-7C02-D969DE99A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F29572BE-AFFA-5A01-1B72-1FCED2047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5CD7206-F71F-806C-75E8-A6AB19997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E2060-766C-44D2-BADC-EFEFF230A0D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183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7FE93740-AE1C-BE46-960F-6043BD0D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8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3B2629-0AFE-DB40-906F-009F8E8F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C6B999B-0151-3D41-8E4A-8DA625A57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57C7CC1-16F3-F443-B649-D2685A5B5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E2B300-2BD0-A349-9E3F-CE24190C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39B3F8-4F75-3F46-902C-08323ADA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66D3E5-6BDE-F245-BE0A-7C4F5762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468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E08F12-1652-8B45-A09B-9B0F6532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67D5351-E1BB-7D45-B771-6A669BBA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2BF7A56-E765-3446-987A-CDDA1442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2B1A12-04B7-8840-8A7A-7CB527EF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8D4446-1C85-764B-AC81-CE60E0BB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078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E7370FE-AEEE-4C42-B887-7126229A9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6554AED-B221-9348-A848-4355C830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81D932-5D9A-3F48-B12A-67068A6C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84F64C-F3C4-B147-99F2-8D896193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885F269-4076-5A40-A76B-26669328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834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803025-F3A6-6E4C-BB3B-A6A05227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20F6AB-A29F-0E44-87BF-8E3A8E3C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5D5B321-89FF-A648-8D1C-EA3B1708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2BBEF3B8-59D9-214D-81F3-F2C0922F0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00865"/>
            <a:ext cx="5257800" cy="1325563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E72C33"/>
                </a:solidFill>
                <a:latin typeface="Amsi Pro Ultra" panose="020B0A06020201010104" pitchFamily="34" charset="77"/>
              </a:defRPr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91E234C0-5607-2D4C-B6B3-66D95962DD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833231"/>
            <a:ext cx="4114800" cy="95415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100" b="0" i="0">
                <a:solidFill>
                  <a:srgbClr val="383739"/>
                </a:solidFill>
                <a:latin typeface="Amsi Pro" panose="020B0A06020201010104" pitchFamily="34" charset="77"/>
              </a:defRPr>
            </a:lvl1pPr>
            <a:lvl2pPr>
              <a:defRPr sz="1600" b="0" i="0">
                <a:solidFill>
                  <a:srgbClr val="383739"/>
                </a:solidFill>
                <a:latin typeface="Amsi Pro" panose="020B0A06020201010104" pitchFamily="34" charset="77"/>
              </a:defRPr>
            </a:lvl2pPr>
            <a:lvl3pPr>
              <a:defRPr sz="1600" b="0" i="0">
                <a:solidFill>
                  <a:srgbClr val="383739"/>
                </a:solidFill>
                <a:latin typeface="Amsi Pro" panose="020B0A06020201010104" pitchFamily="34" charset="77"/>
              </a:defRPr>
            </a:lvl3pPr>
            <a:lvl4pPr>
              <a:defRPr sz="1600" b="0" i="0">
                <a:solidFill>
                  <a:srgbClr val="383739"/>
                </a:solidFill>
                <a:latin typeface="Amsi Pro" panose="020B0A06020201010104" pitchFamily="34" charset="77"/>
              </a:defRPr>
            </a:lvl4pPr>
            <a:lvl5pPr>
              <a:defRPr sz="1600" b="0" i="0">
                <a:solidFill>
                  <a:srgbClr val="383739"/>
                </a:solidFill>
                <a:latin typeface="Amsi Pro" panose="020B0A06020201010104" pitchFamily="34" charset="77"/>
              </a:defRPr>
            </a:lvl5pPr>
          </a:lstStyle>
          <a:p>
            <a:pPr algn="l"/>
            <a:r>
              <a:rPr lang="sv-SE" dirty="0">
                <a:solidFill>
                  <a:srgbClr val="383739"/>
                </a:solidFill>
              </a:rPr>
              <a:t>Klicka här för att ändra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366073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0B0267-5A2F-7643-81A9-FE0A8491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4DE031A-9E2D-1E4F-8809-E802C0FB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79A8E10-7DE9-1541-BDB9-C329C27F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6E5744-6B2A-3D43-B783-0196A81E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988156-5E39-4249-A78F-804A05CF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256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990A1F-9407-5F49-88F9-7A89EA73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8F8CEB-84C7-434E-AB96-5F93442E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AD8928-2BE5-8F47-A4C9-A5C29ED7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2C0CA82-53D8-4343-A513-C9ED87BB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FD9E07-8B51-6B4A-A8CE-DF5244F6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200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41550C-3D67-3444-9789-8E7ECEE0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784C15-0596-A442-83EA-28D71D415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3E0BAFB-F95B-D84D-8266-11311B4C9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420A4FC-EBE5-704A-8FD1-DB824E89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FD4D20E-DBB8-9248-A4F8-341E3E79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F8FF532-43D4-104F-B736-A9DCD83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5545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274FD4-2BF7-B14A-A7AB-036572FC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DBA62D4-A8F6-C449-88CE-D333C888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177EF8-465A-754A-8935-4C19A570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E7B579F-7AC3-964E-BCC2-7FFE4B35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E4CC509-D98B-1340-AB12-A09FE7ACB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7C1F581-BD39-5F44-9F8E-7A3008DB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B25F15D-8F95-0F45-859E-B1099024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804ED0C-4FD7-2240-8C08-D69A770B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0635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DF8464-7630-3F43-B2A8-D53D6BB6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B55A23C-B9E2-6F49-BD57-C488CD79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A132563-7F8A-7049-B03A-D6B070F6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DF3AA8E-FEBD-614C-B764-FADCF487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620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B88C793-24FB-664B-A2C3-5E08A3A2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422A75C9-5EC6-C44D-8735-2185DB93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CE206E7-3425-A344-A583-BE1D7D40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4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0E3A02-ED83-9147-82BE-45949FC220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6586" y="2601119"/>
            <a:ext cx="4572000" cy="1972377"/>
          </a:xfrm>
        </p:spPr>
        <p:txBody>
          <a:bodyPr anchor="t" anchorCtr="0">
            <a:noAutofit/>
          </a:bodyPr>
          <a:lstStyle>
            <a:lvl1pPr algn="r">
              <a:defRPr sz="3400" b="1" i="0">
                <a:solidFill>
                  <a:schemeClr val="bg1"/>
                </a:solidFill>
                <a:latin typeface="Amsi Pro Ultra" panose="020B0A06020201010104" pitchFamily="34" charset="77"/>
                <a:cs typeface="Arial" panose="020B0604020202020204" pitchFamily="34" charset="0"/>
              </a:defRPr>
            </a:lvl1pPr>
          </a:lstStyle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9FEC4D1-7C4F-4349-9207-9125ADF0F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060" y="2870939"/>
            <a:ext cx="3098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100" b="0" i="0">
                <a:solidFill>
                  <a:schemeClr val="bg1"/>
                </a:solidFill>
                <a:latin typeface="Amsi Pro" panose="020B0A06020201010104" pitchFamily="34" charset="7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D29092-C0EC-3346-B9EC-A3859557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D89518-4391-9A4F-BF6E-61A2EA3F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CDBDC-9A90-F944-87D8-4FC437A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974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C280E4-A178-1D4C-84CC-E037B4AB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0DD5E21-ADCD-E84A-BF70-AE1AEABD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C91BFF-8D8E-004E-BEDA-2038C284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EF1954B-5D24-7B46-A585-DBD94C0B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458DB06-A0A1-7740-9C99-E846B74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1B35EF-E08C-3F48-80E5-E1132CC0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6588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0133CF-FF88-5644-9B7E-FFDD1966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9410882-9888-324D-B398-EB360FD52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4914AC4-E0E7-7F48-BA84-E39531CA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A0C9002-BFE3-8F42-9A0D-34E1FC6D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BD140C7-CF9D-FB4F-AD03-F366686D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F17687A-CB92-7F4D-85F2-F46D8557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6862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C8F209-5D40-804A-A3C9-F74851D1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29CD7F2-856A-504F-B895-AAB12547C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46A4E0-D004-6243-9971-658411CA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11E438-57EE-724F-8839-21E8F18D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7209484-2B63-2747-9071-AA8F520C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2930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249976C-F1D4-6E44-8D18-65A4B343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87BABC5-4C7C-9D41-9172-D69AFBAE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4619900-B2E5-D14F-9C3C-352FD0BB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8EB99F-FA79-DD44-A9E0-709E2071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9BDFCF-2294-9947-AC5F-DEE7163F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2744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92760" y="145598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92760" y="2700268"/>
            <a:ext cx="10515600" cy="323405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87658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82600" y="1485581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62280" y="2740024"/>
            <a:ext cx="5181600" cy="3569335"/>
          </a:xfrm>
        </p:spPr>
        <p:txBody>
          <a:bodyPr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2740024"/>
            <a:ext cx="5181600" cy="356933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677744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74028" y="150359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74028" y="2608816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rgbClr val="E72C3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4028" y="3432728"/>
            <a:ext cx="5157787" cy="295084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260881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rgbClr val="E72C3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3432728"/>
            <a:ext cx="5183188" cy="295084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3868876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72440" y="1503043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6" name="Platshållare för bild 6"/>
          <p:cNvSpPr>
            <a:spLocks noGrp="1"/>
          </p:cNvSpPr>
          <p:nvPr>
            <p:ph type="pic" sz="quarter" idx="13"/>
          </p:nvPr>
        </p:nvSpPr>
        <p:spPr>
          <a:xfrm>
            <a:off x="472439" y="2533564"/>
            <a:ext cx="3535681" cy="31718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7" name="Platshållare för bild 6"/>
          <p:cNvSpPr>
            <a:spLocks noGrp="1"/>
          </p:cNvSpPr>
          <p:nvPr>
            <p:ph type="pic" sz="quarter" idx="14"/>
          </p:nvPr>
        </p:nvSpPr>
        <p:spPr>
          <a:xfrm>
            <a:off x="4409076" y="2533564"/>
            <a:ext cx="3556364" cy="317182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8" name="Platshållare för bild 6"/>
          <p:cNvSpPr>
            <a:spLocks noGrp="1"/>
          </p:cNvSpPr>
          <p:nvPr>
            <p:ph type="pic" sz="quarter" idx="15"/>
          </p:nvPr>
        </p:nvSpPr>
        <p:spPr>
          <a:xfrm>
            <a:off x="8346440" y="2533564"/>
            <a:ext cx="3327400" cy="3171825"/>
          </a:xfrm>
        </p:spPr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3634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453708" y="1478929"/>
            <a:ext cx="4744457" cy="128746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500" b="0"/>
            </a:lvl1pPr>
          </a:lstStyle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4803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33388" y="2918791"/>
            <a:ext cx="3932237" cy="31490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65434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D6F94D-8EDD-F747-8399-DAF72256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98117F-BD6D-AF43-9326-59871068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35324BD-27D5-0846-A187-D56B63C0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5AA6A2C-AC69-FA48-AD29-6DC6BCE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8237033-1AEA-2942-958E-F9B587FD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8134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2A9F58-407F-ED4D-8012-6D22014C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A30A0C8-90C3-0F4B-93DD-040E37F2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FC868D-1C80-F44F-B009-9DF6E92C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BC3CDD-4CFE-6245-ADE2-29218210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FB8044-7F64-BA47-A9F0-36E15019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859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02347C-5A8E-6442-970D-D60498E7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719BC5-BE62-8249-BBC6-D6E32B636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7DE286A-5516-E24A-8E1D-2C76BCE3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4B2D320-A0C8-0B4A-A0AD-E4A0BA8E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F84FEE1-1144-F246-A29E-E5075F31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A5FF49A-3469-304C-8B94-6843424C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683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4A8ECD-1DDB-3143-B518-623702E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DCA5B09-C05E-DC41-8986-9B5CC488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F9E37E0-7636-9E42-9FD1-B3BE5B5B1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F9BD848-FF59-7A46-9B49-3FFAD1186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1C892A0-96DA-F043-8CB8-4242C2A7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A2EC845-8F08-7945-8CC3-B866BB00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1BC2FC6-555B-FB4C-8534-376BA3A9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50281C8-A7D8-B444-85EB-C0B36697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6665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55FE87-CFDF-5D41-BDAC-1ADCD43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B534FBA-693C-B14F-ADDC-9AD5FD66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CCAE49C-724C-814D-AACD-38496F3A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5C98C9-37CE-F740-B17F-706BAAB0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4027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E2F6EF6-CB5E-DF42-85A0-6835B375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8D70891-279D-8A44-96BE-C12F5E25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526F92B-2E14-F54B-938C-6F4A13B1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1417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DEBE7B-5A94-9C40-AF44-7A96BCB7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720A61-3E7D-E64E-8ED2-C25852FB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EB64B4A-5803-1442-BFEA-3EC89B58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AEF6B27-B38A-7948-BBE0-EFC29034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2E805F-D6E3-8244-9E49-334AD430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277FBD1-73E6-D24B-9C6E-77194349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32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34789762-969B-414A-B20A-6E8F9241A68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E350177C-07B1-514C-9426-B59953692578}"/>
              </a:ext>
            </a:extLst>
          </p:cNvPr>
          <p:cNvSpPr/>
          <p:nvPr userDrawn="1"/>
        </p:nvSpPr>
        <p:spPr>
          <a:xfrm>
            <a:off x="-13252" y="0"/>
            <a:ext cx="6109252" cy="6858000"/>
          </a:xfrm>
          <a:prstGeom prst="rect">
            <a:avLst/>
          </a:prstGeom>
          <a:solidFill>
            <a:srgbClr val="E7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Platshållare för datum 3">
            <a:extLst>
              <a:ext uri="{FF2B5EF4-FFF2-40B4-BE49-F238E27FC236}">
                <a16:creationId xmlns:a16="http://schemas.microsoft.com/office/drawing/2014/main" id="{E9BA9495-430B-2144-B0DD-5B8F2F54D730}"/>
              </a:ext>
            </a:extLst>
          </p:cNvPr>
          <p:cNvSpPr txBox="1">
            <a:spLocks/>
          </p:cNvSpPr>
          <p:nvPr userDrawn="1"/>
        </p:nvSpPr>
        <p:spPr>
          <a:xfrm>
            <a:off x="1013062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7D5CFD-3B00-484E-B6A0-248C5BB78AE6}" type="datetimeFigureOut">
              <a:rPr lang="sv-SE" sz="1000" smtClean="0">
                <a:solidFill>
                  <a:schemeClr val="bg1"/>
                </a:solidFill>
              </a:rPr>
              <a:pPr/>
              <a:t>2025-03-19</a:t>
            </a:fld>
            <a:endParaRPr lang="sv-SE" sz="1000" dirty="0">
              <a:solidFill>
                <a:schemeClr val="bg1"/>
              </a:solidFill>
            </a:endParaRPr>
          </a:p>
        </p:txBody>
      </p:sp>
      <p:pic>
        <p:nvPicPr>
          <p:cNvPr id="22" name="Bildobjekt 21">
            <a:extLst>
              <a:ext uri="{FF2B5EF4-FFF2-40B4-BE49-F238E27FC236}">
                <a16:creationId xmlns:a16="http://schemas.microsoft.com/office/drawing/2014/main" id="{9C4446AE-6620-5342-BEC1-83625079AD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81056"/>
            <a:ext cx="3027784" cy="1047109"/>
          </a:xfrm>
          <a:prstGeom prst="rect">
            <a:avLst/>
          </a:prstGeom>
        </p:spPr>
      </p:pic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2DA4429A-93AD-1D4D-A12A-6DECD23C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91" y="2103436"/>
            <a:ext cx="4652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24" name="Platshållare för rubrik 7">
            <a:extLst>
              <a:ext uri="{FF2B5EF4-FFF2-40B4-BE49-F238E27FC236}">
                <a16:creationId xmlns:a16="http://schemas.microsoft.com/office/drawing/2014/main" id="{F87A8DAB-7D9F-624E-860F-459980C74795}"/>
              </a:ext>
            </a:extLst>
          </p:cNvPr>
          <p:cNvSpPr txBox="1">
            <a:spLocks/>
          </p:cNvSpPr>
          <p:nvPr userDrawn="1"/>
        </p:nvSpPr>
        <p:spPr>
          <a:xfrm>
            <a:off x="8362121" y="4621349"/>
            <a:ext cx="326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v-SE" sz="1800" b="0" i="0" dirty="0">
                <a:latin typeface="Amsi Pro" panose="020B0A06020201010104" pitchFamily="34" charset="77"/>
              </a:rPr>
              <a:t>Klicka här för att ändra mall för rubrikformat</a:t>
            </a:r>
          </a:p>
        </p:txBody>
      </p:sp>
    </p:spTree>
    <p:extLst>
      <p:ext uri="{BB962C8B-B14F-4D97-AF65-F5344CB8AC3E}">
        <p14:creationId xmlns:p14="http://schemas.microsoft.com/office/powerpoint/2010/main" val="50053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chemeClr val="bg1"/>
          </a:solidFill>
          <a:latin typeface="Amsi Pro Ultra" panose="020B0A06020201010104" pitchFamily="34" charset="77"/>
          <a:ea typeface="+mj-ea"/>
          <a:cs typeface="+mj-cs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r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r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r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r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6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81EC77F-99E9-6D47-805E-FFF575E4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7C99698-33CF-C64B-9BCC-E3655887F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C468272-17CF-2A4A-ACBC-7B95FC920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8935-B30A-B842-B807-F851F6D9DCDD}" type="datetimeFigureOut">
              <a:rPr lang="sv-SE" smtClean="0"/>
              <a:t>2025-03-19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7C1DB1E-C59B-494A-9CED-A33C12277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1DC6AF-D1F1-DA48-A0D1-701C58E8E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B1DED-4B95-B547-807D-46C8367C2627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71475AA-AA42-4449-AD23-0F670CB2367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0AF677D-614C-CD4A-8FB6-1528E5B6F961}"/>
              </a:ext>
            </a:extLst>
          </p:cNvPr>
          <p:cNvSpPr/>
          <p:nvPr userDrawn="1"/>
        </p:nvSpPr>
        <p:spPr>
          <a:xfrm>
            <a:off x="-13252" y="0"/>
            <a:ext cx="6109252" cy="6858000"/>
          </a:xfrm>
          <a:prstGeom prst="rect">
            <a:avLst/>
          </a:prstGeom>
          <a:solidFill>
            <a:srgbClr val="E7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Platshållare för datum 3">
            <a:extLst>
              <a:ext uri="{FF2B5EF4-FFF2-40B4-BE49-F238E27FC236}">
                <a16:creationId xmlns:a16="http://schemas.microsoft.com/office/drawing/2014/main" id="{81C26EDA-8584-6B41-8F66-7B62DA9B8F15}"/>
              </a:ext>
            </a:extLst>
          </p:cNvPr>
          <p:cNvSpPr txBox="1">
            <a:spLocks/>
          </p:cNvSpPr>
          <p:nvPr userDrawn="1"/>
        </p:nvSpPr>
        <p:spPr>
          <a:xfrm>
            <a:off x="1013062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7D5CFD-3B00-484E-B6A0-248C5BB78AE6}" type="datetimeFigureOut">
              <a:rPr lang="sv-SE" sz="1000" smtClean="0">
                <a:solidFill>
                  <a:schemeClr val="bg1"/>
                </a:solidFill>
              </a:rPr>
              <a:pPr/>
              <a:t>2025-03-19</a:t>
            </a:fld>
            <a:endParaRPr lang="sv-SE" sz="1000" dirty="0">
              <a:solidFill>
                <a:schemeClr val="bg1"/>
              </a:solidFill>
            </a:endParaRP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B032021-A91F-E54C-90C0-3FE5EEC1A54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281056"/>
            <a:ext cx="3027784" cy="10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2D31B1A-2067-BD4E-8158-817CC9198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E5A2-BD6B-B743-9FA3-840A76E460D5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B7BAEE-8321-3248-8693-A351461D0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22E454A-1A06-F347-92F2-E45BB299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7065-4321-144B-B165-AD3A8ABE8644}" type="slidenum">
              <a:rPr lang="sv-SE" smtClean="0"/>
              <a:t>‹#›</a:t>
            </a:fld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9BA9B5D-E79F-FA43-B7DF-E5F91150777D}"/>
              </a:ext>
            </a:extLst>
          </p:cNvPr>
          <p:cNvSpPr/>
          <p:nvPr userDrawn="1"/>
        </p:nvSpPr>
        <p:spPr>
          <a:xfrm>
            <a:off x="6096000" y="0"/>
            <a:ext cx="6096000" cy="944563"/>
          </a:xfrm>
          <a:prstGeom prst="rect">
            <a:avLst/>
          </a:prstGeom>
          <a:solidFill>
            <a:srgbClr val="00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E53337D-F486-9046-B952-B37D97911349}"/>
              </a:ext>
            </a:extLst>
          </p:cNvPr>
          <p:cNvSpPr/>
          <p:nvPr userDrawn="1"/>
        </p:nvSpPr>
        <p:spPr>
          <a:xfrm>
            <a:off x="-13252" y="0"/>
            <a:ext cx="6109252" cy="944564"/>
          </a:xfrm>
          <a:prstGeom prst="rect">
            <a:avLst/>
          </a:prstGeom>
          <a:solidFill>
            <a:srgbClr val="E7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B2951D1F-9126-6B4B-A363-E38580662EF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7" y="178278"/>
            <a:ext cx="1700253" cy="5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92760" y="2712444"/>
            <a:ext cx="10515600" cy="3234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rubrik 3"/>
          <p:cNvSpPr>
            <a:spLocks noGrp="1"/>
          </p:cNvSpPr>
          <p:nvPr>
            <p:ph type="title"/>
          </p:nvPr>
        </p:nvSpPr>
        <p:spPr>
          <a:xfrm>
            <a:off x="492760" y="1465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pic>
        <p:nvPicPr>
          <p:cNvPr id="13" name="Bildobjekt 12" descr="En bild som visar objekt&#10;&#10;Automatiskt genererad beskrivning">
            <a:extLst>
              <a:ext uri="{FF2B5EF4-FFF2-40B4-BE49-F238E27FC236}">
                <a16:creationId xmlns:a16="http://schemas.microsoft.com/office/drawing/2014/main" id="{8FAA63AD-2A21-DE47-A8A7-6847EF5A87B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2411896" cy="690330"/>
          </a:xfrm>
          <a:prstGeom prst="rect">
            <a:avLst/>
          </a:prstGeom>
        </p:spPr>
      </p:pic>
      <p:sp>
        <p:nvSpPr>
          <p:cNvPr id="14" name="Rektangel 13">
            <a:extLst>
              <a:ext uri="{FF2B5EF4-FFF2-40B4-BE49-F238E27FC236}">
                <a16:creationId xmlns:a16="http://schemas.microsoft.com/office/drawing/2014/main" id="{78CB77C5-730A-BA4A-AF9F-824E634918C5}"/>
              </a:ext>
            </a:extLst>
          </p:cNvPr>
          <p:cNvSpPr/>
          <p:nvPr userDrawn="1"/>
        </p:nvSpPr>
        <p:spPr>
          <a:xfrm>
            <a:off x="6096000" y="6489700"/>
            <a:ext cx="6096000" cy="368300"/>
          </a:xfrm>
          <a:prstGeom prst="rect">
            <a:avLst/>
          </a:prstGeom>
          <a:solidFill>
            <a:srgbClr val="0090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 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6B56C27-7DB1-FF43-9C1A-2C2A4ECE457A}"/>
              </a:ext>
            </a:extLst>
          </p:cNvPr>
          <p:cNvSpPr/>
          <p:nvPr userDrawn="1"/>
        </p:nvSpPr>
        <p:spPr>
          <a:xfrm>
            <a:off x="-13252" y="6489700"/>
            <a:ext cx="6109252" cy="368300"/>
          </a:xfrm>
          <a:prstGeom prst="rect">
            <a:avLst/>
          </a:prstGeom>
          <a:solidFill>
            <a:srgbClr val="E72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Platshållare för datum 3">
            <a:extLst>
              <a:ext uri="{FF2B5EF4-FFF2-40B4-BE49-F238E27FC236}">
                <a16:creationId xmlns:a16="http://schemas.microsoft.com/office/drawing/2014/main" id="{E596D5F4-75E9-694C-AA68-7B1D5A19D6B1}"/>
              </a:ext>
            </a:extLst>
          </p:cNvPr>
          <p:cNvSpPr txBox="1">
            <a:spLocks/>
          </p:cNvSpPr>
          <p:nvPr userDrawn="1"/>
        </p:nvSpPr>
        <p:spPr>
          <a:xfrm>
            <a:off x="10130625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7D5CFD-3B00-484E-B6A0-248C5BB78AE6}" type="datetimeFigureOut">
              <a:rPr lang="sv-SE" sz="1000" smtClean="0">
                <a:solidFill>
                  <a:schemeClr val="bg1"/>
                </a:solidFill>
              </a:rPr>
              <a:pPr/>
              <a:t>2025-03-19</a:t>
            </a:fld>
            <a:endParaRPr lang="sv-S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5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i="0" kern="1200">
          <a:solidFill>
            <a:srgbClr val="383739"/>
          </a:solidFill>
          <a:latin typeface="Amsi Pro Ultra" panose="020B0A06020201010104" pitchFamily="34" charset="77"/>
          <a:ea typeface="Amsi Pro Ultra" panose="020B0A06020201010104" pitchFamily="34" charset="77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E72C33"/>
        </a:buClr>
        <a:buFont typeface="Arial"/>
        <a:buChar char="•"/>
        <a:defRPr sz="1600" b="0" i="0" kern="1200">
          <a:solidFill>
            <a:srgbClr val="383739"/>
          </a:solidFill>
          <a:latin typeface="Amsi Pro" panose="020B0A06020201010104" pitchFamily="34" charset="77"/>
          <a:ea typeface="Amsi Pro" panose="020B0A06020201010104" pitchFamily="34" charset="77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@jonho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434">
              <a:srgbClr val="C6D4ED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ubrik 12">
            <a:extLst>
              <a:ext uri="{FF2B5EF4-FFF2-40B4-BE49-F238E27FC236}">
                <a16:creationId xmlns:a16="http://schemas.microsoft.com/office/drawing/2014/main" id="{E23FFDBD-36C5-9E48-83F8-CD345EC30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Stateful </a:t>
            </a:r>
            <a:r>
              <a:rPr lang="sv-SE" dirty="0" err="1"/>
              <a:t>Types</a:t>
            </a:r>
            <a:r>
              <a:rPr lang="sv-SE" dirty="0"/>
              <a:t> in </a:t>
            </a:r>
            <a:r>
              <a:rPr lang="sv-SE" dirty="0" err="1"/>
              <a:t>Rust</a:t>
            </a:r>
            <a:endParaRPr lang="sv-SE" dirty="0"/>
          </a:p>
        </p:txBody>
      </p:sp>
      <p:sp>
        <p:nvSpPr>
          <p:cNvPr id="15" name="Underrubrik 14">
            <a:extLst>
              <a:ext uri="{FF2B5EF4-FFF2-40B4-BE49-F238E27FC236}">
                <a16:creationId xmlns:a16="http://schemas.microsoft.com/office/drawing/2014/main" id="{4CFA2D20-3C98-7B40-894C-3C5708C64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060" y="2639713"/>
            <a:ext cx="3098800" cy="1655762"/>
          </a:xfrm>
        </p:spPr>
        <p:txBody>
          <a:bodyPr/>
          <a:lstStyle/>
          <a:p>
            <a:r>
              <a:rPr lang="sv-SE" dirty="0"/>
              <a:t>Viking Edström</a:t>
            </a:r>
            <a:br>
              <a:rPr lang="sv-SE" dirty="0"/>
            </a:br>
            <a:r>
              <a:rPr lang="sv-SE" dirty="0"/>
              <a:t>SDP 25-03-20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2352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ADAA-BE11-3741-A8D3-2A9C6E709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DF6BED1F-4CF0-49F1-3086-6140581E14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6"/>
          <a:stretch/>
        </p:blipFill>
        <p:spPr>
          <a:xfrm>
            <a:off x="0" y="944563"/>
            <a:ext cx="12192000" cy="5913437"/>
          </a:xfrm>
          <a:prstGeom prst="rect">
            <a:avLst/>
          </a:prstGeom>
          <a:ln>
            <a:noFill/>
          </a:ln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73BA65AC-A8D5-2162-91FA-C1A5B904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20" y="3294496"/>
            <a:ext cx="7640617" cy="2450167"/>
          </a:xfrm>
        </p:spPr>
        <p:txBody>
          <a:bodyPr>
            <a:normAutofit fontScale="90000"/>
          </a:bodyPr>
          <a:lstStyle/>
          <a:p>
            <a:r>
              <a:rPr lang="sv-SE" sz="62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Thank</a:t>
            </a:r>
            <a:r>
              <a:rPr lang="sv-SE" sz="62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</a:t>
            </a:r>
            <a:r>
              <a:rPr lang="sv-SE" sz="62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you</a:t>
            </a:r>
            <a:r>
              <a:rPr lang="sv-SE" sz="62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!</a:t>
            </a:r>
            <a:b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b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https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://rust-</a:t>
            </a: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book.cs.brown.edu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/</a:t>
            </a:r>
            <a:b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https://www.youtube.com/@jonhoo</a:t>
            </a:r>
            <a:b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https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://</a:t>
            </a: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github.com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/</a:t>
            </a: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Actimia</a:t>
            </a:r>
            <a:r>
              <a:rPr lang="sv-SE" sz="3600" dirty="0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/rust-</a:t>
            </a:r>
            <a:r>
              <a:rPr lang="sv-SE" sz="3600" dirty="0" err="1">
                <a:solidFill>
                  <a:schemeClr val="tx2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playground</a:t>
            </a:r>
            <a:endParaRPr lang="sv-SE" sz="3600" dirty="0">
              <a:solidFill>
                <a:schemeClr val="tx2"/>
              </a:solidFill>
              <a:highlight>
                <a:srgbClr val="C0C0C0"/>
              </a:highlight>
              <a:latin typeface="Amsi Pro Ultra" panose="020B0A060202010101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499312-CEAC-EEA7-E2EA-31C9B789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42" y="732427"/>
            <a:ext cx="58420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5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35402-D84F-9775-7BCB-5233029D4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A04C492-D9E0-2FBB-3134-9664790A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/>
          <a:lstStyle/>
          <a:p>
            <a:r>
              <a:rPr lang="sv-SE" dirty="0" err="1"/>
              <a:t>Rust</a:t>
            </a:r>
            <a:r>
              <a:rPr lang="sv-SE" dirty="0"/>
              <a:t> from 10000 </a:t>
            </a:r>
            <a:r>
              <a:rPr lang="sv-SE" dirty="0" err="1"/>
              <a:t>feet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A94F-6673-AA5A-671B-7804255A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programming language (like C++)</a:t>
            </a:r>
          </a:p>
          <a:p>
            <a:r>
              <a:rPr lang="en-US" dirty="0"/>
              <a:t>Focus on memory safety</a:t>
            </a:r>
          </a:p>
          <a:p>
            <a:r>
              <a:rPr lang="en-US" dirty="0"/>
              <a:t>Best-in-class ecosystem with Cargo and </a:t>
            </a:r>
            <a:r>
              <a:rPr lang="en-US" dirty="0" err="1"/>
              <a:t>crates.io</a:t>
            </a:r>
            <a:endParaRPr lang="en-US" dirty="0"/>
          </a:p>
          <a:p>
            <a:r>
              <a:rPr lang="en-US" dirty="0"/>
              <a:t>“Fearless concurrency” through zero-cost abstractions</a:t>
            </a:r>
          </a:p>
          <a:p>
            <a:r>
              <a:rPr lang="en-US" dirty="0"/>
              <a:t>A very strict but helpful compiler</a:t>
            </a:r>
          </a:p>
          <a:p>
            <a:pPr lvl="1"/>
            <a:r>
              <a:rPr lang="en-US" dirty="0"/>
              <a:t>Human-first error messages</a:t>
            </a:r>
          </a:p>
          <a:p>
            <a:pPr lvl="1"/>
            <a:r>
              <a:rPr lang="en-US" dirty="0"/>
              <a:t>Ownership of data is enforced</a:t>
            </a:r>
          </a:p>
          <a:p>
            <a:pPr lvl="1"/>
            <a:r>
              <a:rPr lang="en-US" dirty="0"/>
              <a:t>Powerful trait-driven type system</a:t>
            </a:r>
          </a:p>
          <a:p>
            <a:pPr lvl="1"/>
            <a:r>
              <a:rPr lang="en-US" dirty="0"/>
              <a:t>Mutability is never implied</a:t>
            </a:r>
          </a:p>
          <a:p>
            <a:pPr lvl="1"/>
            <a:r>
              <a:rPr lang="en-US" dirty="0"/>
              <a:t>Code that compiles is always 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CDF02-CE7F-C2BD-EBD8-E8F1019E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2988"/>
            <a:ext cx="5842000" cy="389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6F9A9-049E-C15D-BB2E-4574BC0AF6D1}"/>
              </a:ext>
            </a:extLst>
          </p:cNvPr>
          <p:cNvSpPr txBox="1"/>
          <p:nvPr/>
        </p:nvSpPr>
        <p:spPr>
          <a:xfrm>
            <a:off x="8044249" y="539630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Ferris the Crab</a:t>
            </a:r>
          </a:p>
        </p:txBody>
      </p:sp>
    </p:spTree>
    <p:extLst>
      <p:ext uri="{BB962C8B-B14F-4D97-AF65-F5344CB8AC3E}">
        <p14:creationId xmlns:p14="http://schemas.microsoft.com/office/powerpoint/2010/main" val="110384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4EAB3-A425-D74F-9DF0-9C2A995E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88CF9324-3F4A-95AE-7F07-FA7DBA42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883108" cy="929863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Ownership</a:t>
            </a:r>
            <a:r>
              <a:rPr lang="sv-SE" dirty="0"/>
              <a:t> and </a:t>
            </a:r>
            <a:r>
              <a:rPr lang="sv-SE" dirty="0" err="1"/>
              <a:t>Borrowing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EC63-EFED-E952-FA88-D91DA8C3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700268"/>
            <a:ext cx="5355381" cy="3234055"/>
          </a:xfrm>
        </p:spPr>
        <p:txBody>
          <a:bodyPr/>
          <a:lstStyle/>
          <a:p>
            <a:r>
              <a:rPr lang="en-US" dirty="0"/>
              <a:t>Three types of bindings (“variables”)</a:t>
            </a:r>
          </a:p>
          <a:p>
            <a:r>
              <a:rPr lang="en-US" dirty="0"/>
              <a:t>Owned: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</a:p>
          <a:p>
            <a:pPr lvl="1"/>
            <a:r>
              <a:rPr lang="en-US" dirty="0"/>
              <a:t>Only one owner at any time</a:t>
            </a:r>
          </a:p>
          <a:p>
            <a:pPr lvl="1"/>
            <a:r>
              <a:rPr lang="en-US" dirty="0"/>
              <a:t>Can be moved to a different owner if no references exist, which invalidates the original</a:t>
            </a:r>
          </a:p>
          <a:p>
            <a:r>
              <a:rPr lang="en-US" dirty="0"/>
              <a:t>Read-only references: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&amp;Thing</a:t>
            </a:r>
          </a:p>
          <a:p>
            <a:pPr lvl="1"/>
            <a:r>
              <a:rPr lang="en-US" dirty="0"/>
              <a:t>Can have any number of these at the same time</a:t>
            </a:r>
          </a:p>
          <a:p>
            <a:r>
              <a:rPr lang="en-US" dirty="0"/>
              <a:t>Mutable references: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&amp;mut Thing</a:t>
            </a:r>
          </a:p>
          <a:p>
            <a:pPr lvl="1"/>
            <a:r>
              <a:rPr lang="en-US" dirty="0"/>
              <a:t>Can only be created when no other references exist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8D8C2-1145-0008-3009-945BE9361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85" y="-77531"/>
            <a:ext cx="8184292" cy="65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7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4B605-E364-AF77-B1DA-D3829D89F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DACC22F-272A-8B24-9412-C8D931E3DB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6"/>
          <a:stretch/>
        </p:blipFill>
        <p:spPr>
          <a:xfrm>
            <a:off x="0" y="944563"/>
            <a:ext cx="12192000" cy="5913437"/>
          </a:xfrm>
          <a:prstGeom prst="rect">
            <a:avLst/>
          </a:prstGeom>
          <a:ln>
            <a:noFill/>
          </a:ln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7E78D7F6-5E20-E666-875C-E0F30194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59" y="4692852"/>
            <a:ext cx="11000096" cy="1521140"/>
          </a:xfrm>
        </p:spPr>
        <p:txBody>
          <a:bodyPr>
            <a:normAutofit fontScale="90000"/>
          </a:bodyPr>
          <a:lstStyle/>
          <a:p>
            <a:pPr algn="ctr"/>
            <a:r>
              <a:rPr lang="sv-SE" sz="44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Correctness</a:t>
            </a:r>
            <a:r>
              <a:rPr lang="sv-SE" sz="44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&gt;&gt; </a:t>
            </a:r>
            <a:r>
              <a:rPr lang="sv-SE" sz="44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Readability</a:t>
            </a:r>
            <a:r>
              <a:rPr lang="sv-SE" sz="44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&gt;&gt; </a:t>
            </a:r>
            <a:r>
              <a:rPr lang="sv-SE" sz="44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Performance</a:t>
            </a:r>
            <a:br>
              <a:rPr lang="sv-SE" sz="44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br>
              <a:rPr lang="sv-SE" sz="44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</a:br>
            <a:r>
              <a:rPr lang="sv-SE" sz="32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Compilation</a:t>
            </a:r>
            <a:r>
              <a:rPr lang="sv-SE" sz="32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</a:t>
            </a:r>
            <a:r>
              <a:rPr lang="sv-SE" sz="32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errors</a:t>
            </a:r>
            <a:r>
              <a:rPr lang="sv-SE" sz="32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&gt;&gt; </a:t>
            </a:r>
            <a:r>
              <a:rPr lang="sv-SE" sz="32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Runtime</a:t>
            </a:r>
            <a:r>
              <a:rPr lang="sv-SE" sz="3200" dirty="0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 </a:t>
            </a:r>
            <a:r>
              <a:rPr lang="sv-SE" sz="3200" dirty="0" err="1">
                <a:solidFill>
                  <a:srgbClr val="FF0000"/>
                </a:solidFill>
                <a:highlight>
                  <a:srgbClr val="C0C0C0"/>
                </a:highlight>
                <a:latin typeface="Amsi Pro Ultra" panose="020B0A06020201010104" pitchFamily="34" charset="0"/>
              </a:rPr>
              <a:t>errors</a:t>
            </a:r>
            <a:endParaRPr lang="sv-SE" sz="3200" dirty="0">
              <a:solidFill>
                <a:srgbClr val="FF0000"/>
              </a:solidFill>
              <a:highlight>
                <a:srgbClr val="C0C0C0"/>
              </a:highlight>
              <a:latin typeface="Amsi Pro Ultra" panose="020B0A060202010101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91FA9E-9CAC-C2F2-DAA8-FCA0C7B6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35" y="793952"/>
            <a:ext cx="58420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2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067F041-9B4A-1646-9B3F-937783DD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/>
          <a:lstStyle/>
          <a:p>
            <a:r>
              <a:rPr lang="sv-SE" dirty="0"/>
              <a:t>The State </a:t>
            </a:r>
            <a:r>
              <a:rPr lang="sv-SE" dirty="0" err="1"/>
              <a:t>Machine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6D74F726-0C29-9443-AF02-CFDD6FF0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385848"/>
            <a:ext cx="5164462" cy="3389033"/>
          </a:xfrm>
        </p:spPr>
        <p:txBody>
          <a:bodyPr>
            <a:normAutofit/>
          </a:bodyPr>
          <a:lstStyle/>
          <a:p>
            <a:r>
              <a:rPr lang="sv-SE" dirty="0" err="1"/>
              <a:t>Formally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as a list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states</a:t>
            </a:r>
            <a:r>
              <a:rPr lang="sv-SE" dirty="0"/>
              <a:t> and a list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transitions</a:t>
            </a:r>
          </a:p>
          <a:p>
            <a:pPr lvl="1"/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functionality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in </a:t>
            </a:r>
            <a:r>
              <a:rPr lang="sv-SE" dirty="0" err="1"/>
              <a:t>code</a:t>
            </a:r>
            <a:endParaRPr lang="sv-SE" dirty="0"/>
          </a:p>
          <a:p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analogy</a:t>
            </a:r>
            <a:r>
              <a:rPr lang="sv-SE" dirty="0"/>
              <a:t> for </a:t>
            </a:r>
            <a:r>
              <a:rPr lang="sv-SE" dirty="0" err="1"/>
              <a:t>many</a:t>
            </a:r>
            <a:r>
              <a:rPr lang="sv-SE" dirty="0"/>
              <a:t> programs and real-</a:t>
            </a:r>
            <a:r>
              <a:rPr lang="sv-SE" dirty="0" err="1"/>
              <a:t>world</a:t>
            </a:r>
            <a:r>
              <a:rPr lang="sv-SE" dirty="0"/>
              <a:t> systems</a:t>
            </a:r>
          </a:p>
          <a:p>
            <a:pPr lvl="1"/>
            <a:r>
              <a:rPr lang="sv-SE" dirty="0" err="1"/>
              <a:t>Network</a:t>
            </a:r>
            <a:r>
              <a:rPr lang="sv-SE" dirty="0"/>
              <a:t> </a:t>
            </a:r>
            <a:r>
              <a:rPr lang="sv-SE" dirty="0" err="1"/>
              <a:t>connections</a:t>
            </a:r>
            <a:endParaRPr lang="sv-SE" dirty="0"/>
          </a:p>
          <a:p>
            <a:pPr lvl="1"/>
            <a:r>
              <a:rPr lang="sv-SE" dirty="0" err="1"/>
              <a:t>Regular</a:t>
            </a:r>
            <a:r>
              <a:rPr lang="sv-SE" dirty="0"/>
              <a:t> expressions</a:t>
            </a:r>
          </a:p>
          <a:p>
            <a:pPr lvl="1"/>
            <a:r>
              <a:rPr lang="sv-SE" dirty="0" err="1"/>
              <a:t>Message</a:t>
            </a:r>
            <a:r>
              <a:rPr lang="sv-SE" dirty="0"/>
              <a:t>/order systems</a:t>
            </a:r>
          </a:p>
          <a:p>
            <a:pPr lvl="1"/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handles</a:t>
            </a:r>
            <a:endParaRPr lang="sv-SE" dirty="0"/>
          </a:p>
          <a:p>
            <a:pPr lvl="1"/>
            <a:r>
              <a:rPr lang="sv-SE" dirty="0" err="1"/>
              <a:t>Turn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games</a:t>
            </a:r>
          </a:p>
          <a:p>
            <a:pPr lvl="1"/>
            <a:r>
              <a:rPr lang="sv-SE" dirty="0"/>
              <a:t>…</a:t>
            </a:r>
          </a:p>
          <a:p>
            <a:pPr lvl="1"/>
            <a:endParaRPr lang="sv-SE" dirty="0"/>
          </a:p>
        </p:txBody>
      </p:sp>
      <p:pic>
        <p:nvPicPr>
          <p:cNvPr id="8" name="Content Placeholder 5" descr="A picture containing person, wall, indoor, holding&#10;&#10;Description automatically generated">
            <a:extLst>
              <a:ext uri="{FF2B5EF4-FFF2-40B4-BE49-F238E27FC236}">
                <a16:creationId xmlns:a16="http://schemas.microsoft.com/office/drawing/2014/main" id="{E963D21A-2FDC-411C-90A9-507BBE800D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56" r="13726"/>
          <a:stretch/>
        </p:blipFill>
        <p:spPr>
          <a:xfrm>
            <a:off x="6096000" y="0"/>
            <a:ext cx="6096000" cy="6489700"/>
          </a:xfrm>
          <a:prstGeom prst="rect">
            <a:avLst/>
          </a:prstGeom>
        </p:spPr>
      </p:pic>
      <p:pic>
        <p:nvPicPr>
          <p:cNvPr id="4098" name="Picture 2" descr="Poster Traffic lights over urban intersection – Väggbild | Europosters">
            <a:extLst>
              <a:ext uri="{FF2B5EF4-FFF2-40B4-BE49-F238E27FC236}">
                <a16:creationId xmlns:a16="http://schemas.microsoft.com/office/drawing/2014/main" id="{8999AFA3-D6B7-C40A-D3B6-D1E4341B5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t="2086" r="16588" b="379"/>
          <a:stretch/>
        </p:blipFill>
        <p:spPr bwMode="auto">
          <a:xfrm>
            <a:off x="6096000" y="1"/>
            <a:ext cx="6388188" cy="648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75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CAAA8-40A8-7CA8-FA14-A6B153064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EDD4B36B-44A9-10BE-7417-15ADC410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/>
          <a:lstStyle/>
          <a:p>
            <a:r>
              <a:rPr lang="sv-SE" dirty="0" err="1"/>
              <a:t>Our</a:t>
            </a:r>
            <a:r>
              <a:rPr lang="sv-SE" dirty="0"/>
              <a:t> State </a:t>
            </a:r>
            <a:r>
              <a:rPr lang="sv-SE" dirty="0" err="1"/>
              <a:t>Machine</a:t>
            </a:r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F660252C-F4A3-D4EB-77C6-091685C5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700268"/>
            <a:ext cx="5164462" cy="3389033"/>
          </a:xfrm>
        </p:spPr>
        <p:txBody>
          <a:bodyPr/>
          <a:lstStyle/>
          <a:p>
            <a:r>
              <a:rPr lang="sv-SE" dirty="0" err="1"/>
              <a:t>Toy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space mission</a:t>
            </a:r>
          </a:p>
          <a:p>
            <a:r>
              <a:rPr lang="sv-SE" dirty="0" err="1"/>
              <a:t>Certain</a:t>
            </a:r>
            <a:r>
              <a:rPr lang="sv-SE" dirty="0"/>
              <a:t> actions </a:t>
            </a:r>
            <a:r>
              <a:rPr lang="sv-SE" dirty="0" err="1"/>
              <a:t>require</a:t>
            </a:r>
            <a:r>
              <a:rPr lang="sv-SE" dirty="0"/>
              <a:t> a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, </a:t>
            </a:r>
            <a:r>
              <a:rPr lang="sv-SE" dirty="0" err="1"/>
              <a:t>others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applied</a:t>
            </a:r>
            <a:r>
              <a:rPr lang="sv-SE" dirty="0"/>
              <a:t> to all </a:t>
            </a:r>
            <a:r>
              <a:rPr lang="sv-SE" dirty="0" err="1"/>
              <a:t>states</a:t>
            </a:r>
            <a:r>
              <a:rPr lang="sv-SE" dirty="0"/>
              <a:t> or a </a:t>
            </a:r>
            <a:r>
              <a:rPr lang="sv-SE" dirty="0" err="1"/>
              <a:t>subset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states</a:t>
            </a:r>
            <a:endParaRPr lang="sv-SE" dirty="0"/>
          </a:p>
          <a:p>
            <a:pPr lvl="1"/>
            <a:r>
              <a:rPr lang="sv-SE" dirty="0"/>
              <a:t>Not all actions </a:t>
            </a:r>
            <a:r>
              <a:rPr lang="sv-SE" dirty="0" err="1"/>
              <a:t>change</a:t>
            </a:r>
            <a:r>
              <a:rPr lang="sv-SE" dirty="0"/>
              <a:t> the </a:t>
            </a:r>
            <a:r>
              <a:rPr lang="sv-SE" dirty="0" err="1"/>
              <a:t>state</a:t>
            </a:r>
            <a:endParaRPr lang="sv-SE" dirty="0"/>
          </a:p>
          <a:p>
            <a:pPr lvl="1"/>
            <a:r>
              <a:rPr lang="sv-SE" dirty="0" err="1"/>
              <a:t>Only</a:t>
            </a:r>
            <a:r>
              <a:rPr lang="sv-SE" dirty="0"/>
              <a:t> a </a:t>
            </a:r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states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associated</a:t>
            </a:r>
            <a:r>
              <a:rPr lang="sv-SE" dirty="0"/>
              <a:t> data</a:t>
            </a:r>
          </a:p>
          <a:p>
            <a:r>
              <a:rPr lang="sv-SE" dirty="0"/>
              <a:t>It </a:t>
            </a:r>
            <a:r>
              <a:rPr lang="sv-SE" dirty="0" err="1"/>
              <a:t>would</a:t>
            </a:r>
            <a:r>
              <a:rPr lang="sv-SE" dirty="0"/>
              <a:t> be </a:t>
            </a:r>
            <a:r>
              <a:rPr lang="sv-SE" dirty="0" err="1"/>
              <a:t>very</a:t>
            </a:r>
            <a:r>
              <a:rPr lang="sv-SE" dirty="0"/>
              <a:t> bad</a:t>
            </a:r>
            <a:r>
              <a:rPr lang="en-US" dirty="0">
                <a:effectLst/>
              </a:rPr>
              <a:t>™ if actions were taken in the wrong state</a:t>
            </a:r>
            <a:endParaRPr lang="sv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32BCFF-0147-9F78-1702-2A899DBF5C78}"/>
              </a:ext>
            </a:extLst>
          </p:cNvPr>
          <p:cNvSpPr/>
          <p:nvPr/>
        </p:nvSpPr>
        <p:spPr>
          <a:xfrm>
            <a:off x="6961876" y="1815911"/>
            <a:ext cx="1768509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BBB9D4-D813-9E46-4290-4B35C5D929A9}"/>
              </a:ext>
            </a:extLst>
          </p:cNvPr>
          <p:cNvSpPr/>
          <p:nvPr/>
        </p:nvSpPr>
        <p:spPr>
          <a:xfrm>
            <a:off x="6961875" y="3542343"/>
            <a:ext cx="1768509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Orbit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1CF530-A6FD-7131-91C8-78FBDD2B8756}"/>
              </a:ext>
            </a:extLst>
          </p:cNvPr>
          <p:cNvSpPr/>
          <p:nvPr/>
        </p:nvSpPr>
        <p:spPr>
          <a:xfrm>
            <a:off x="6961877" y="312428"/>
            <a:ext cx="1768509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the Ground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523228-169E-3BC0-E141-5E6C3721CBF9}"/>
              </a:ext>
            </a:extLst>
          </p:cNvPr>
          <p:cNvSpPr/>
          <p:nvPr/>
        </p:nvSpPr>
        <p:spPr>
          <a:xfrm>
            <a:off x="6971926" y="5268775"/>
            <a:ext cx="1768509" cy="974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356EE6-62E8-D705-1AFE-AB041681445C}"/>
              </a:ext>
            </a:extLst>
          </p:cNvPr>
          <p:cNvCxnSpPr>
            <a:stCxn id="7" idx="4"/>
            <a:endCxn id="3" idx="0"/>
          </p:cNvCxnSpPr>
          <p:nvPr/>
        </p:nvCxnSpPr>
        <p:spPr>
          <a:xfrm flipH="1">
            <a:off x="7846131" y="1287118"/>
            <a:ext cx="1" cy="52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A7FEF-5BAE-4108-3CD6-8A301B8CE69C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7846130" y="2790601"/>
            <a:ext cx="1" cy="75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6A0BC7-2575-3550-EBB5-037CB5C4295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220867" y="4374293"/>
            <a:ext cx="10051" cy="103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942F4C-3A89-22D4-E107-75B3F148ED03}"/>
              </a:ext>
            </a:extLst>
          </p:cNvPr>
          <p:cNvCxnSpPr>
            <a:stCxn id="9" idx="7"/>
            <a:endCxn id="6" idx="5"/>
          </p:cNvCxnSpPr>
          <p:nvPr/>
        </p:nvCxnSpPr>
        <p:spPr>
          <a:xfrm flipH="1" flipV="1">
            <a:off x="8471392" y="4374293"/>
            <a:ext cx="10051" cy="103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6CFBC1-4860-FB67-49BC-ACF7D45F677C}"/>
              </a:ext>
            </a:extLst>
          </p:cNvPr>
          <p:cNvSpPr txBox="1"/>
          <p:nvPr/>
        </p:nvSpPr>
        <p:spPr>
          <a:xfrm>
            <a:off x="6971926" y="295054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Jettison Boosters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CF3047-D2B6-6697-DB3E-F6445A90F275}"/>
              </a:ext>
            </a:extLst>
          </p:cNvPr>
          <p:cNvSpPr txBox="1"/>
          <p:nvPr/>
        </p:nvSpPr>
        <p:spPr>
          <a:xfrm>
            <a:off x="7061299" y="13418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Engines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EC0999-6BF4-F94C-2A1A-860817984476}"/>
              </a:ext>
            </a:extLst>
          </p:cNvPr>
          <p:cNvSpPr txBox="1"/>
          <p:nvPr/>
        </p:nvSpPr>
        <p:spPr>
          <a:xfrm>
            <a:off x="6808573" y="478206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023290-3357-0D7D-6FA0-1B2468AA0461}"/>
              </a:ext>
            </a:extLst>
          </p:cNvPr>
          <p:cNvSpPr txBox="1"/>
          <p:nvPr/>
        </p:nvSpPr>
        <p:spPr>
          <a:xfrm>
            <a:off x="7997977" y="478206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156E4D-405C-41FE-D18A-442288AF8916}"/>
              </a:ext>
            </a:extLst>
          </p:cNvPr>
          <p:cNvSpPr txBox="1"/>
          <p:nvPr/>
        </p:nvSpPr>
        <p:spPr>
          <a:xfrm>
            <a:off x="9808979" y="4708238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Science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67C57C-BC03-400A-75F7-1E214AF7671E}"/>
              </a:ext>
            </a:extLst>
          </p:cNvPr>
          <p:cNvCxnSpPr>
            <a:stCxn id="31" idx="1"/>
            <a:endCxn id="6" idx="6"/>
          </p:cNvCxnSpPr>
          <p:nvPr/>
        </p:nvCxnSpPr>
        <p:spPr>
          <a:xfrm flipH="1" flipV="1">
            <a:off x="8730384" y="4029688"/>
            <a:ext cx="1078595" cy="8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DD0A9F-9D57-2A1D-F2C7-21768D5DE2F9}"/>
              </a:ext>
            </a:extLst>
          </p:cNvPr>
          <p:cNvCxnSpPr>
            <a:stCxn id="31" idx="1"/>
            <a:endCxn id="9" idx="6"/>
          </p:cNvCxnSpPr>
          <p:nvPr/>
        </p:nvCxnSpPr>
        <p:spPr>
          <a:xfrm flipH="1">
            <a:off x="8740435" y="4892904"/>
            <a:ext cx="1068544" cy="863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8AE403-8C34-F10E-2707-8D770396BCEA}"/>
              </a:ext>
            </a:extLst>
          </p:cNvPr>
          <p:cNvSpPr txBox="1"/>
          <p:nvPr/>
        </p:nvSpPr>
        <p:spPr>
          <a:xfrm>
            <a:off x="9969279" y="29446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on Radio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D403195-746E-B1BA-1037-F4EED9C4E6D9}"/>
              </a:ext>
            </a:extLst>
          </p:cNvPr>
          <p:cNvCxnSpPr>
            <a:stCxn id="36" idx="1"/>
            <a:endCxn id="7" idx="6"/>
          </p:cNvCxnSpPr>
          <p:nvPr/>
        </p:nvCxnSpPr>
        <p:spPr>
          <a:xfrm flipH="1" flipV="1">
            <a:off x="8730386" y="799773"/>
            <a:ext cx="1238893" cy="2329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20C0FA-9DD8-653A-7D13-1075B3D5DB07}"/>
              </a:ext>
            </a:extLst>
          </p:cNvPr>
          <p:cNvCxnSpPr>
            <a:stCxn id="36" idx="1"/>
            <a:endCxn id="3" idx="6"/>
          </p:cNvCxnSpPr>
          <p:nvPr/>
        </p:nvCxnSpPr>
        <p:spPr>
          <a:xfrm flipH="1" flipV="1">
            <a:off x="8730385" y="2303256"/>
            <a:ext cx="1238894" cy="826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1883CB-E9B9-B4E2-53E0-680966921788}"/>
              </a:ext>
            </a:extLst>
          </p:cNvPr>
          <p:cNvCxnSpPr>
            <a:stCxn id="36" idx="1"/>
            <a:endCxn id="6" idx="6"/>
          </p:cNvCxnSpPr>
          <p:nvPr/>
        </p:nvCxnSpPr>
        <p:spPr>
          <a:xfrm flipH="1">
            <a:off x="8730384" y="3129344"/>
            <a:ext cx="1238895" cy="90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2BFD7F-B00B-7736-A1BD-69ECA7E913A2}"/>
              </a:ext>
            </a:extLst>
          </p:cNvPr>
          <p:cNvCxnSpPr>
            <a:stCxn id="36" idx="1"/>
            <a:endCxn id="9" idx="6"/>
          </p:cNvCxnSpPr>
          <p:nvPr/>
        </p:nvCxnSpPr>
        <p:spPr>
          <a:xfrm flipH="1">
            <a:off x="8740435" y="3129344"/>
            <a:ext cx="1228844" cy="2626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7F4BFB-7C4B-A4B4-F9A6-C408BD4B4F59}"/>
              </a:ext>
            </a:extLst>
          </p:cNvPr>
          <p:cNvSpPr txBox="1"/>
          <p:nvPr/>
        </p:nvSpPr>
        <p:spPr>
          <a:xfrm>
            <a:off x="9835979" y="5560538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Crew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FBA76C-65A1-C060-A66E-5EFDFA4DE164}"/>
              </a:ext>
            </a:extLst>
          </p:cNvPr>
          <p:cNvCxnSpPr>
            <a:cxnSpLocks/>
            <a:stCxn id="45" idx="1"/>
            <a:endCxn id="9" idx="6"/>
          </p:cNvCxnSpPr>
          <p:nvPr/>
        </p:nvCxnSpPr>
        <p:spPr>
          <a:xfrm flipH="1">
            <a:off x="8740435" y="5745204"/>
            <a:ext cx="1095544" cy="1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Rocket with solid fill">
            <a:extLst>
              <a:ext uri="{FF2B5EF4-FFF2-40B4-BE49-F238E27FC236}">
                <a16:creationId xmlns:a16="http://schemas.microsoft.com/office/drawing/2014/main" id="{27B4AE96-B071-B1BE-D08A-FD040CC3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9709" y="609245"/>
            <a:ext cx="1742656" cy="174265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BEC537F-BE31-CB60-1F42-F6FA860411FA}"/>
              </a:ext>
            </a:extLst>
          </p:cNvPr>
          <p:cNvSpPr/>
          <p:nvPr/>
        </p:nvSpPr>
        <p:spPr>
          <a:xfrm>
            <a:off x="5241965" y="5555379"/>
            <a:ext cx="1401152" cy="401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ship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3308EA-C8C2-78F9-FA1B-6D6FB52B7ABE}"/>
              </a:ext>
            </a:extLst>
          </p:cNvPr>
          <p:cNvCxnSpPr>
            <a:cxnSpLocks/>
            <a:stCxn id="9" idx="2"/>
            <a:endCxn id="50" idx="3"/>
          </p:cNvCxnSpPr>
          <p:nvPr/>
        </p:nvCxnSpPr>
        <p:spPr>
          <a:xfrm flipH="1">
            <a:off x="6643117" y="5756120"/>
            <a:ext cx="328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6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F0B8CE5-CD4F-4874-9719-56A1AEA3A1F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6"/>
          <a:stretch/>
        </p:blipFill>
        <p:spPr>
          <a:xfrm>
            <a:off x="0" y="944563"/>
            <a:ext cx="12192000" cy="5913437"/>
          </a:xfrm>
          <a:prstGeom prst="rect">
            <a:avLst/>
          </a:prstGeom>
          <a:ln>
            <a:noFill/>
          </a:ln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83869697-2740-42B4-B5FA-48AE0523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4" y="3286629"/>
            <a:ext cx="5712237" cy="1521140"/>
          </a:xfrm>
        </p:spPr>
        <p:txBody>
          <a:bodyPr/>
          <a:lstStyle/>
          <a:p>
            <a:r>
              <a:rPr lang="sv-SE" sz="3600" dirty="0" err="1">
                <a:solidFill>
                  <a:srgbClr val="FF0000"/>
                </a:solidFill>
                <a:latin typeface="Amsi Pro Ultra" panose="020B0A06020201010104" pitchFamily="34" charset="0"/>
              </a:rPr>
              <a:t>Time</a:t>
            </a:r>
            <a:r>
              <a:rPr lang="sv-SE" sz="3600" dirty="0">
                <a:solidFill>
                  <a:srgbClr val="FF0000"/>
                </a:solidFill>
                <a:latin typeface="Amsi Pro Ultra" panose="020B0A06020201010104" pitchFamily="34" charset="0"/>
              </a:rPr>
              <a:t> for </a:t>
            </a:r>
            <a:r>
              <a:rPr lang="sv-SE" sz="3600" dirty="0" err="1">
                <a:solidFill>
                  <a:srgbClr val="FF0000"/>
                </a:solidFill>
                <a:latin typeface="Amsi Pro Ultra" panose="020B0A06020201010104" pitchFamily="34" charset="0"/>
              </a:rPr>
              <a:t>some</a:t>
            </a:r>
            <a:r>
              <a:rPr lang="sv-SE" sz="3600" dirty="0">
                <a:solidFill>
                  <a:srgbClr val="FF0000"/>
                </a:solidFill>
                <a:latin typeface="Amsi Pro Ultra" panose="020B0A06020201010104" pitchFamily="34" charset="0"/>
              </a:rPr>
              <a:t> </a:t>
            </a:r>
            <a:r>
              <a:rPr lang="sv-SE" sz="3600" dirty="0" err="1">
                <a:solidFill>
                  <a:srgbClr val="FF0000"/>
                </a:solidFill>
                <a:latin typeface="Amsi Pro Ultra" panose="020B0A06020201010104" pitchFamily="34" charset="0"/>
              </a:rPr>
              <a:t>code</a:t>
            </a:r>
            <a:r>
              <a:rPr lang="sv-SE" sz="3600" dirty="0">
                <a:solidFill>
                  <a:srgbClr val="FF0000"/>
                </a:solidFill>
                <a:latin typeface="Amsi Pro Ultra" panose="020B0A06020201010104" pitchFamily="34" charset="0"/>
              </a:rPr>
              <a:t>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75D85E-CE9C-7774-D104-0D8BE024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08" y="1837896"/>
            <a:ext cx="58420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E944-75A6-9DC7-CEB0-2969DDD59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1B4FBFEE-D41F-2298-4F4D-0F14CF2C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>
            <a:normAutofit fontScale="90000"/>
          </a:bodyPr>
          <a:lstStyle/>
          <a:p>
            <a:r>
              <a:rPr lang="sv-SE" dirty="0"/>
              <a:t>Limitations and Drawbacks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219B3AAE-9B9B-5A39-77AA-C2BB76E6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700268"/>
            <a:ext cx="5164462" cy="3389033"/>
          </a:xfrm>
        </p:spPr>
        <p:txBody>
          <a:bodyPr/>
          <a:lstStyle/>
          <a:p>
            <a:r>
              <a:rPr lang="sv-SE" dirty="0" err="1"/>
              <a:t>Slightly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to get </a:t>
            </a:r>
            <a:r>
              <a:rPr lang="sv-SE" dirty="0" err="1"/>
              <a:t>started</a:t>
            </a:r>
            <a:endParaRPr lang="sv-SE" dirty="0"/>
          </a:p>
          <a:p>
            <a:r>
              <a:rPr lang="sv-SE" dirty="0" err="1"/>
              <a:t>Undeterministic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transitions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cumbersome</a:t>
            </a:r>
            <a:endParaRPr lang="sv-SE" dirty="0"/>
          </a:p>
          <a:p>
            <a:pPr lvl="1"/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try_thing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Spacecraft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&lt;A&gt;, </a:t>
            </a:r>
            <a:r>
              <a:rPr lang="sv-SE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Spacecraft</a:t>
            </a:r>
            <a:r>
              <a:rPr lang="sv-SE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&lt;B&gt;&gt;</a:t>
            </a:r>
          </a:p>
          <a:p>
            <a:r>
              <a:rPr lang="sv-SE" dirty="0" err="1"/>
              <a:t>Can’t</a:t>
            </a:r>
            <a:r>
              <a:rPr lang="sv-SE" dirty="0"/>
              <a:t> store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machines</a:t>
            </a:r>
            <a:r>
              <a:rPr lang="sv-SE" dirty="0"/>
              <a:t> in a list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knowing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state</a:t>
            </a:r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executable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8" name="Content Placeholder 5" descr="A picture containing person, wall, indoor, holding&#10;&#10;Description automatically generated">
            <a:extLst>
              <a:ext uri="{FF2B5EF4-FFF2-40B4-BE49-F238E27FC236}">
                <a16:creationId xmlns:a16="http://schemas.microsoft.com/office/drawing/2014/main" id="{D04AEE99-14C0-6CDB-51F1-E54BC52BB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56" r="13726"/>
          <a:stretch/>
        </p:blipFill>
        <p:spPr>
          <a:xfrm>
            <a:off x="6096000" y="0"/>
            <a:ext cx="6096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4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7ECA7-EE9C-D543-5386-DB5C90C87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87FF48ED-500B-D393-2108-147498DE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1455985"/>
            <a:ext cx="4310468" cy="929863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Advanced</a:t>
            </a:r>
            <a:r>
              <a:rPr lang="sv-SE" dirty="0"/>
              <a:t> </a:t>
            </a:r>
            <a:r>
              <a:rPr lang="sv-SE" dirty="0" err="1"/>
              <a:t>Concepts</a:t>
            </a:r>
            <a:r>
              <a:rPr lang="sv-SE" dirty="0"/>
              <a:t> and </a:t>
            </a:r>
            <a:r>
              <a:rPr lang="sv-SE" dirty="0" err="1"/>
              <a:t>Future</a:t>
            </a:r>
            <a:r>
              <a:rPr lang="sv-SE" dirty="0"/>
              <a:t> Reading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16907E9E-3D8C-67C7-2F6F-FF099631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2700268"/>
            <a:ext cx="5164462" cy="3389033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pattern</a:t>
            </a:r>
            <a:r>
              <a:rPr lang="sv-SE" dirty="0"/>
              <a:t> is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applicable</a:t>
            </a:r>
            <a:r>
              <a:rPr lang="sv-SE" dirty="0"/>
              <a:t> in </a:t>
            </a:r>
            <a:r>
              <a:rPr lang="sv-SE" dirty="0" err="1"/>
              <a:t>async</a:t>
            </a:r>
            <a:r>
              <a:rPr lang="sv-SE" dirty="0"/>
              <a:t> </a:t>
            </a:r>
            <a:r>
              <a:rPr lang="sv-SE" dirty="0" err="1"/>
              <a:t>contexts</a:t>
            </a:r>
            <a:endParaRPr lang="sv-SE" dirty="0"/>
          </a:p>
          <a:p>
            <a:pPr lvl="1"/>
            <a:r>
              <a:rPr lang="sv-SE" dirty="0" err="1"/>
              <a:t>Runtime</a:t>
            </a:r>
            <a:r>
              <a:rPr lang="sv-SE" dirty="0"/>
              <a:t> checks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harder</a:t>
            </a:r>
            <a:r>
              <a:rPr lang="sv-SE" dirty="0"/>
              <a:t> in </a:t>
            </a:r>
            <a:r>
              <a:rPr lang="sv-SE" dirty="0" err="1"/>
              <a:t>async</a:t>
            </a:r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parameter</a:t>
            </a:r>
          </a:p>
          <a:p>
            <a:pPr lvl="1"/>
            <a:r>
              <a:rPr lang="sv-SE" dirty="0" err="1"/>
              <a:t>Beware</a:t>
            </a:r>
            <a:r>
              <a:rPr lang="sv-SE" dirty="0"/>
              <a:t> the </a:t>
            </a:r>
            <a:r>
              <a:rPr lang="sv-SE" dirty="0" err="1"/>
              <a:t>combinatorial</a:t>
            </a:r>
            <a:r>
              <a:rPr lang="sv-SE" dirty="0"/>
              <a:t> explosion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states</a:t>
            </a:r>
            <a:endParaRPr lang="sv-SE" dirty="0"/>
          </a:p>
          <a:p>
            <a:r>
              <a:rPr lang="sv-SE" dirty="0"/>
              <a:t>The same </a:t>
            </a:r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compile-time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endParaRPr lang="sv-SE" dirty="0"/>
          </a:p>
          <a:p>
            <a:endParaRPr lang="sv-SE" dirty="0"/>
          </a:p>
        </p:txBody>
      </p:sp>
      <p:pic>
        <p:nvPicPr>
          <p:cNvPr id="8" name="Content Placeholder 5" descr="A picture containing person, wall, indoor, holding&#10;&#10;Description automatically generated">
            <a:extLst>
              <a:ext uri="{FF2B5EF4-FFF2-40B4-BE49-F238E27FC236}">
                <a16:creationId xmlns:a16="http://schemas.microsoft.com/office/drawing/2014/main" id="{0B43D8E6-8733-2C88-7C55-5E27ACBF16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56" r="13726"/>
          <a:stretch/>
        </p:blipFill>
        <p:spPr>
          <a:xfrm>
            <a:off x="6096000" y="0"/>
            <a:ext cx="6096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7709"/>
      </p:ext>
    </p:extLst>
  </p:cSld>
  <p:clrMapOvr>
    <a:masterClrMapping/>
  </p:clrMapOvr>
</p:sld>
</file>

<file path=ppt/theme/theme1.xml><?xml version="1.0" encoding="utf-8"?>
<a:theme xmlns:a="http://schemas.openxmlformats.org/drawingml/2006/main" name="1_Anpassad formgivning">
  <a:themeElements>
    <a:clrScheme name="Anpassad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9-04_Agreat_template.potx" id="{65275DC6-EF86-4236-B5D5-5988E1A5D7D0}" vid="{EE43811F-E82B-4519-AAD4-D6BCA64CFFE8}"/>
    </a:ext>
  </a:extLst>
</a:theme>
</file>

<file path=ppt/theme/theme2.xml><?xml version="1.0" encoding="utf-8"?>
<a:theme xmlns:a="http://schemas.openxmlformats.org/drawingml/2006/main" name="Anpassad formgivning">
  <a:themeElements>
    <a:clrScheme name="AGREAT">
      <a:dk1>
        <a:srgbClr val="383739"/>
      </a:dk1>
      <a:lt1>
        <a:sysClr val="window" lastClr="FFFFFF"/>
      </a:lt1>
      <a:dk2>
        <a:srgbClr val="000000"/>
      </a:dk2>
      <a:lt2>
        <a:srgbClr val="FFFFFF"/>
      </a:lt2>
      <a:accent1>
        <a:srgbClr val="E72C33"/>
      </a:accent1>
      <a:accent2>
        <a:srgbClr val="00909C"/>
      </a:accent2>
      <a:accent3>
        <a:srgbClr val="EFBA16"/>
      </a:accent3>
      <a:accent4>
        <a:srgbClr val="00FF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9-04_Agreat_template.potx" id="{65275DC6-EF86-4236-B5D5-5988E1A5D7D0}" vid="{2313011A-8C11-4F3E-A910-36A7DF5EB01B}"/>
    </a:ext>
  </a:extLst>
</a:theme>
</file>

<file path=ppt/theme/theme3.xml><?xml version="1.0" encoding="utf-8"?>
<a:theme xmlns:a="http://schemas.openxmlformats.org/drawingml/2006/main" name="2_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9-04_Agreat_template.potx" id="{65275DC6-EF86-4236-B5D5-5988E1A5D7D0}" vid="{BE1F0CEE-4F59-4E2F-92AB-2B72B5E50CE1}"/>
    </a:ext>
  </a:extLst>
</a:theme>
</file>

<file path=ppt/theme/theme4.xml><?xml version="1.0" encoding="utf-8"?>
<a:theme xmlns:a="http://schemas.openxmlformats.org/drawingml/2006/main" name="3_Anpassad formgivning">
  <a:themeElements>
    <a:clrScheme name="Egen 1">
      <a:dk1>
        <a:srgbClr val="383738"/>
      </a:dk1>
      <a:lt1>
        <a:srgbClr val="FFFFFF"/>
      </a:lt1>
      <a:dk2>
        <a:srgbClr val="E72C33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9-04_Agreat_template.potx" id="{65275DC6-EF86-4236-B5D5-5988E1A5D7D0}" vid="{8D5920A8-6AF9-4197-84A7-5234F9BDB34E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89DD2EC4C6024D9D84256A0AB2DD7B" ma:contentTypeVersion="19" ma:contentTypeDescription="Skapa ett nytt dokument." ma:contentTypeScope="" ma:versionID="4e7e1c9389344eb6eebad674a5422c2e">
  <xsd:schema xmlns:xsd="http://www.w3.org/2001/XMLSchema" xmlns:xs="http://www.w3.org/2001/XMLSchema" xmlns:p="http://schemas.microsoft.com/office/2006/metadata/properties" xmlns:ns2="d859c9a7-c5cc-4646-aa05-198cf86bf5e8" xmlns:ns3="0cf7ff2f-99f0-47d8-a7a9-2f206e8f0bcf" targetNamespace="http://schemas.microsoft.com/office/2006/metadata/properties" ma:root="true" ma:fieldsID="35f949afcc934fe9e66e53ab423e596d" ns2:_="" ns3:_="">
    <xsd:import namespace="d859c9a7-c5cc-4646-aa05-198cf86bf5e8"/>
    <xsd:import namespace="0cf7ff2f-99f0-47d8-a7a9-2f206e8f0b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Playlist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9c9a7-c5cc-4646-aa05-198cf86bf5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eringar" ma:readOnly="false" ma:fieldId="{5cf76f15-5ced-4ddc-b409-7134ff3c332f}" ma:taxonomyMulti="true" ma:sspId="adbcd56c-6e20-4299-ab97-a4b9c0510b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laylistorder" ma:index="26" nillable="true" ma:displayName="Playlist order" ma:format="Dropdown" ma:internalName="Playlistord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7ff2f-99f0-47d8-a7a9-2f206e8f0bc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Global taxonomikolumn" ma:hidden="true" ma:list="{ea20b9bb-0fe0-4297-8a34-dcfdfb4fe506}" ma:internalName="TaxCatchAll" ma:showField="CatchAllData" ma:web="0cf7ff2f-99f0-47d8-a7a9-2f206e8f0b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laylistorder xmlns="d859c9a7-c5cc-4646-aa05-198cf86bf5e8" xsi:nil="true"/>
    <TaxCatchAll xmlns="0cf7ff2f-99f0-47d8-a7a9-2f206e8f0bcf" xsi:nil="true"/>
    <lcf76f155ced4ddcb4097134ff3c332f xmlns="d859c9a7-c5cc-4646-aa05-198cf86bf5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8B5B61-9918-4635-96ED-86B60561A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59c9a7-c5cc-4646-aa05-198cf86bf5e8"/>
    <ds:schemaRef ds:uri="0cf7ff2f-99f0-47d8-a7a9-2f206e8f0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48B9C5-066B-4689-821C-F8AA17401F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17FF35-4325-488A-8081-A63A2678C47D}">
  <ds:schemaRefs>
    <ds:schemaRef ds:uri="http://purl.org/dc/elements/1.1/"/>
    <ds:schemaRef ds:uri="d859c9a7-c5cc-4646-aa05-198cf86bf5e8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cf7ff2f-99f0-47d8-a7a9-2f206e8f0bcf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1_Anpassad formgivning</Template>
  <TotalTime>1466</TotalTime>
  <Words>407</Words>
  <Application>Microsoft Macintosh PowerPoint</Application>
  <PresentationFormat>Widescreen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Amsi Pro</vt:lpstr>
      <vt:lpstr>Amsi Pro Ultra</vt:lpstr>
      <vt:lpstr>Arial</vt:lpstr>
      <vt:lpstr>Calibri</vt:lpstr>
      <vt:lpstr>Calibri Light</vt:lpstr>
      <vt:lpstr>Courier New</vt:lpstr>
      <vt:lpstr>1_Anpassad formgivning</vt:lpstr>
      <vt:lpstr>Anpassad formgivning</vt:lpstr>
      <vt:lpstr>2_Anpassad formgivning</vt:lpstr>
      <vt:lpstr>3_Anpassad formgivning</vt:lpstr>
      <vt:lpstr>Stateful Types in Rust</vt:lpstr>
      <vt:lpstr>Rust from 10000 feet</vt:lpstr>
      <vt:lpstr>Ownership and Borrowing</vt:lpstr>
      <vt:lpstr>Correctness &gt;&gt; Readability &gt;&gt; Performance  Compilation errors &gt;&gt; Runtime errors</vt:lpstr>
      <vt:lpstr>The State Machine</vt:lpstr>
      <vt:lpstr>Our State Machine</vt:lpstr>
      <vt:lpstr>Time for some code!</vt:lpstr>
      <vt:lpstr>Limitations and Drawbacks</vt:lpstr>
      <vt:lpstr>Advanced Concepts and Future Reading</vt:lpstr>
      <vt:lpstr>Thank you!  https://rust-book.cs.brown.edu/ https://www.youtube.com/@jonhoo https://github.com/Actimia/rust-playground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Viking Edström</dc:creator>
  <cp:lastModifiedBy>Viking Edström</cp:lastModifiedBy>
  <cp:revision>2</cp:revision>
  <dcterms:created xsi:type="dcterms:W3CDTF">2025-03-19T09:27:50Z</dcterms:created>
  <dcterms:modified xsi:type="dcterms:W3CDTF">2025-03-20T09:54:30Z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0x010100C489DD2EC4C6024D9D84256A0AB2DD7B</vt:lpwstr>
  </property>
</Properties>
</file>