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5" r:id="rId2"/>
  </p:sldMasterIdLst>
  <p:notesMasterIdLst>
    <p:notesMasterId r:id="rId35"/>
  </p:notesMasterIdLst>
  <p:sldIdLst>
    <p:sldId id="258" r:id="rId3"/>
    <p:sldId id="285" r:id="rId4"/>
    <p:sldId id="261" r:id="rId5"/>
    <p:sldId id="263" r:id="rId6"/>
    <p:sldId id="314" r:id="rId7"/>
    <p:sldId id="323" r:id="rId8"/>
    <p:sldId id="267" r:id="rId9"/>
    <p:sldId id="302" r:id="rId10"/>
    <p:sldId id="317" r:id="rId11"/>
    <p:sldId id="287" r:id="rId12"/>
    <p:sldId id="346" r:id="rId13"/>
    <p:sldId id="332" r:id="rId14"/>
    <p:sldId id="333" r:id="rId15"/>
    <p:sldId id="334" r:id="rId16"/>
    <p:sldId id="345" r:id="rId17"/>
    <p:sldId id="336" r:id="rId18"/>
    <p:sldId id="337" r:id="rId19"/>
    <p:sldId id="338" r:id="rId20"/>
    <p:sldId id="339" r:id="rId21"/>
    <p:sldId id="340" r:id="rId22"/>
    <p:sldId id="341" r:id="rId23"/>
    <p:sldId id="342" r:id="rId24"/>
    <p:sldId id="343" r:id="rId25"/>
    <p:sldId id="344" r:id="rId26"/>
    <p:sldId id="330" r:id="rId27"/>
    <p:sldId id="306" r:id="rId28"/>
    <p:sldId id="327" r:id="rId29"/>
    <p:sldId id="283" r:id="rId30"/>
    <p:sldId id="322" r:id="rId31"/>
    <p:sldId id="299" r:id="rId32"/>
    <p:sldId id="325" r:id="rId33"/>
    <p:sldId id="329" r:id="rId34"/>
  </p:sldIdLst>
  <p:sldSz cx="9144000" cy="6858000" type="screen4x3"/>
  <p:notesSz cx="7010400" cy="92964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4">
          <p15:clr>
            <a:srgbClr val="A4A3A4"/>
          </p15:clr>
        </p15:guide>
        <p15:guide id="2" pos="2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78635" autoAdjust="0"/>
  </p:normalViewPr>
  <p:slideViewPr>
    <p:cSldViewPr snapToObjects="1" showGuides="1">
      <p:cViewPr>
        <p:scale>
          <a:sx n="56" d="100"/>
          <a:sy n="56" d="100"/>
        </p:scale>
        <p:origin x="921" y="63"/>
      </p:cViewPr>
      <p:guideLst>
        <p:guide orient="horz" pos="774"/>
        <p:guide pos="29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BA9D6-C717-43AC-B019-BB2A1BC416E9}" type="datetimeFigureOut">
              <a:rPr lang="en-CA" smtClean="0"/>
              <a:t>2019-04-22</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7BD696B-30C9-47E6-B2C2-F3DDBD5A9D27}" type="slidenum">
              <a:rPr lang="en-CA" smtClean="0"/>
              <a:t>‹#›</a:t>
            </a:fld>
            <a:endParaRPr lang="en-CA" dirty="0"/>
          </a:p>
        </p:txBody>
      </p:sp>
    </p:spTree>
    <p:extLst>
      <p:ext uri="{BB962C8B-B14F-4D97-AF65-F5344CB8AC3E}">
        <p14:creationId xmlns:p14="http://schemas.microsoft.com/office/powerpoint/2010/main" val="126262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anada.ca/en/government/system/digital-government/government-canada-digital-standards.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a:t>
            </a:fld>
            <a:endParaRPr lang="en-CA" dirty="0"/>
          </a:p>
        </p:txBody>
      </p:sp>
    </p:spTree>
    <p:extLst>
      <p:ext uri="{BB962C8B-B14F-4D97-AF65-F5344CB8AC3E}">
        <p14:creationId xmlns:p14="http://schemas.microsoft.com/office/powerpoint/2010/main" val="2729686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10</a:t>
            </a:fld>
            <a:endParaRPr lang="en-CA" dirty="0"/>
          </a:p>
        </p:txBody>
      </p:sp>
    </p:spTree>
    <p:extLst>
      <p:ext uri="{BB962C8B-B14F-4D97-AF65-F5344CB8AC3E}">
        <p14:creationId xmlns:p14="http://schemas.microsoft.com/office/powerpoint/2010/main" val="1171762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11</a:t>
            </a:fld>
            <a:endParaRPr lang="en-CA" dirty="0"/>
          </a:p>
        </p:txBody>
      </p:sp>
    </p:spTree>
    <p:extLst>
      <p:ext uri="{BB962C8B-B14F-4D97-AF65-F5344CB8AC3E}">
        <p14:creationId xmlns:p14="http://schemas.microsoft.com/office/powerpoint/2010/main" val="3315381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Presentation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Objective:</a:t>
            </a:r>
          </a:p>
          <a:p>
            <a:pPr lvl="0"/>
            <a:r>
              <a:rPr lang="en-US" sz="1200" kern="1200" dirty="0">
                <a:solidFill>
                  <a:schemeClr val="tx1"/>
                </a:solidFill>
                <a:effectLst/>
                <a:latin typeface="+mn-lt"/>
                <a:ea typeface="+mn-ea"/>
                <a:cs typeface="+mn-cs"/>
              </a:rPr>
              <a:t>This slide show the five stages of cloud maturity.</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Speaker Notes:</a:t>
            </a:r>
          </a:p>
          <a:p>
            <a:r>
              <a:rPr lang="en-US" sz="1200" kern="1200" dirty="0">
                <a:solidFill>
                  <a:schemeClr val="tx1"/>
                </a:solidFill>
                <a:effectLst/>
                <a:latin typeface="+mn-lt"/>
                <a:ea typeface="+mn-ea"/>
                <a:cs typeface="+mn-cs"/>
              </a:rPr>
              <a:t>Highlight where Microsoft IT is at</a:t>
            </a:r>
          </a:p>
        </p:txBody>
      </p:sp>
      <p:sp>
        <p:nvSpPr>
          <p:cNvPr id="4" name="Slide Number Placeholder 3"/>
          <p:cNvSpPr>
            <a:spLocks noGrp="1"/>
          </p:cNvSpPr>
          <p:nvPr>
            <p:ph type="sldNum" sz="quarter" idx="10"/>
          </p:nvPr>
        </p:nvSpPr>
        <p:spPr/>
        <p:txBody>
          <a:bodyPr/>
          <a:lstStyle/>
          <a:p>
            <a:pPr>
              <a:defRPr/>
            </a:pPr>
            <a:fld id="{254FA7FA-5EC0-4C01-91E5-F30F0E4CD9F7}"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70527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13</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869070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14</a:t>
            </a:fld>
            <a:endParaRPr lang="en-CA" dirty="0"/>
          </a:p>
        </p:txBody>
      </p:sp>
    </p:spTree>
    <p:extLst>
      <p:ext uri="{BB962C8B-B14F-4D97-AF65-F5344CB8AC3E}">
        <p14:creationId xmlns:p14="http://schemas.microsoft.com/office/powerpoint/2010/main" val="204676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15</a:t>
            </a:fld>
            <a:endParaRPr lang="en-CA" dirty="0"/>
          </a:p>
        </p:txBody>
      </p:sp>
    </p:spTree>
    <p:extLst>
      <p:ext uri="{BB962C8B-B14F-4D97-AF65-F5344CB8AC3E}">
        <p14:creationId xmlns:p14="http://schemas.microsoft.com/office/powerpoint/2010/main" val="202888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16</a:t>
            </a:fld>
            <a:endParaRPr lang="en-CA" dirty="0"/>
          </a:p>
        </p:txBody>
      </p:sp>
    </p:spTree>
    <p:extLst>
      <p:ext uri="{BB962C8B-B14F-4D97-AF65-F5344CB8AC3E}">
        <p14:creationId xmlns:p14="http://schemas.microsoft.com/office/powerpoint/2010/main" val="3746059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17</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49742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18</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047051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19</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410150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2</a:t>
            </a:fld>
            <a:endParaRPr lang="en-CA" dirty="0"/>
          </a:p>
        </p:txBody>
      </p:sp>
    </p:spTree>
    <p:extLst>
      <p:ext uri="{BB962C8B-B14F-4D97-AF65-F5344CB8AC3E}">
        <p14:creationId xmlns:p14="http://schemas.microsoft.com/office/powerpoint/2010/main" val="201287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20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322576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defTabSz="914367">
              <a:defRPr/>
            </a:pPr>
            <a:endParaRPr lang="en-US" dirty="0">
              <a:solidFill>
                <a:prstClr val="black"/>
              </a:solidFill>
              <a:latin typeface="Segoe UI" pitchFamily="34" charset="0"/>
            </a:endParaRPr>
          </a:p>
        </p:txBody>
      </p:sp>
      <p:sp>
        <p:nvSpPr>
          <p:cNvPr id="5" name="Footer Placeholder 4"/>
          <p:cNvSpPr>
            <a:spLocks noGrp="1"/>
          </p:cNvSpPr>
          <p:nvPr>
            <p:ph type="ftr" sz="quarter" idx="4"/>
          </p:nvPr>
        </p:nvSpPr>
        <p:spPr/>
        <p:txBody>
          <a:bodyPr/>
          <a:lstStyle/>
          <a:p>
            <a:pPr marL="571500"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14367">
              <a:defRPr/>
            </a:pPr>
            <a:fld id="{386CE63F-9E7F-4C04-9D0D-FCA25A8E9E86}" type="datetime8">
              <a:rPr lang="en-US" smtClean="0">
                <a:solidFill>
                  <a:prstClr val="black"/>
                </a:solidFill>
                <a:latin typeface="Segoe UI" pitchFamily="34" charset="0"/>
              </a:rPr>
              <a:pPr defTabSz="914367">
                <a:defRPr/>
              </a:pPr>
              <a:t>4/22/2019 9:11 PM</a:t>
            </a:fld>
            <a:endParaRPr lang="en-US" dirty="0">
              <a:solidFill>
                <a:prstClr val="black"/>
              </a:solidFill>
              <a:latin typeface="Segoe UI" pitchFamily="34" charset="0"/>
            </a:endParaRPr>
          </a:p>
        </p:txBody>
      </p:sp>
      <p:sp>
        <p:nvSpPr>
          <p:cNvPr id="7" name="Slide Number Placeholder 6"/>
          <p:cNvSpPr>
            <a:spLocks noGrp="1"/>
          </p:cNvSpPr>
          <p:nvPr>
            <p:ph type="sldNum" sz="quarter" idx="5"/>
          </p:nvPr>
        </p:nvSpPr>
        <p:spPr/>
        <p:txBody>
          <a:bodyPr/>
          <a:lstStyle/>
          <a:p>
            <a:pPr defTabSz="914367">
              <a:defRPr/>
            </a:pPr>
            <a:fld id="{B4008EB6-D09E-4580-8CD6-DDB14511944F}" type="slidenum">
              <a:rPr lang="en-US" smtClean="0">
                <a:solidFill>
                  <a:prstClr val="black"/>
                </a:solidFill>
                <a:latin typeface="Segoe UI" pitchFamily="34" charset="0"/>
              </a:rPr>
              <a:pPr defTabSz="914367">
                <a:defRPr/>
              </a:pPr>
              <a:t>21</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3486193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25</a:t>
            </a:fld>
            <a:endParaRPr lang="en-CA" dirty="0"/>
          </a:p>
        </p:txBody>
      </p:sp>
    </p:spTree>
    <p:extLst>
      <p:ext uri="{BB962C8B-B14F-4D97-AF65-F5344CB8AC3E}">
        <p14:creationId xmlns:p14="http://schemas.microsoft.com/office/powerpoint/2010/main" val="2136438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28</a:t>
            </a:fld>
            <a:endParaRPr lang="en-CA" dirty="0"/>
          </a:p>
        </p:txBody>
      </p:sp>
    </p:spTree>
    <p:extLst>
      <p:ext uri="{BB962C8B-B14F-4D97-AF65-F5344CB8AC3E}">
        <p14:creationId xmlns:p14="http://schemas.microsoft.com/office/powerpoint/2010/main" val="2447550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Digital standards: principles for making digital government work</a:t>
            </a:r>
          </a:p>
          <a:p>
            <a:r>
              <a:rPr lang="en-CA" dirty="0" smtClean="0"/>
              <a:t>In September 2018, the government announced a set of </a:t>
            </a:r>
            <a:r>
              <a:rPr lang="en-CA" dirty="0" smtClean="0">
                <a:hlinkClick r:id="rId3"/>
              </a:rPr>
              <a:t>10 digital standards</a:t>
            </a:r>
            <a:r>
              <a:rPr lang="en-CA" dirty="0" smtClean="0"/>
              <a:t> to set the standard for how government works in the digital era and guide the development of policy, programs and services in government. Prior to being announced by the President of the Treasury Board and Minister of Digital Government, these standards were published in draft as digital principles in the 2017 to 2021 GC IM-IT Strategic Plan and were refined through consultation interdepartmentally and in the open.</a:t>
            </a:r>
          </a:p>
          <a:p>
            <a:r>
              <a:rPr lang="en-CA" dirty="0" smtClean="0"/>
              <a:t>These are the expected behaviours for groups designing and implementing policy, programs and services in the digital era. They are intended to guide how the government and public service work on a day-to-day basis:</a:t>
            </a:r>
          </a:p>
          <a:p>
            <a:r>
              <a:rPr lang="en-CA" b="1" dirty="0" smtClean="0"/>
              <a:t>Design with users:</a:t>
            </a:r>
            <a:r>
              <a:rPr lang="en-CA" dirty="0" smtClean="0"/>
              <a:t> Research with users to understand their needs and the problems we want to solve. Conduct ongoing testing with users to guide design and development.</a:t>
            </a:r>
          </a:p>
          <a:p>
            <a:r>
              <a:rPr lang="en-CA" b="1" dirty="0" smtClean="0"/>
              <a:t>Iterate and improve frequently:</a:t>
            </a:r>
            <a:r>
              <a:rPr lang="en-CA" dirty="0" smtClean="0"/>
              <a:t> Develop services using agile, iterative and user-centred methods. Continuously improve in response to user needs. Try new things, start small and scale up.</a:t>
            </a:r>
          </a:p>
          <a:p>
            <a:r>
              <a:rPr lang="en-CA" b="1" dirty="0" smtClean="0"/>
              <a:t>Work in the open by default:</a:t>
            </a:r>
            <a:r>
              <a:rPr lang="en-CA" dirty="0" smtClean="0"/>
              <a:t> Share evidence, research and decision-making openly. Make all non-sensitive data, information, and new code developed in delivery of services open to the outside world for sharing and reuse under an open licence.</a:t>
            </a:r>
          </a:p>
          <a:p>
            <a:r>
              <a:rPr lang="en-CA" b="1" dirty="0" smtClean="0"/>
              <a:t>Use open standards and solutions:</a:t>
            </a:r>
            <a:r>
              <a:rPr lang="en-CA" dirty="0" smtClean="0"/>
              <a:t> Leverage open standards and embrace leading practices, including the use of open source software where appropriate. Design for services and platforms that are seamless for Canadians to use, no matter what device or channel they are using.</a:t>
            </a:r>
          </a:p>
          <a:p>
            <a:r>
              <a:rPr lang="en-CA" b="1" dirty="0" smtClean="0"/>
              <a:t>Address security and privacy risks:</a:t>
            </a:r>
            <a:r>
              <a:rPr lang="en-CA" dirty="0" smtClean="0"/>
              <a:t> Take a balanced approach to managing risk by implementing appropriate privacy and security measures. Make security measures frictionless so that they do not place a burden on users.</a:t>
            </a:r>
          </a:p>
          <a:p>
            <a:r>
              <a:rPr lang="en-CA" b="1" dirty="0" smtClean="0"/>
              <a:t>Build in accessibility from the start:</a:t>
            </a:r>
            <a:r>
              <a:rPr lang="en-CA" dirty="0" smtClean="0"/>
              <a:t> Services should meet or exceed accessibility standards. Users with distinct needs should be engaged from the outset to ensure what is delivered will work for everyone.</a:t>
            </a:r>
          </a:p>
          <a:p>
            <a:r>
              <a:rPr lang="en-CA" b="1" dirty="0" smtClean="0"/>
              <a:t>Empower staff to deliver better services:</a:t>
            </a:r>
            <a:r>
              <a:rPr lang="en-CA" dirty="0" smtClean="0"/>
              <a:t> Make sure that staff have access to the tools, training and technologies they need. Empower the team to make decisions throughout the design, building and operation of the service.</a:t>
            </a:r>
          </a:p>
          <a:p>
            <a:r>
              <a:rPr lang="en-CA" b="1" dirty="0" smtClean="0"/>
              <a:t>Be good data stewards:</a:t>
            </a:r>
            <a:r>
              <a:rPr lang="en-CA" dirty="0" smtClean="0"/>
              <a:t> Collect data from users only once and reuse wherever possible. Ensure that data is collected and held in a secure way so that it can easily be reused by others to provide services.</a:t>
            </a:r>
          </a:p>
          <a:p>
            <a:r>
              <a:rPr lang="en-CA" b="1" dirty="0" smtClean="0"/>
              <a:t>Design ethical services:</a:t>
            </a:r>
            <a:r>
              <a:rPr lang="en-CA" dirty="0" smtClean="0"/>
              <a:t> Make sure that everyone receives fair treatment. Comply with ethical guidelines in the design and use of systems that automate decision-making (such as the use of artificial intelligence).</a:t>
            </a:r>
          </a:p>
          <a:p>
            <a:r>
              <a:rPr lang="en-CA" b="1" dirty="0" smtClean="0"/>
              <a:t>Collaborate widely:</a:t>
            </a:r>
            <a:r>
              <a:rPr lang="en-CA" dirty="0" smtClean="0"/>
              <a:t> Create multidisciplinary teams with the range of skills needed to deliver a common goal. Share and collaborate in the open. Identify and create partnerships that help deliver value to users.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31</a:t>
            </a:fld>
            <a:endParaRPr lang="en-CA" dirty="0"/>
          </a:p>
        </p:txBody>
      </p:sp>
    </p:spTree>
    <p:extLst>
      <p:ext uri="{BB962C8B-B14F-4D97-AF65-F5344CB8AC3E}">
        <p14:creationId xmlns:p14="http://schemas.microsoft.com/office/powerpoint/2010/main" val="3662360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32</a:t>
            </a:fld>
            <a:endParaRPr lang="en-CA" dirty="0"/>
          </a:p>
        </p:txBody>
      </p:sp>
    </p:spTree>
    <p:extLst>
      <p:ext uri="{BB962C8B-B14F-4D97-AF65-F5344CB8AC3E}">
        <p14:creationId xmlns:p14="http://schemas.microsoft.com/office/powerpoint/2010/main" val="243067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EF991B6-EAF6-4F10-8976-4F737307BCC9}" type="slidenum">
              <a:rPr lang="en-CA" smtClean="0"/>
              <a:t>3</a:t>
            </a:fld>
            <a:endParaRPr lang="en-CA" dirty="0"/>
          </a:p>
        </p:txBody>
      </p:sp>
    </p:spTree>
    <p:extLst>
      <p:ext uri="{BB962C8B-B14F-4D97-AF65-F5344CB8AC3E}">
        <p14:creationId xmlns:p14="http://schemas.microsoft.com/office/powerpoint/2010/main" val="46922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EF991B6-EAF6-4F10-8976-4F737307BCC9}" type="slidenum">
              <a:rPr lang="en-CA" smtClean="0"/>
              <a:t>4</a:t>
            </a:fld>
            <a:endParaRPr lang="en-CA" dirty="0"/>
          </a:p>
        </p:txBody>
      </p:sp>
    </p:spTree>
    <p:extLst>
      <p:ext uri="{BB962C8B-B14F-4D97-AF65-F5344CB8AC3E}">
        <p14:creationId xmlns:p14="http://schemas.microsoft.com/office/powerpoint/2010/main" val="429471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10"/>
          </p:nvPr>
        </p:nvSpPr>
        <p:spPr/>
        <p:txBody>
          <a:bodyPr/>
          <a:lstStyle/>
          <a:p>
            <a:fld id="{A7BD696B-30C9-47E6-B2C2-F3DDBD5A9D27}" type="slidenum">
              <a:rPr lang="en-CA" smtClean="0"/>
              <a:t>5</a:t>
            </a:fld>
            <a:endParaRPr lang="en-CA" dirty="0"/>
          </a:p>
        </p:txBody>
      </p:sp>
    </p:spTree>
    <p:extLst>
      <p:ext uri="{BB962C8B-B14F-4D97-AF65-F5344CB8AC3E}">
        <p14:creationId xmlns:p14="http://schemas.microsoft.com/office/powerpoint/2010/main" val="17686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6</a:t>
            </a:fld>
            <a:endParaRPr lang="en-CA" dirty="0"/>
          </a:p>
        </p:txBody>
      </p:sp>
    </p:spTree>
    <p:extLst>
      <p:ext uri="{BB962C8B-B14F-4D97-AF65-F5344CB8AC3E}">
        <p14:creationId xmlns:p14="http://schemas.microsoft.com/office/powerpoint/2010/main" val="149558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EF991B6-EAF6-4F10-8976-4F737307BCC9}" type="slidenum">
              <a:rPr lang="en-CA" smtClean="0"/>
              <a:t>7</a:t>
            </a:fld>
            <a:endParaRPr lang="en-CA" dirty="0"/>
          </a:p>
        </p:txBody>
      </p:sp>
    </p:spTree>
    <p:extLst>
      <p:ext uri="{BB962C8B-B14F-4D97-AF65-F5344CB8AC3E}">
        <p14:creationId xmlns:p14="http://schemas.microsoft.com/office/powerpoint/2010/main" val="27951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BD696B-30C9-47E6-B2C2-F3DDBD5A9D27}" type="slidenum">
              <a:rPr lang="en-CA" smtClean="0"/>
              <a:t>8</a:t>
            </a:fld>
            <a:endParaRPr lang="en-CA" dirty="0"/>
          </a:p>
        </p:txBody>
      </p:sp>
    </p:spTree>
    <p:extLst>
      <p:ext uri="{BB962C8B-B14F-4D97-AF65-F5344CB8AC3E}">
        <p14:creationId xmlns:p14="http://schemas.microsoft.com/office/powerpoint/2010/main" val="158730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9</a:t>
            </a:fld>
            <a:endParaRPr lang="en-CA" dirty="0"/>
          </a:p>
        </p:txBody>
      </p:sp>
    </p:spTree>
    <p:extLst>
      <p:ext uri="{BB962C8B-B14F-4D97-AF65-F5344CB8AC3E}">
        <p14:creationId xmlns:p14="http://schemas.microsoft.com/office/powerpoint/2010/main" val="569372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8304" y="886414"/>
            <a:ext cx="1461093" cy="35017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755" y="960524"/>
            <a:ext cx="2682797" cy="302178"/>
          </a:xfrm>
          <a:prstGeom prst="rect">
            <a:avLst/>
          </a:prstGeom>
        </p:spPr>
      </p:pic>
      <p:sp>
        <p:nvSpPr>
          <p:cNvPr id="9" name="Title 1"/>
          <p:cNvSpPr>
            <a:spLocks noGrp="1"/>
          </p:cNvSpPr>
          <p:nvPr>
            <p:ph type="ctrTitle" hasCustomPrompt="1"/>
          </p:nvPr>
        </p:nvSpPr>
        <p:spPr>
          <a:xfrm>
            <a:off x="877888" y="2052942"/>
            <a:ext cx="7678340" cy="621797"/>
          </a:xfrm>
          <a:prstGeom prst="rect">
            <a:avLst/>
          </a:prstGeom>
        </p:spPr>
        <p:txBody>
          <a:bodyPr/>
          <a:lstStyle>
            <a:lvl1pPr algn="l">
              <a:defRPr sz="3600"/>
            </a:lvl1pPr>
          </a:lstStyle>
          <a:p>
            <a:r>
              <a:rPr lang="en-CA" dirty="0" smtClean="0"/>
              <a:t>Title</a:t>
            </a:r>
            <a:endParaRPr lang="en-CA" dirty="0"/>
          </a:p>
        </p:txBody>
      </p:sp>
      <p:sp>
        <p:nvSpPr>
          <p:cNvPr id="10" name="Text Placeholder 2"/>
          <p:cNvSpPr>
            <a:spLocks noGrp="1"/>
          </p:cNvSpPr>
          <p:nvPr>
            <p:ph type="body" sz="quarter" idx="13" hasCustomPrompt="1"/>
          </p:nvPr>
        </p:nvSpPr>
        <p:spPr>
          <a:xfrm>
            <a:off x="877888" y="2696661"/>
            <a:ext cx="7680646" cy="732339"/>
          </a:xfrm>
          <a:prstGeom prst="rect">
            <a:avLst/>
          </a:prstGeom>
        </p:spPr>
        <p:txBody>
          <a:bodyPr/>
          <a:lstStyle>
            <a:lvl1pPr marL="0" indent="0" algn="l">
              <a:buNone/>
              <a:defRPr sz="2400"/>
            </a:lvl1pPr>
          </a:lstStyle>
          <a:p>
            <a:r>
              <a:rPr lang="en-CA" dirty="0" smtClean="0"/>
              <a:t>Sub-title</a:t>
            </a:r>
            <a:endParaRPr lang="en-CA"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71" y="528744"/>
            <a:ext cx="9180000" cy="153000"/>
          </a:xfrm>
          <a:prstGeom prst="rect">
            <a:avLst/>
          </a:prstGeom>
        </p:spPr>
      </p:pic>
    </p:spTree>
    <p:extLst>
      <p:ext uri="{BB962C8B-B14F-4D97-AF65-F5344CB8AC3E}">
        <p14:creationId xmlns:p14="http://schemas.microsoft.com/office/powerpoint/2010/main" val="5943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1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63976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293672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0E9D793-95D5-4C73-BFD5-A003084F7592}" type="datetimeFigureOut">
              <a:rPr lang="en-CA" smtClean="0"/>
              <a:t>2019-04-22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D051F65D-8CE5-4A40-B4A6-6B92A66FD859}" type="slidenum">
              <a:rPr lang="en-CA" smtClean="0"/>
              <a:t>‹#›</a:t>
            </a:fld>
            <a:endParaRPr lang="en-CA" dirty="0"/>
          </a:p>
        </p:txBody>
      </p:sp>
    </p:spTree>
    <p:extLst>
      <p:ext uri="{BB962C8B-B14F-4D97-AF65-F5344CB8AC3E}">
        <p14:creationId xmlns:p14="http://schemas.microsoft.com/office/powerpoint/2010/main" val="224279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9"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1950"/>
              </a:lnSpc>
              <a:defRPr sz="1800" baseline="0">
                <a:solidFill>
                  <a:schemeClr val="tx1"/>
                </a:solidFill>
              </a:defRPr>
            </a:lvl1pPr>
          </a:lstStyle>
          <a:p>
            <a:r>
              <a:rPr lang="en-US" dirty="0" smtClean="0"/>
              <a:t>Page Header (Georgia, 24pt) </a:t>
            </a:r>
            <a:endParaRPr lang="en-CA" dirty="0"/>
          </a:p>
        </p:txBody>
      </p:sp>
    </p:spTree>
    <p:extLst>
      <p:ext uri="{BB962C8B-B14F-4D97-AF65-F5344CB8AC3E}">
        <p14:creationId xmlns:p14="http://schemas.microsoft.com/office/powerpoint/2010/main" val="1908744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Layout 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3999" y="799200"/>
            <a:ext cx="8510400" cy="5335200"/>
          </a:xfr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1350"/>
            </a:lvl1pPr>
            <a:lvl2pPr marL="5143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a:lvl2pPr>
            <a:lvl3pPr marL="8572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baseline="0"/>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12" name="Slide Number Placeholder 5"/>
          <p:cNvSpPr txBox="1">
            <a:spLocks/>
          </p:cNvSpPr>
          <p:nvPr userDrawn="1"/>
        </p:nvSpPr>
        <p:spPr>
          <a:xfrm>
            <a:off x="8474530" y="6397744"/>
            <a:ext cx="480332"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z="900" smtClean="0">
                <a:latin typeface="+mj-lt"/>
              </a:rPr>
              <a:pPr/>
              <a:t>‹#›</a:t>
            </a:fld>
            <a:endParaRPr lang="en-CA" sz="900" dirty="0">
              <a:latin typeface="+mj-lt"/>
            </a:endParaRPr>
          </a:p>
        </p:txBody>
      </p:sp>
      <p:sp>
        <p:nvSpPr>
          <p:cNvPr id="10" name="Title 1"/>
          <p:cNvSpPr>
            <a:spLocks noGrp="1"/>
          </p:cNvSpPr>
          <p:nvPr>
            <p:ph type="title" hasCustomPrompt="1"/>
          </p:nvPr>
        </p:nvSpPr>
        <p:spPr>
          <a:xfrm>
            <a:off x="323999" y="144000"/>
            <a:ext cx="8510400" cy="465882"/>
          </a:xfrm>
        </p:spPr>
        <p:txBody>
          <a:bodyPr>
            <a:noAutofit/>
          </a:bodyPr>
          <a:lstStyle>
            <a:lvl1pPr>
              <a:defRPr sz="1800" b="1"/>
            </a:lvl1pPr>
          </a:lstStyle>
          <a:p>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US" dirty="0"/>
          </a:p>
        </p:txBody>
      </p:sp>
    </p:spTree>
    <p:extLst>
      <p:ext uri="{BB962C8B-B14F-4D97-AF65-F5344CB8AC3E}">
        <p14:creationId xmlns:p14="http://schemas.microsoft.com/office/powerpoint/2010/main" val="2347129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11" name="Content Placeholder 2"/>
          <p:cNvSpPr>
            <a:spLocks noGrp="1"/>
          </p:cNvSpPr>
          <p:nvPr>
            <p:ph idx="10" hasCustomPrompt="1"/>
          </p:nvPr>
        </p:nvSpPr>
        <p:spPr>
          <a:xfrm>
            <a:off x="786210" y="1124744"/>
            <a:ext cx="757158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dirty="0" smtClean="0"/>
              <a:t>Click to add text</a:t>
            </a:r>
          </a:p>
        </p:txBody>
      </p:sp>
      <p:sp>
        <p:nvSpPr>
          <p:cNvPr id="2" name="Title 1"/>
          <p:cNvSpPr>
            <a:spLocks noGrp="1"/>
          </p:cNvSpPr>
          <p:nvPr>
            <p:ph type="title"/>
          </p:nvPr>
        </p:nvSpPr>
        <p:spPr>
          <a:xfrm>
            <a:off x="759199" y="138062"/>
            <a:ext cx="5432982" cy="878670"/>
          </a:xfrm>
          <a:prstGeom prst="rect">
            <a:avLst/>
          </a:prstGeom>
        </p:spPr>
        <p:txBody>
          <a:bodyPr lIns="0" tIns="0" rIns="0" bIns="0"/>
          <a:lstStyle>
            <a:lvl1pPr algn="l">
              <a:defRPr lang="en-CA" sz="2800" baseline="0">
                <a:solidFill>
                  <a:schemeClr val="accent1"/>
                </a:solidFill>
                <a:latin typeface="Calibri" panose="020F0502020204030204" pitchFamily="34" charset="0"/>
                <a:ea typeface="+mn-ea"/>
                <a:cs typeface="+mn-cs"/>
              </a:defRPr>
            </a:lvl1pPr>
          </a:lstStyle>
          <a:p>
            <a:pPr marL="0" marR="0" lvl="0" indent="0" algn="l" fontAlgn="auto">
              <a:lnSpc>
                <a:spcPct val="100000"/>
              </a:lnSpc>
              <a:spcBef>
                <a:spcPct val="20000"/>
              </a:spcBef>
              <a:spcAft>
                <a:spcPts val="0"/>
              </a:spcAft>
              <a:buClrTx/>
              <a:buSzTx/>
              <a:buFont typeface="Arial" panose="020B0604020202020204" pitchFamily="34" charset="0"/>
              <a:tabLst/>
            </a:pPr>
            <a:r>
              <a:rPr lang="en-US" smtClean="0"/>
              <a:t>Click to edit Master title style</a:t>
            </a:r>
            <a:endParaRPr lang="en-CA"/>
          </a:p>
        </p:txBody>
      </p:sp>
    </p:spTree>
    <p:extLst>
      <p:ext uri="{BB962C8B-B14F-4D97-AF65-F5344CB8AC3E}">
        <p14:creationId xmlns:p14="http://schemas.microsoft.com/office/powerpoint/2010/main" val="2547519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2" name="Title 1"/>
          <p:cNvSpPr>
            <a:spLocks noGrp="1"/>
          </p:cNvSpPr>
          <p:nvPr>
            <p:ph type="title"/>
          </p:nvPr>
        </p:nvSpPr>
        <p:spPr>
          <a:xfrm>
            <a:off x="759199" y="138062"/>
            <a:ext cx="5432982" cy="878670"/>
          </a:xfrm>
        </p:spPr>
        <p:txBody>
          <a:bodyPr lIns="0" tIns="0" rIns="0" bIns="0" anchor="ctr"/>
          <a:lstStyle>
            <a:lvl1pPr algn="l">
              <a:defRPr lang="en-CA" sz="2800" baseline="0">
                <a:solidFill>
                  <a:schemeClr val="accent1"/>
                </a:solidFill>
                <a:latin typeface="Calibri" panose="020F0502020204030204" pitchFamily="34" charset="0"/>
                <a:ea typeface="+mn-ea"/>
                <a:cs typeface="+mn-cs"/>
              </a:defRPr>
            </a:lvl1pPr>
          </a:lstStyle>
          <a:p>
            <a:pPr marL="0" marR="0" lvl="0" indent="0" fontAlgn="auto">
              <a:lnSpc>
                <a:spcPct val="100000"/>
              </a:lnSpc>
              <a:spcBef>
                <a:spcPct val="20000"/>
              </a:spcBef>
              <a:spcAft>
                <a:spcPts val="0"/>
              </a:spcAft>
              <a:buClrTx/>
              <a:buSzTx/>
              <a:buFont typeface="Arial" panose="020B0604020202020204" pitchFamily="34" charset="0"/>
              <a:tabLst/>
            </a:pPr>
            <a:r>
              <a:rPr lang="en-US" smtClean="0"/>
              <a:t>Click to edit Master title style</a:t>
            </a:r>
            <a:endParaRPr lang="en-CA"/>
          </a:p>
        </p:txBody>
      </p:sp>
    </p:spTree>
    <p:extLst>
      <p:ext uri="{BB962C8B-B14F-4D97-AF65-F5344CB8AC3E}">
        <p14:creationId xmlns:p14="http://schemas.microsoft.com/office/powerpoint/2010/main" val="3015798866"/>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26F1-AA03-449E-9418-5B962FD1490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7BCD47D8-A817-4CF5-934A-79B072EE7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FB1FAAD2-D143-4A06-BCBD-5249F391C96A}"/>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61131A79-B2A8-4F07-8096-C5EC66F869CE}"/>
              </a:ext>
            </a:extLst>
          </p:cNvPr>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D449DDF3-FE4A-46BB-911A-8E2FBF511FD4}"/>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1123716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ABD3F-861F-4426-B3B2-3F1689DCF2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051DDDF4-128F-4CD0-A9A2-C6C66C3CE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3C200777-E832-4833-9043-D81E421FFA2B}"/>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5F70B604-1AE3-4FAF-9F24-156CE3589944}"/>
              </a:ext>
            </a:extLst>
          </p:cNvPr>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E231EEC4-BFED-4165-8481-4083A26412CD}"/>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40492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76808-2740-4BB4-B4C4-4560DE0B9EB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33E4E3CC-EB12-421E-BA70-31092FD47C1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302A25D-0642-4832-83E0-D2FD7148D158}"/>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14D93063-578E-4455-BD40-93496EF8A8DA}"/>
              </a:ext>
            </a:extLst>
          </p:cNvPr>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80356198-DEC9-4609-BBCC-9C28CA9FA996}"/>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89561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72407"/>
            <a:ext cx="9144000" cy="380873"/>
          </a:xfrm>
          <a:prstGeom prst="rect">
            <a:avLst/>
          </a:prstGeom>
        </p:spPr>
      </p:pic>
      <p:sp>
        <p:nvSpPr>
          <p:cNvPr id="8" name="Text Placeholder 7"/>
          <p:cNvSpPr>
            <a:spLocks noGrp="1"/>
          </p:cNvSpPr>
          <p:nvPr>
            <p:ph type="body" sz="quarter" idx="11" hasCustomPrompt="1"/>
          </p:nvPr>
        </p:nvSpPr>
        <p:spPr>
          <a:xfrm>
            <a:off x="781351" y="228908"/>
            <a:ext cx="5432982" cy="679339"/>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tx1"/>
                </a:solidFill>
                <a:latin typeface="Calibri" panose="020F0502020204030204" pitchFamily="34" charset="0"/>
              </a:defRPr>
            </a:lvl1pPr>
            <a:lvl2pPr marL="457200" indent="0">
              <a:buNone/>
              <a:defRPr/>
            </a:lvl2pPr>
          </a:lstStyle>
          <a:p>
            <a:pPr lvl="0"/>
            <a:r>
              <a:rPr lang="en-US" dirty="0" smtClean="0"/>
              <a:t>Header text</a:t>
            </a:r>
          </a:p>
        </p:txBody>
      </p:sp>
      <p:sp>
        <p:nvSpPr>
          <p:cNvPr id="9" name="Content Placeholder 2"/>
          <p:cNvSpPr>
            <a:spLocks noGrp="1"/>
          </p:cNvSpPr>
          <p:nvPr>
            <p:ph idx="10" hasCustomPrompt="1"/>
          </p:nvPr>
        </p:nvSpPr>
        <p:spPr>
          <a:xfrm>
            <a:off x="808362" y="1124744"/>
            <a:ext cx="7571580" cy="5293146"/>
          </a:xfrm>
          <a:prstGeom prst="rect">
            <a:avLst/>
          </a:prstGeom>
        </p:spPr>
        <p:txBody>
          <a:bodyPr lIns="0" tIns="0" rIns="0" bIns="0"/>
          <a:lstStyle>
            <a:lvl1pPr marL="0" indent="0">
              <a:buNone/>
              <a:defRPr sz="2200">
                <a:solidFill>
                  <a:schemeClr val="tx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dirty="0" smtClean="0"/>
              <a:t>Click to add text</a:t>
            </a:r>
          </a:p>
        </p:txBody>
      </p:sp>
    </p:spTree>
    <p:extLst>
      <p:ext uri="{BB962C8B-B14F-4D97-AF65-F5344CB8AC3E}">
        <p14:creationId xmlns:p14="http://schemas.microsoft.com/office/powerpoint/2010/main" val="1139101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C3083-9897-4199-8B05-6210B5D955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64B0DCD1-CC32-4BA3-92DB-8CC625674D7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3CDE431F-F703-4B6A-8A68-E0BB3D1EB25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4134FD82-9BE1-4938-93DF-6B8DF9EA3DF9}"/>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6" name="Footer Placeholder 5">
            <a:extLst>
              <a:ext uri="{FF2B5EF4-FFF2-40B4-BE49-F238E27FC236}">
                <a16:creationId xmlns:a16="http://schemas.microsoft.com/office/drawing/2014/main" xmlns="" id="{71719B20-6554-4E92-8B85-25F3EFF0A64D}"/>
              </a:ext>
            </a:extLst>
          </p:cNvPr>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a:extLst>
              <a:ext uri="{FF2B5EF4-FFF2-40B4-BE49-F238E27FC236}">
                <a16:creationId xmlns:a16="http://schemas.microsoft.com/office/drawing/2014/main" xmlns="" id="{A2850E17-4674-44F2-9CED-11F664D93210}"/>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67430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046B6-017C-4D2E-8826-F83E269CDA8D}"/>
              </a:ext>
            </a:extLst>
          </p:cNvPr>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EEEA8088-FC0F-4067-B604-BB3BCE35461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F1FC709-44E5-4708-B0E6-D66B04CFAAC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2332050B-1874-4E1F-ABF8-683BBBF2D49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440C28-F030-4100-9278-C9784638F48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8AFA8D2D-1161-4B44-B527-57C6E963343C}"/>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8" name="Footer Placeholder 7">
            <a:extLst>
              <a:ext uri="{FF2B5EF4-FFF2-40B4-BE49-F238E27FC236}">
                <a16:creationId xmlns:a16="http://schemas.microsoft.com/office/drawing/2014/main" xmlns="" id="{13078ECA-795A-4F07-A1B9-B25E33D50C27}"/>
              </a:ext>
            </a:extLst>
          </p:cNvPr>
          <p:cNvSpPr>
            <a:spLocks noGrp="1"/>
          </p:cNvSpPr>
          <p:nvPr>
            <p:ph type="ftr" sz="quarter" idx="11"/>
          </p:nvPr>
        </p:nvSpPr>
        <p:spPr/>
        <p:txBody>
          <a:bodyPr/>
          <a:lstStyle/>
          <a:p>
            <a:endParaRPr lang="en-CA" dirty="0">
              <a:solidFill>
                <a:prstClr val="black">
                  <a:tint val="75000"/>
                </a:prstClr>
              </a:solidFill>
            </a:endParaRPr>
          </a:p>
        </p:txBody>
      </p:sp>
      <p:sp>
        <p:nvSpPr>
          <p:cNvPr id="9" name="Slide Number Placeholder 8">
            <a:extLst>
              <a:ext uri="{FF2B5EF4-FFF2-40B4-BE49-F238E27FC236}">
                <a16:creationId xmlns:a16="http://schemas.microsoft.com/office/drawing/2014/main" xmlns="" id="{80886013-1F9C-4A73-83D4-07DAF1B6BC88}"/>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772303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20E2E-7796-48FC-AE58-79D66E7203B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51C68F3F-BD73-492F-9772-216FE3BFDA10}"/>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4" name="Footer Placeholder 3">
            <a:extLst>
              <a:ext uri="{FF2B5EF4-FFF2-40B4-BE49-F238E27FC236}">
                <a16:creationId xmlns:a16="http://schemas.microsoft.com/office/drawing/2014/main" xmlns="" id="{FFD8C3BD-4033-47AF-B3F0-515131AC09B0}"/>
              </a:ext>
            </a:extLst>
          </p:cNvPr>
          <p:cNvSpPr>
            <a:spLocks noGrp="1"/>
          </p:cNvSpPr>
          <p:nvPr>
            <p:ph type="ftr" sz="quarter" idx="11"/>
          </p:nvPr>
        </p:nvSpPr>
        <p:spPr/>
        <p:txBody>
          <a:bodyPr/>
          <a:lstStyle/>
          <a:p>
            <a:endParaRPr lang="en-CA" dirty="0">
              <a:solidFill>
                <a:prstClr val="black">
                  <a:tint val="75000"/>
                </a:prstClr>
              </a:solidFill>
            </a:endParaRPr>
          </a:p>
        </p:txBody>
      </p:sp>
      <p:sp>
        <p:nvSpPr>
          <p:cNvPr id="5" name="Slide Number Placeholder 4">
            <a:extLst>
              <a:ext uri="{FF2B5EF4-FFF2-40B4-BE49-F238E27FC236}">
                <a16:creationId xmlns:a16="http://schemas.microsoft.com/office/drawing/2014/main" xmlns="" id="{1C714C76-90C1-4826-9E8F-481FBCF8D855}"/>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102522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48FB3AE-8799-464A-BE69-1282AE6AAB0C}"/>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3" name="Footer Placeholder 2">
            <a:extLst>
              <a:ext uri="{FF2B5EF4-FFF2-40B4-BE49-F238E27FC236}">
                <a16:creationId xmlns:a16="http://schemas.microsoft.com/office/drawing/2014/main" xmlns="" id="{9DD0229E-0C64-43A6-AAD8-C8D4628599CF}"/>
              </a:ext>
            </a:extLst>
          </p:cNvPr>
          <p:cNvSpPr>
            <a:spLocks noGrp="1"/>
          </p:cNvSpPr>
          <p:nvPr>
            <p:ph type="ftr" sz="quarter" idx="11"/>
          </p:nvPr>
        </p:nvSpPr>
        <p:spPr/>
        <p:txBody>
          <a:bodyPr/>
          <a:lstStyle/>
          <a:p>
            <a:endParaRPr lang="en-CA" dirty="0">
              <a:solidFill>
                <a:prstClr val="black">
                  <a:tint val="75000"/>
                </a:prstClr>
              </a:solidFill>
            </a:endParaRPr>
          </a:p>
        </p:txBody>
      </p:sp>
      <p:sp>
        <p:nvSpPr>
          <p:cNvPr id="4" name="Slide Number Placeholder 3">
            <a:extLst>
              <a:ext uri="{FF2B5EF4-FFF2-40B4-BE49-F238E27FC236}">
                <a16:creationId xmlns:a16="http://schemas.microsoft.com/office/drawing/2014/main" xmlns="" id="{455BDBAD-4F81-4435-A835-AB6544639027}"/>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1385545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4AB77-3B85-4349-98EA-28A2DC44AD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5EAA6B38-5396-466D-9B01-56CF3FD59AA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79D25163-D069-4FAF-B5D1-0C03EBF4E28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6CF4740-25F8-4758-BB33-A5BB3148D5AB}"/>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6" name="Footer Placeholder 5">
            <a:extLst>
              <a:ext uri="{FF2B5EF4-FFF2-40B4-BE49-F238E27FC236}">
                <a16:creationId xmlns:a16="http://schemas.microsoft.com/office/drawing/2014/main" xmlns="" id="{D79FBD18-5073-483E-8632-C1A69992C299}"/>
              </a:ext>
            </a:extLst>
          </p:cNvPr>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a:extLst>
              <a:ext uri="{FF2B5EF4-FFF2-40B4-BE49-F238E27FC236}">
                <a16:creationId xmlns:a16="http://schemas.microsoft.com/office/drawing/2014/main" xmlns="" id="{B2199E17-C35F-47C1-A42A-6AFD6FAC1C0F}"/>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438358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C7329-A2D3-4912-B9AE-1387A0D9B5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C815EC1D-7F9E-4A0D-B077-545083DCBB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dirty="0"/>
          </a:p>
        </p:txBody>
      </p:sp>
      <p:sp>
        <p:nvSpPr>
          <p:cNvPr id="4" name="Text Placeholder 3">
            <a:extLst>
              <a:ext uri="{FF2B5EF4-FFF2-40B4-BE49-F238E27FC236}">
                <a16:creationId xmlns:a16="http://schemas.microsoft.com/office/drawing/2014/main" xmlns="" id="{8B9CF910-8D7B-48B6-884F-0BEFD6EAF7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50B482B3-750C-4DFB-8022-6A0D48F2551C}"/>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6" name="Footer Placeholder 5">
            <a:extLst>
              <a:ext uri="{FF2B5EF4-FFF2-40B4-BE49-F238E27FC236}">
                <a16:creationId xmlns:a16="http://schemas.microsoft.com/office/drawing/2014/main" xmlns="" id="{5533B45B-2213-417E-9225-255B7ACBB89E}"/>
              </a:ext>
            </a:extLst>
          </p:cNvPr>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a:extLst>
              <a:ext uri="{FF2B5EF4-FFF2-40B4-BE49-F238E27FC236}">
                <a16:creationId xmlns:a16="http://schemas.microsoft.com/office/drawing/2014/main" xmlns="" id="{79EE59DB-76D9-42ED-BBF3-8C89A30C5DB7}"/>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1925774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9D9DA-5147-47B7-9A9F-EF5AB40E9D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A588C5FB-0DA3-4ECD-BF8E-7FF3EBB83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A8FACC5E-CD0B-42B5-AF01-B07D74B4BF93}"/>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2A732932-265B-461D-8321-9D61AD7DBBE6}"/>
              </a:ext>
            </a:extLst>
          </p:cNvPr>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60C0647D-618B-4D21-B5A3-BE3AD7B8656E}"/>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2397421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7959A80-8393-42C9-98D4-E3D17F672E6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7C910FCD-62A4-4878-97F5-2CECFC8512F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2705F4A3-7033-456A-BFC4-DAE7B41F8CA5}"/>
              </a:ext>
            </a:extLst>
          </p:cNvPr>
          <p:cNvSpPr>
            <a:spLocks noGrp="1"/>
          </p:cNvSpPr>
          <p:nvPr>
            <p:ph type="dt" sz="half" idx="10"/>
          </p:nvPr>
        </p:nvSpPr>
        <p:spPr/>
        <p:txBody>
          <a:bodyPr/>
          <a:lstStyle/>
          <a:p>
            <a:fld id="{DF06E1B5-93CD-45F3-9942-F4DFB7CBF4D7}" type="datetimeFigureOut">
              <a:rPr lang="en-CA" smtClean="0">
                <a:solidFill>
                  <a:prstClr val="black">
                    <a:tint val="75000"/>
                  </a:prstClr>
                </a:solidFill>
              </a:rPr>
              <a:pPr/>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9459E31A-AB03-40BD-BA66-437FA2D3DEDC}"/>
              </a:ext>
            </a:extLst>
          </p:cNvPr>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CEA745A4-568A-4FEA-9EB2-0780F9455781}"/>
              </a:ext>
            </a:extLst>
          </p:cNvPr>
          <p:cNvSpPr>
            <a:spLocks noGrp="1"/>
          </p:cNvSpPr>
          <p:nvPr>
            <p:ph type="sldNum" sz="quarter" idx="12"/>
          </p:nvPr>
        </p:nvSpPr>
        <p:spPr/>
        <p:txBody>
          <a:bodyPr/>
          <a:lstStyle/>
          <a:p>
            <a:fld id="{3348FE02-EC8D-447D-AE0E-E715D328EF48}" type="slidenum">
              <a:rPr lang="en-CA" smtClean="0">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70465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2149634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Date Placeholder 4"/>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3298439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Date Placeholder 6"/>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8" name="Footer Placeholder 7"/>
          <p:cNvSpPr>
            <a:spLocks noGrp="1"/>
          </p:cNvSpPr>
          <p:nvPr>
            <p:ph type="ftr" sz="quarter" idx="11"/>
          </p:nvPr>
        </p:nvSpPr>
        <p:spPr/>
        <p:txBody>
          <a:bodyPr/>
          <a:lstStyle/>
          <a:p>
            <a:endParaRPr lang="fr-CA" dirty="0"/>
          </a:p>
        </p:txBody>
      </p:sp>
      <p:sp>
        <p:nvSpPr>
          <p:cNvPr id="9" name="Slide Number Placeholder 8"/>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3879881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Date Placeholder 2"/>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4" name="Footer Placeholder 3"/>
          <p:cNvSpPr>
            <a:spLocks noGrp="1"/>
          </p:cNvSpPr>
          <p:nvPr>
            <p:ph type="ftr" sz="quarter" idx="11"/>
          </p:nvPr>
        </p:nvSpPr>
        <p:spPr/>
        <p:txBody>
          <a:bodyPr/>
          <a:lstStyle/>
          <a:p>
            <a:endParaRPr lang="fr-CA" dirty="0"/>
          </a:p>
        </p:txBody>
      </p:sp>
      <p:sp>
        <p:nvSpPr>
          <p:cNvPr id="5" name="Slide Number Placeholder 4"/>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410069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3" name="Footer Placeholder 2"/>
          <p:cNvSpPr>
            <a:spLocks noGrp="1"/>
          </p:cNvSpPr>
          <p:nvPr>
            <p:ph type="ftr" sz="quarter" idx="11"/>
          </p:nvPr>
        </p:nvSpPr>
        <p:spPr/>
        <p:txBody>
          <a:bodyPr/>
          <a:lstStyle/>
          <a:p>
            <a:endParaRPr lang="fr-CA" dirty="0"/>
          </a:p>
        </p:txBody>
      </p:sp>
      <p:sp>
        <p:nvSpPr>
          <p:cNvPr id="4" name="Slide Number Placeholder 3"/>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33257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303688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52045-AB3A-7A4C-AB09-17A7A00ED124}" type="datetimeFigureOut">
              <a:rPr lang="en-US" smtClean="0"/>
              <a:t>4/22/2019</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FB0478ED-E3AB-894D-AF74-F469B06ACB0F}" type="slidenum">
              <a:rPr lang="fr-CA" smtClean="0"/>
              <a:t>‹#›</a:t>
            </a:fld>
            <a:endParaRPr lang="fr-CA" dirty="0"/>
          </a:p>
        </p:txBody>
      </p:sp>
    </p:spTree>
    <p:extLst>
      <p:ext uri="{BB962C8B-B14F-4D97-AF65-F5344CB8AC3E}">
        <p14:creationId xmlns:p14="http://schemas.microsoft.com/office/powerpoint/2010/main" val="233770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52045-AB3A-7A4C-AB09-17A7A00ED124}" type="datetimeFigureOut">
              <a:rPr lang="en-US" smtClean="0"/>
              <a:t>4/22/2019</a:t>
            </a:fld>
            <a:endParaRPr lang="fr-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78ED-E3AB-894D-AF74-F469B06ACB0F}" type="slidenum">
              <a:rPr lang="fr-CA" smtClean="0"/>
              <a:t>‹#›</a:t>
            </a:fld>
            <a:endParaRPr lang="fr-CA" dirty="0"/>
          </a:p>
        </p:txBody>
      </p:sp>
      <p:sp>
        <p:nvSpPr>
          <p:cNvPr id="7" name="hl"/>
          <p:cNvSpPr txBox="1"/>
          <p:nvPr userDrawn="1"/>
        </p:nvSpPr>
        <p:spPr>
          <a:xfrm>
            <a:off x="0" y="0"/>
            <a:ext cx="9144000" cy="369332"/>
          </a:xfrm>
          <a:prstGeom prst="rect">
            <a:avLst/>
          </a:prstGeom>
          <a:noFill/>
        </p:spPr>
        <p:txBody>
          <a:bodyPr vert="horz" rtlCol="0">
            <a:spAutoFit/>
          </a:bodyPr>
          <a:lstStyle/>
          <a:p>
            <a:endParaRPr lang="en-CA" dirty="0">
              <a:solidFill>
                <a:schemeClr val="tx1"/>
              </a:solidFill>
            </a:endParaRPr>
          </a:p>
        </p:txBody>
      </p:sp>
    </p:spTree>
    <p:extLst>
      <p:ext uri="{BB962C8B-B14F-4D97-AF65-F5344CB8AC3E}">
        <p14:creationId xmlns:p14="http://schemas.microsoft.com/office/powerpoint/2010/main" val="136402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10A635-310A-498A-AB4C-6A695A18D9C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92F0B23A-F9E4-418B-858A-3B378CFBB0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2C9E4A37-0510-4C64-9263-CB7BCBEE1DE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F06E1B5-93CD-45F3-9942-F4DFB7CBF4D7}" type="datetimeFigureOut">
              <a:rPr lang="en-CA" smtClean="0">
                <a:solidFill>
                  <a:prstClr val="black">
                    <a:tint val="75000"/>
                  </a:prstClr>
                </a:solidFill>
              </a:rPr>
              <a:pPr defTabSz="685800"/>
              <a:t>2019-04-22</a:t>
            </a:fld>
            <a:endParaRPr lang="en-CA" dirty="0">
              <a:solidFill>
                <a:prstClr val="black">
                  <a:tint val="75000"/>
                </a:prstClr>
              </a:solidFill>
            </a:endParaRPr>
          </a:p>
        </p:txBody>
      </p:sp>
      <p:sp>
        <p:nvSpPr>
          <p:cNvPr id="5" name="Footer Placeholder 4">
            <a:extLst>
              <a:ext uri="{FF2B5EF4-FFF2-40B4-BE49-F238E27FC236}">
                <a16:creationId xmlns:a16="http://schemas.microsoft.com/office/drawing/2014/main" xmlns="" id="{8BC64320-6AA7-4A11-A5AC-26B7B032FD2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CA" dirty="0">
              <a:solidFill>
                <a:prstClr val="black">
                  <a:tint val="75000"/>
                </a:prstClr>
              </a:solidFill>
            </a:endParaRPr>
          </a:p>
        </p:txBody>
      </p:sp>
      <p:sp>
        <p:nvSpPr>
          <p:cNvPr id="6" name="Slide Number Placeholder 5">
            <a:extLst>
              <a:ext uri="{FF2B5EF4-FFF2-40B4-BE49-F238E27FC236}">
                <a16:creationId xmlns:a16="http://schemas.microsoft.com/office/drawing/2014/main" xmlns="" id="{2115CEC6-00D7-4C45-99D7-E4B1B5B0DBA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3348FE02-EC8D-447D-AE0E-E715D328EF48}" type="slidenum">
              <a:rPr lang="en-CA" smtClean="0">
                <a:solidFill>
                  <a:prstClr val="black">
                    <a:tint val="75000"/>
                  </a:prstClr>
                </a:solidFill>
              </a:rPr>
              <a:pPr defTabSz="685800"/>
              <a:t>‹#›</a:t>
            </a:fld>
            <a:endParaRPr lang="en-CA" dirty="0">
              <a:solidFill>
                <a:prstClr val="black">
                  <a:tint val="75000"/>
                </a:prstClr>
              </a:solidFill>
            </a:endParaRPr>
          </a:p>
        </p:txBody>
      </p:sp>
    </p:spTree>
    <p:extLst>
      <p:ext uri="{BB962C8B-B14F-4D97-AF65-F5344CB8AC3E}">
        <p14:creationId xmlns:p14="http://schemas.microsoft.com/office/powerpoint/2010/main" val="3194123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17.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43.xml"/><Relationship Id="rId7" Type="http://schemas.openxmlformats.org/officeDocument/2006/relationships/image" Target="../media/image29.jp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28.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slideLayout" Target="../slideLayouts/slideLayout2.xml"/><Relationship Id="rId4" Type="http://schemas.openxmlformats.org/officeDocument/2006/relationships/tags" Target="../tags/tag47.xml"/><Relationship Id="rId9" Type="http://schemas.openxmlformats.org/officeDocument/2006/relationships/tags" Target="../tags/tag52.xml"/></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github.com/canada-ca/accelerators_accelerateurs-azure" TargetMode="External"/><Relationship Id="rId7" Type="http://schemas.openxmlformats.org/officeDocument/2006/relationships/image" Target="../media/image31.png"/><Relationship Id="rId2" Type="http://schemas.openxmlformats.org/officeDocument/2006/relationships/hyperlink" Target="https://github.com/canada-ca" TargetMode="External"/><Relationship Id="rId1" Type="http://schemas.openxmlformats.org/officeDocument/2006/relationships/slideLayout" Target="../slideLayouts/slideLayout2.xml"/><Relationship Id="rId6" Type="http://schemas.openxmlformats.org/officeDocument/2006/relationships/hyperlink" Target="https://gccollab.ca/groups/profile/1785962/engc-cloud-working-groupfr" TargetMode="External"/><Relationship Id="rId5" Type="http://schemas.openxmlformats.org/officeDocument/2006/relationships/hyperlink" Target="https://message.gccollab.ca/channel/gcaccelerators-gcaccelerateurs" TargetMode="External"/><Relationship Id="rId10" Type="http://schemas.openxmlformats.org/officeDocument/2006/relationships/image" Target="../media/image33.png"/><Relationship Id="rId4" Type="http://schemas.openxmlformats.org/officeDocument/2006/relationships/image" Target="../media/image12.png"/><Relationship Id="rId9" Type="http://schemas.openxmlformats.org/officeDocument/2006/relationships/hyperlink" Target="http://www.gcpedia.gc.ca/wiki/Cloud_Security_Initiativ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ZZTBSCYBERS@tbs-sct.gc.ca" TargetMode="External"/><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hyperlink" Target="mailto:Bernard.Maltais@tpsgc-pwgsc.gc.ca"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notesSlide" Target="../notesSlides/notesSlide3.xml"/><Relationship Id="rId4" Type="http://schemas.openxmlformats.org/officeDocument/2006/relationships/tags" Target="../tags/tag11.xml"/><Relationship Id="rId9"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canada.ca/en/government/system/digital-government/modern-emerging-technologies/cloud-computing/government-canada-security-control-profile-cloud-based-it-services.html" TargetMode="External"/><Relationship Id="rId13" Type="http://schemas.openxmlformats.org/officeDocument/2006/relationships/hyperlink" Target="https://cyber.gc.ca/en/guidance/user-authentication-guidance-information-technology-systems-itsp30031-v3" TargetMode="External"/><Relationship Id="rId3" Type="http://schemas.openxmlformats.org/officeDocument/2006/relationships/hyperlink" Target="https://www.tbs-sct.gc.ca/pol/doc-eng.aspx?id=12755" TargetMode="External"/><Relationship Id="rId7" Type="http://schemas.openxmlformats.org/officeDocument/2006/relationships/hyperlink" Target="https://www.canada.ca/en/government/system/digital-government/modern-emerging-technologies/direction-secure-use-commercial-cloud-services-spin.html" TargetMode="External"/><Relationship Id="rId12" Type="http://schemas.openxmlformats.org/officeDocument/2006/relationships/hyperlink" Target="https://cyber.gc.ca/en/guidance/network-security-zoning-design-considerations-placement-services-within-zones-itsg-38"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canada.ca/en/government/system/digital-government/modern-emerging-technologies/direction-electronic-data-residency.html" TargetMode="External"/><Relationship Id="rId11" Type="http://schemas.openxmlformats.org/officeDocument/2006/relationships/hyperlink" Target="https://cyber.gc.ca/en/guidance/baseline-security-requirements-network-security-zones-government-canada-itsg-22" TargetMode="External"/><Relationship Id="rId5" Type="http://schemas.openxmlformats.org/officeDocument/2006/relationships/hyperlink" Target="https://nam06.safelinks.protection.outlook.com/?url=https://www.canada.ca/en/treasury-board-secretariat/services/access-information-privacy/security-identity-management/direction-secure-use-commercial-cloud-services-spin.html&amp;data=02|01|Jamie.Hart@microsoft.com|7503434d3e8c4c8cc23808d68d7d1039|72f988bf86f141af91ab2d7cd011db47|1|0|636851965624098457&amp;sdata=6dyDGdLYEG5Y%2B5KGPLEQsA4xFtKgouANj3MG0gYgyeA%3D&amp;reserved=0" TargetMode="External"/><Relationship Id="rId10" Type="http://schemas.openxmlformats.org/officeDocument/2006/relationships/hyperlink" Target="https://nam06.safelinks.protection.outlook.com/?url=https://www.cse-cst.gc.ca/en/node/268/html/15236&amp;data=02|01|Jamie.Hart@microsoft.com|7503434d3e8c4c8cc23808d68d7d1039|72f988bf86f141af91ab2d7cd011db47|1|0|636851965624108453&amp;sdata=TIGbBsNlTrYrW9NSxgyLVCU/Mmm5qGPGs24YC1%2BAmoY%3D&amp;reserved=0" TargetMode="External"/><Relationship Id="rId4" Type="http://schemas.openxmlformats.org/officeDocument/2006/relationships/hyperlink" Target="https://www.tbs-sct.gc.ca/pol/doc-eng.aspx?id=16578" TargetMode="External"/><Relationship Id="rId9" Type="http://schemas.openxmlformats.org/officeDocument/2006/relationships/hyperlink" Target="https://www.canada.ca/en/government/system/digital-government/modern-emerging-technologies/cloud-computing/cloud-security-risk-management-approach-procedures.html" TargetMode="External"/><Relationship Id="rId14" Type="http://schemas.openxmlformats.org/officeDocument/2006/relationships/hyperlink" Target="https://nam06.safelinks.protection.outlook.com/?url=https://www.cse-cst.gc.ca/en/node/1830/html/26507&amp;data=02|01|Jamie.Hart@microsoft.com|7503434d3e8c4c8cc23808d68d7d1039|72f988bf86f141af91ab2d7cd011db47|1|0|636851965624128440&amp;sdata=TDPmXQvqrn0jGPdERr3KmlsTo0WJVu646TgUe8ZpxNg%3D&amp;reserved=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canada.ca/en/government/system/digital-government/modern-emerging-technologies/direction-secure-use-commercial-cloud-services-spin.html" TargetMode="External"/></Relationships>
</file>

<file path=ppt/slides/_rels/slide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6" Type="http://schemas.openxmlformats.org/officeDocument/2006/relationships/notesSlide" Target="../notesSlides/notesSlide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Layout" Target="../slideLayouts/slideLayout2.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cs.microsoft.com/en-us/azure/governance/blueprints/samples/iso27001-shared/" TargetMode="Externa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hyperlink" Target="https://github.com/canada-ca/accelerators_accelerateurs-azure" TargetMode="External"/><Relationship Id="rId5" Type="http://schemas.openxmlformats.org/officeDocument/2006/relationships/hyperlink" Target="https://github.com/canada-ca"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notesSlide" Target="../notesSlides/notesSlide9.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2.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888" y="2052942"/>
            <a:ext cx="7678340" cy="1505836"/>
          </a:xfrm>
        </p:spPr>
        <p:txBody>
          <a:bodyPr>
            <a:normAutofit/>
          </a:bodyPr>
          <a:lstStyle/>
          <a:p>
            <a:pPr algn="ctr"/>
            <a:r>
              <a:rPr lang="en-CA" sz="4000" b="1" dirty="0" smtClean="0"/>
              <a:t>GC Accelerators</a:t>
            </a:r>
            <a:endParaRPr lang="en-CA" dirty="0"/>
          </a:p>
        </p:txBody>
      </p:sp>
      <p:sp>
        <p:nvSpPr>
          <p:cNvPr id="3" name="Subtitle 2"/>
          <p:cNvSpPr>
            <a:spLocks noGrp="1"/>
          </p:cNvSpPr>
          <p:nvPr>
            <p:ph type="subTitle" idx="4294967295"/>
          </p:nvPr>
        </p:nvSpPr>
        <p:spPr>
          <a:xfrm>
            <a:off x="1143000" y="3558778"/>
            <a:ext cx="6858000" cy="1241822"/>
          </a:xfrm>
          <a:prstGeom prst="rect">
            <a:avLst/>
          </a:prstGeom>
        </p:spPr>
        <p:txBody>
          <a:bodyPr>
            <a:normAutofit/>
          </a:bodyPr>
          <a:lstStyle/>
          <a:p>
            <a:pPr marL="0" indent="0" algn="ctr">
              <a:buNone/>
            </a:pPr>
            <a:r>
              <a:rPr lang="en-CA" sz="2800" i="1" dirty="0"/>
              <a:t>Accelerating Digital Service Delivery </a:t>
            </a:r>
            <a:br>
              <a:rPr lang="en-CA" sz="2800" i="1" dirty="0"/>
            </a:br>
            <a:r>
              <a:rPr lang="en-CA" sz="2800" i="1" dirty="0"/>
              <a:t>(and Compliance too!)</a:t>
            </a:r>
            <a:endParaRPr lang="en-CA" sz="3000" i="1" dirty="0"/>
          </a:p>
        </p:txBody>
      </p:sp>
      <p:sp>
        <p:nvSpPr>
          <p:cNvPr id="4" name="TextBox 3"/>
          <p:cNvSpPr txBox="1"/>
          <p:nvPr/>
        </p:nvSpPr>
        <p:spPr>
          <a:xfrm>
            <a:off x="1377603" y="5736741"/>
            <a:ext cx="1944216" cy="523220"/>
          </a:xfrm>
          <a:prstGeom prst="rect">
            <a:avLst/>
          </a:prstGeom>
          <a:noFill/>
        </p:spPr>
        <p:txBody>
          <a:bodyPr wrap="square" rtlCol="0">
            <a:spAutoFit/>
          </a:bodyPr>
          <a:lstStyle/>
          <a:p>
            <a:pPr fontAlgn="auto">
              <a:spcBef>
                <a:spcPts val="0"/>
              </a:spcBef>
              <a:spcAft>
                <a:spcPts val="0"/>
              </a:spcAft>
            </a:pPr>
            <a:r>
              <a:rPr lang="en-CA" sz="1400" dirty="0" smtClean="0">
                <a:solidFill>
                  <a:prstClr val="black"/>
                </a:solidFill>
                <a:latin typeface="Calibri"/>
              </a:rPr>
              <a:t>23 April 2019</a:t>
            </a:r>
          </a:p>
          <a:p>
            <a:pPr fontAlgn="auto">
              <a:spcBef>
                <a:spcPts val="0"/>
              </a:spcBef>
              <a:spcAft>
                <a:spcPts val="0"/>
              </a:spcAft>
            </a:pPr>
            <a:r>
              <a:rPr lang="en-CA" sz="1400" dirty="0">
                <a:solidFill>
                  <a:prstClr val="black"/>
                </a:solidFill>
              </a:rPr>
              <a:t>GCDOCS#34505958</a:t>
            </a:r>
            <a:endParaRPr lang="en-CA" sz="1400" dirty="0" smtClean="0">
              <a:solidFill>
                <a:prstClr val="black"/>
              </a:solidFill>
              <a:latin typeface="Calibri"/>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7" y="5736741"/>
            <a:ext cx="746851" cy="746851"/>
          </a:xfrm>
          <a:prstGeom prst="rect">
            <a:avLst/>
          </a:prstGeom>
        </p:spPr>
      </p:pic>
    </p:spTree>
    <p:extLst>
      <p:ext uri="{BB962C8B-B14F-4D97-AF65-F5344CB8AC3E}">
        <p14:creationId xmlns:p14="http://schemas.microsoft.com/office/powerpoint/2010/main" val="344902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 y="1268760"/>
            <a:ext cx="9144000" cy="1362075"/>
          </a:xfrm>
        </p:spPr>
        <p:txBody>
          <a:bodyPr>
            <a:normAutofit/>
          </a:bodyPr>
          <a:lstStyle/>
          <a:p>
            <a:pPr algn="ctr"/>
            <a:r>
              <a:rPr lang="en-CA" sz="6600" dirty="0" smtClean="0">
                <a:solidFill>
                  <a:schemeClr val="tx1">
                    <a:lumMod val="50000"/>
                    <a:lumOff val="50000"/>
                  </a:schemeClr>
                </a:solidFill>
              </a:rPr>
              <a:t>DEMO</a:t>
            </a:r>
            <a:endParaRPr lang="en-CA" sz="6600" dirty="0"/>
          </a:p>
        </p:txBody>
      </p:sp>
    </p:spTree>
    <p:extLst>
      <p:ext uri="{BB962C8B-B14F-4D97-AF65-F5344CB8AC3E}">
        <p14:creationId xmlns:p14="http://schemas.microsoft.com/office/powerpoint/2010/main" val="345018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 y="1268760"/>
            <a:ext cx="9144000" cy="1362075"/>
          </a:xfrm>
        </p:spPr>
        <p:txBody>
          <a:bodyPr>
            <a:normAutofit/>
          </a:bodyPr>
          <a:lstStyle/>
          <a:p>
            <a:pPr algn="ctr"/>
            <a:r>
              <a:rPr lang="en-CA" sz="6600" dirty="0" smtClean="0">
                <a:solidFill>
                  <a:schemeClr val="tx1">
                    <a:lumMod val="50000"/>
                    <a:lumOff val="50000"/>
                  </a:schemeClr>
                </a:solidFill>
              </a:rPr>
              <a:t>Governance</a:t>
            </a:r>
            <a:endParaRPr lang="en-CA" sz="6600" dirty="0"/>
          </a:p>
        </p:txBody>
      </p:sp>
    </p:spTree>
    <p:extLst>
      <p:ext uri="{BB962C8B-B14F-4D97-AF65-F5344CB8AC3E}">
        <p14:creationId xmlns:p14="http://schemas.microsoft.com/office/powerpoint/2010/main" val="190768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CA" dirty="0" smtClean="0"/>
              <a:t>Cloud adoption: a model</a:t>
            </a:r>
            <a:endParaRPr lang="en-CA" dirty="0"/>
          </a:p>
        </p:txBody>
      </p:sp>
      <p:grpSp>
        <p:nvGrpSpPr>
          <p:cNvPr id="14" name="Group 13"/>
          <p:cNvGrpSpPr>
            <a:grpSpLocks noChangeAspect="1"/>
          </p:cNvGrpSpPr>
          <p:nvPr/>
        </p:nvGrpSpPr>
        <p:grpSpPr>
          <a:xfrm>
            <a:off x="157284" y="2877059"/>
            <a:ext cx="1483015" cy="1207492"/>
            <a:chOff x="269242" y="2411255"/>
            <a:chExt cx="2426966" cy="1976069"/>
          </a:xfrm>
        </p:grpSpPr>
        <p:sp>
          <p:nvSpPr>
            <p:cNvPr id="4" name="Right Arrow 3"/>
            <p:cNvSpPr/>
            <p:nvPr/>
          </p:nvSpPr>
          <p:spPr bwMode="auto">
            <a:xfrm>
              <a:off x="1379390" y="2551687"/>
              <a:ext cx="1316818" cy="1695205"/>
            </a:xfrm>
            <a:prstGeom prst="rightArrow">
              <a:avLst>
                <a:gd name="adj1" fmla="val 50000"/>
                <a:gd name="adj2" fmla="val 6957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sz="15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Oval 2"/>
            <p:cNvSpPr>
              <a:spLocks noChangeAspect="1"/>
            </p:cNvSpPr>
            <p:nvPr/>
          </p:nvSpPr>
          <p:spPr bwMode="auto">
            <a:xfrm>
              <a:off x="269242" y="2411255"/>
              <a:ext cx="1976069" cy="1976069"/>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086" fontAlgn="base">
                <a:lnSpc>
                  <a:spcPct val="90000"/>
                </a:lnSpc>
                <a:spcBef>
                  <a:spcPct val="0"/>
                </a:spcBef>
                <a:spcAft>
                  <a:spcPct val="0"/>
                </a:spcAft>
              </a:pPr>
              <a:r>
                <a:rPr lang="en-US" sz="1425" dirty="0">
                  <a:solidFill>
                    <a:srgbClr val="FFFFFF"/>
                  </a:solidFill>
                  <a:latin typeface="Segoe UI"/>
                </a:rPr>
                <a:t>Chaos</a:t>
              </a:r>
            </a:p>
          </p:txBody>
        </p:sp>
      </p:grpSp>
      <p:grpSp>
        <p:nvGrpSpPr>
          <p:cNvPr id="16" name="Group 15"/>
          <p:cNvGrpSpPr/>
          <p:nvPr/>
        </p:nvGrpSpPr>
        <p:grpSpPr>
          <a:xfrm>
            <a:off x="1640297" y="2807869"/>
            <a:ext cx="1643351" cy="1345871"/>
            <a:chOff x="2699375" y="2411255"/>
            <a:chExt cx="2292203" cy="1877266"/>
          </a:xfrm>
        </p:grpSpPr>
        <p:sp>
          <p:nvSpPr>
            <p:cNvPr id="25" name="Right Arrow 24"/>
            <p:cNvSpPr/>
            <p:nvPr/>
          </p:nvSpPr>
          <p:spPr bwMode="auto">
            <a:xfrm>
              <a:off x="3740601" y="2544665"/>
              <a:ext cx="1250977" cy="1610445"/>
            </a:xfrm>
            <a:prstGeom prst="rightArrow">
              <a:avLst>
                <a:gd name="adj1" fmla="val 50000"/>
                <a:gd name="adj2" fmla="val 6957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sz="15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Oval 14"/>
            <p:cNvSpPr>
              <a:spLocks noChangeAspect="1"/>
            </p:cNvSpPr>
            <p:nvPr/>
          </p:nvSpPr>
          <p:spPr bwMode="auto">
            <a:xfrm>
              <a:off x="2699375" y="2411255"/>
              <a:ext cx="1877266" cy="1877266"/>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086" fontAlgn="base">
                <a:lnSpc>
                  <a:spcPct val="90000"/>
                </a:lnSpc>
                <a:spcBef>
                  <a:spcPct val="0"/>
                </a:spcBef>
                <a:spcAft>
                  <a:spcPct val="0"/>
                </a:spcAft>
              </a:pPr>
              <a:r>
                <a:rPr lang="en-US" sz="1425" dirty="0">
                  <a:solidFill>
                    <a:srgbClr val="FFFFFF"/>
                  </a:solidFill>
                  <a:latin typeface="Segoe UI"/>
                </a:rPr>
                <a:t>Awareness</a:t>
              </a:r>
            </a:p>
          </p:txBody>
        </p:sp>
      </p:grpSp>
      <p:sp>
        <p:nvSpPr>
          <p:cNvPr id="26" name="Right Arrow 25"/>
          <p:cNvSpPr/>
          <p:nvPr/>
        </p:nvSpPr>
        <p:spPr bwMode="auto">
          <a:xfrm>
            <a:off x="4118895" y="2848377"/>
            <a:ext cx="982526" cy="1264855"/>
          </a:xfrm>
          <a:prstGeom prst="rightArrow">
            <a:avLst>
              <a:gd name="adj1" fmla="val 50000"/>
              <a:gd name="adj2" fmla="val 6957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sz="15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Oval 17"/>
          <p:cNvSpPr>
            <a:spLocks noChangeAspect="1"/>
          </p:cNvSpPr>
          <p:nvPr/>
        </p:nvSpPr>
        <p:spPr bwMode="auto">
          <a:xfrm>
            <a:off x="3295883" y="2743597"/>
            <a:ext cx="1474418" cy="1474417"/>
          </a:xfrm>
          <a:prstGeom prst="ellipse">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086" fontAlgn="base">
              <a:lnSpc>
                <a:spcPct val="90000"/>
              </a:lnSpc>
              <a:spcBef>
                <a:spcPct val="0"/>
              </a:spcBef>
              <a:spcAft>
                <a:spcPct val="0"/>
              </a:spcAft>
            </a:pPr>
            <a:r>
              <a:rPr lang="en-US" sz="1425" dirty="0">
                <a:solidFill>
                  <a:srgbClr val="FFFFFF"/>
                </a:solidFill>
                <a:latin typeface="Segoe UI"/>
              </a:rPr>
              <a:t>Security</a:t>
            </a:r>
          </a:p>
        </p:txBody>
      </p:sp>
      <p:grpSp>
        <p:nvGrpSpPr>
          <p:cNvPr id="13" name="Group 12"/>
          <p:cNvGrpSpPr>
            <a:grpSpLocks noChangeAspect="1"/>
          </p:cNvGrpSpPr>
          <p:nvPr/>
        </p:nvGrpSpPr>
        <p:grpSpPr>
          <a:xfrm>
            <a:off x="5101421" y="2648490"/>
            <a:ext cx="2039847" cy="1664632"/>
            <a:chOff x="7531388" y="2411255"/>
            <a:chExt cx="2421484" cy="1976069"/>
          </a:xfrm>
        </p:grpSpPr>
        <p:sp>
          <p:nvSpPr>
            <p:cNvPr id="27" name="Right Arrow 26"/>
            <p:cNvSpPr/>
            <p:nvPr/>
          </p:nvSpPr>
          <p:spPr bwMode="auto">
            <a:xfrm>
              <a:off x="8636054" y="2551687"/>
              <a:ext cx="1316818" cy="1695205"/>
            </a:xfrm>
            <a:prstGeom prst="rightArrow">
              <a:avLst>
                <a:gd name="adj1" fmla="val 50000"/>
                <a:gd name="adj2" fmla="val 6957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sz="15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Oval 20"/>
            <p:cNvSpPr>
              <a:spLocks noChangeAspect="1"/>
            </p:cNvSpPr>
            <p:nvPr/>
          </p:nvSpPr>
          <p:spPr bwMode="auto">
            <a:xfrm>
              <a:off x="7531388" y="2411255"/>
              <a:ext cx="1976069" cy="1976069"/>
            </a:xfrm>
            <a:prstGeom prst="ellipse">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086" fontAlgn="base">
                <a:lnSpc>
                  <a:spcPct val="90000"/>
                </a:lnSpc>
                <a:spcBef>
                  <a:spcPct val="0"/>
                </a:spcBef>
                <a:spcAft>
                  <a:spcPct val="0"/>
                </a:spcAft>
              </a:pPr>
              <a:r>
                <a:rPr lang="en-US" sz="1425" dirty="0">
                  <a:solidFill>
                    <a:srgbClr val="FFFFFF"/>
                  </a:solidFill>
                  <a:latin typeface="Segoe UI"/>
                </a:rPr>
                <a:t>Governance</a:t>
              </a:r>
            </a:p>
          </p:txBody>
        </p:sp>
      </p:grpSp>
      <p:sp>
        <p:nvSpPr>
          <p:cNvPr id="24" name="Oval 23"/>
          <p:cNvSpPr>
            <a:spLocks noChangeAspect="1"/>
          </p:cNvSpPr>
          <p:nvPr/>
        </p:nvSpPr>
        <p:spPr bwMode="auto">
          <a:xfrm>
            <a:off x="7148656" y="2561773"/>
            <a:ext cx="1838063" cy="1838063"/>
          </a:xfrm>
          <a:prstGeom prst="ellipse">
            <a:avLst/>
          </a:prstGeom>
          <a:solidFill>
            <a:srgbClr val="001F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537"/>
            <a:r>
              <a:rPr lang="en-US" sz="1425" dirty="0">
                <a:solidFill>
                  <a:srgbClr val="FFFFFF"/>
                </a:solidFill>
                <a:latin typeface="Segoe UI"/>
              </a:rPr>
              <a:t>Optimization</a:t>
            </a:r>
          </a:p>
        </p:txBody>
      </p:sp>
      <p:sp>
        <p:nvSpPr>
          <p:cNvPr id="9" name="TextBox 8"/>
          <p:cNvSpPr txBox="1"/>
          <p:nvPr/>
        </p:nvSpPr>
        <p:spPr>
          <a:xfrm>
            <a:off x="3206944" y="4664759"/>
            <a:ext cx="1652298" cy="738585"/>
          </a:xfrm>
          <a:prstGeom prst="rect">
            <a:avLst/>
          </a:prstGeom>
          <a:noFill/>
        </p:spPr>
        <p:txBody>
          <a:bodyPr wrap="none" lIns="137121" tIns="137121" rIns="137121" bIns="137121" rtlCol="0" anchor="ctr">
            <a:spAutoFit/>
          </a:bodyPr>
          <a:lstStyle/>
          <a:p>
            <a:pPr algn="ctr" defTabSz="685537"/>
            <a:r>
              <a:rPr lang="en-US" sz="1500" dirty="0">
                <a:solidFill>
                  <a:srgbClr val="505050"/>
                </a:solidFill>
                <a:latin typeface="Segoe UI Light"/>
              </a:rPr>
              <a:t>Most companies </a:t>
            </a:r>
            <a:br>
              <a:rPr lang="en-US" sz="1500" dirty="0">
                <a:solidFill>
                  <a:srgbClr val="505050"/>
                </a:solidFill>
                <a:latin typeface="Segoe UI Light"/>
              </a:rPr>
            </a:br>
            <a:r>
              <a:rPr lang="en-US" sz="1500" dirty="0">
                <a:solidFill>
                  <a:srgbClr val="505050"/>
                </a:solidFill>
                <a:latin typeface="Segoe UI Light"/>
              </a:rPr>
              <a:t>get stuck here</a:t>
            </a:r>
          </a:p>
        </p:txBody>
      </p:sp>
      <p:cxnSp>
        <p:nvCxnSpPr>
          <p:cNvPr id="6" name="Straight Connector 5"/>
          <p:cNvCxnSpPr/>
          <p:nvPr/>
        </p:nvCxnSpPr>
        <p:spPr>
          <a:xfrm>
            <a:off x="3547125" y="4757711"/>
            <a:ext cx="971938"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458756" y="3858906"/>
            <a:ext cx="605748" cy="651311"/>
            <a:chOff x="811015" y="4236556"/>
            <a:chExt cx="629835" cy="642370"/>
          </a:xfrm>
        </p:grpSpPr>
        <p:grpSp>
          <p:nvGrpSpPr>
            <p:cNvPr id="135" name="Group 134"/>
            <p:cNvGrpSpPr/>
            <p:nvPr/>
          </p:nvGrpSpPr>
          <p:grpSpPr>
            <a:xfrm>
              <a:off x="1092749" y="4460141"/>
              <a:ext cx="348101" cy="418785"/>
              <a:chOff x="9821863" y="2919414"/>
              <a:chExt cx="295276" cy="328612"/>
            </a:xfrm>
          </p:grpSpPr>
          <p:sp>
            <p:nvSpPr>
              <p:cNvPr id="211" name="Freeform 594"/>
              <p:cNvSpPr>
                <a:spLocks/>
              </p:cNvSpPr>
              <p:nvPr/>
            </p:nvSpPr>
            <p:spPr bwMode="auto">
              <a:xfrm>
                <a:off x="9880601" y="3030539"/>
                <a:ext cx="177800" cy="152400"/>
              </a:xfrm>
              <a:custGeom>
                <a:avLst/>
                <a:gdLst>
                  <a:gd name="T0" fmla="*/ 55 w 112"/>
                  <a:gd name="T1" fmla="*/ 96 h 96"/>
                  <a:gd name="T2" fmla="*/ 0 w 112"/>
                  <a:gd name="T3" fmla="*/ 0 h 96"/>
                  <a:gd name="T4" fmla="*/ 112 w 112"/>
                  <a:gd name="T5" fmla="*/ 0 h 96"/>
                  <a:gd name="T6" fmla="*/ 55 w 112"/>
                  <a:gd name="T7" fmla="*/ 96 h 96"/>
                </a:gdLst>
                <a:ahLst/>
                <a:cxnLst>
                  <a:cxn ang="0">
                    <a:pos x="T0" y="T1"/>
                  </a:cxn>
                  <a:cxn ang="0">
                    <a:pos x="T2" y="T3"/>
                  </a:cxn>
                  <a:cxn ang="0">
                    <a:pos x="T4" y="T5"/>
                  </a:cxn>
                  <a:cxn ang="0">
                    <a:pos x="T6" y="T7"/>
                  </a:cxn>
                </a:cxnLst>
                <a:rect l="0" t="0" r="r" b="b"/>
                <a:pathLst>
                  <a:path w="112" h="96">
                    <a:moveTo>
                      <a:pt x="55" y="96"/>
                    </a:moveTo>
                    <a:lnTo>
                      <a:pt x="0" y="0"/>
                    </a:lnTo>
                    <a:lnTo>
                      <a:pt x="112" y="0"/>
                    </a:lnTo>
                    <a:lnTo>
                      <a:pt x="55" y="9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12" name="Freeform 595"/>
              <p:cNvSpPr>
                <a:spLocks/>
              </p:cNvSpPr>
              <p:nvPr/>
            </p:nvSpPr>
            <p:spPr bwMode="auto">
              <a:xfrm>
                <a:off x="9985376" y="3033714"/>
                <a:ext cx="131763" cy="149225"/>
              </a:xfrm>
              <a:custGeom>
                <a:avLst/>
                <a:gdLst>
                  <a:gd name="T0" fmla="*/ 0 w 83"/>
                  <a:gd name="T1" fmla="*/ 94 h 94"/>
                  <a:gd name="T2" fmla="*/ 52 w 83"/>
                  <a:gd name="T3" fmla="*/ 0 h 94"/>
                  <a:gd name="T4" fmla="*/ 83 w 83"/>
                  <a:gd name="T5" fmla="*/ 85 h 94"/>
                  <a:gd name="T6" fmla="*/ 0 w 83"/>
                  <a:gd name="T7" fmla="*/ 94 h 94"/>
                </a:gdLst>
                <a:ahLst/>
                <a:cxnLst>
                  <a:cxn ang="0">
                    <a:pos x="T0" y="T1"/>
                  </a:cxn>
                  <a:cxn ang="0">
                    <a:pos x="T2" y="T3"/>
                  </a:cxn>
                  <a:cxn ang="0">
                    <a:pos x="T4" y="T5"/>
                  </a:cxn>
                  <a:cxn ang="0">
                    <a:pos x="T6" y="T7"/>
                  </a:cxn>
                </a:cxnLst>
                <a:rect l="0" t="0" r="r" b="b"/>
                <a:pathLst>
                  <a:path w="83" h="94">
                    <a:moveTo>
                      <a:pt x="0" y="94"/>
                    </a:moveTo>
                    <a:lnTo>
                      <a:pt x="52" y="0"/>
                    </a:lnTo>
                    <a:lnTo>
                      <a:pt x="83" y="85"/>
                    </a:lnTo>
                    <a:lnTo>
                      <a:pt x="0" y="9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13" name="Freeform 596"/>
              <p:cNvSpPr>
                <a:spLocks/>
              </p:cNvSpPr>
              <p:nvPr/>
            </p:nvSpPr>
            <p:spPr bwMode="auto">
              <a:xfrm>
                <a:off x="10075863" y="3005139"/>
                <a:ext cx="41275" cy="146050"/>
              </a:xfrm>
              <a:custGeom>
                <a:avLst/>
                <a:gdLst>
                  <a:gd name="T0" fmla="*/ 0 w 26"/>
                  <a:gd name="T1" fmla="*/ 16 h 92"/>
                  <a:gd name="T2" fmla="*/ 26 w 26"/>
                  <a:gd name="T3" fmla="*/ 0 h 92"/>
                  <a:gd name="T4" fmla="*/ 26 w 26"/>
                  <a:gd name="T5" fmla="*/ 92 h 92"/>
                  <a:gd name="T6" fmla="*/ 0 w 26"/>
                  <a:gd name="T7" fmla="*/ 16 h 92"/>
                </a:gdLst>
                <a:ahLst/>
                <a:cxnLst>
                  <a:cxn ang="0">
                    <a:pos x="T0" y="T1"/>
                  </a:cxn>
                  <a:cxn ang="0">
                    <a:pos x="T2" y="T3"/>
                  </a:cxn>
                  <a:cxn ang="0">
                    <a:pos x="T4" y="T5"/>
                  </a:cxn>
                  <a:cxn ang="0">
                    <a:pos x="T6" y="T7"/>
                  </a:cxn>
                </a:cxnLst>
                <a:rect l="0" t="0" r="r" b="b"/>
                <a:pathLst>
                  <a:path w="26" h="92">
                    <a:moveTo>
                      <a:pt x="0" y="16"/>
                    </a:moveTo>
                    <a:lnTo>
                      <a:pt x="26" y="0"/>
                    </a:lnTo>
                    <a:lnTo>
                      <a:pt x="26" y="92"/>
                    </a:lnTo>
                    <a:lnTo>
                      <a:pt x="0" y="1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14" name="Freeform 597"/>
              <p:cNvSpPr>
                <a:spLocks/>
              </p:cNvSpPr>
              <p:nvPr/>
            </p:nvSpPr>
            <p:spPr bwMode="auto">
              <a:xfrm>
                <a:off x="9988551" y="2928939"/>
                <a:ext cx="122238" cy="90488"/>
              </a:xfrm>
              <a:custGeom>
                <a:avLst/>
                <a:gdLst>
                  <a:gd name="T0" fmla="*/ 50 w 77"/>
                  <a:gd name="T1" fmla="*/ 57 h 57"/>
                  <a:gd name="T2" fmla="*/ 0 w 77"/>
                  <a:gd name="T3" fmla="*/ 0 h 57"/>
                  <a:gd name="T4" fmla="*/ 77 w 77"/>
                  <a:gd name="T5" fmla="*/ 46 h 57"/>
                  <a:gd name="T6" fmla="*/ 50 w 77"/>
                  <a:gd name="T7" fmla="*/ 57 h 57"/>
                </a:gdLst>
                <a:ahLst/>
                <a:cxnLst>
                  <a:cxn ang="0">
                    <a:pos x="T0" y="T1"/>
                  </a:cxn>
                  <a:cxn ang="0">
                    <a:pos x="T2" y="T3"/>
                  </a:cxn>
                  <a:cxn ang="0">
                    <a:pos x="T4" y="T5"/>
                  </a:cxn>
                  <a:cxn ang="0">
                    <a:pos x="T6" y="T7"/>
                  </a:cxn>
                </a:cxnLst>
                <a:rect l="0" t="0" r="r" b="b"/>
                <a:pathLst>
                  <a:path w="77" h="57">
                    <a:moveTo>
                      <a:pt x="50" y="57"/>
                    </a:moveTo>
                    <a:lnTo>
                      <a:pt x="0" y="0"/>
                    </a:lnTo>
                    <a:lnTo>
                      <a:pt x="77" y="46"/>
                    </a:lnTo>
                    <a:lnTo>
                      <a:pt x="50" y="5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16" name="Freeform 598"/>
              <p:cNvSpPr>
                <a:spLocks/>
              </p:cNvSpPr>
              <p:nvPr/>
            </p:nvSpPr>
            <p:spPr bwMode="auto">
              <a:xfrm>
                <a:off x="9880601" y="2919414"/>
                <a:ext cx="177800" cy="100013"/>
              </a:xfrm>
              <a:custGeom>
                <a:avLst/>
                <a:gdLst>
                  <a:gd name="T0" fmla="*/ 112 w 112"/>
                  <a:gd name="T1" fmla="*/ 63 h 63"/>
                  <a:gd name="T2" fmla="*/ 55 w 112"/>
                  <a:gd name="T3" fmla="*/ 0 h 63"/>
                  <a:gd name="T4" fmla="*/ 0 w 112"/>
                  <a:gd name="T5" fmla="*/ 63 h 63"/>
                  <a:gd name="T6" fmla="*/ 112 w 112"/>
                  <a:gd name="T7" fmla="*/ 63 h 63"/>
                </a:gdLst>
                <a:ahLst/>
                <a:cxnLst>
                  <a:cxn ang="0">
                    <a:pos x="T0" y="T1"/>
                  </a:cxn>
                  <a:cxn ang="0">
                    <a:pos x="T2" y="T3"/>
                  </a:cxn>
                  <a:cxn ang="0">
                    <a:pos x="T4" y="T5"/>
                  </a:cxn>
                  <a:cxn ang="0">
                    <a:pos x="T6" y="T7"/>
                  </a:cxn>
                </a:cxnLst>
                <a:rect l="0" t="0" r="r" b="b"/>
                <a:pathLst>
                  <a:path w="112" h="63">
                    <a:moveTo>
                      <a:pt x="112" y="63"/>
                    </a:moveTo>
                    <a:lnTo>
                      <a:pt x="55" y="0"/>
                    </a:lnTo>
                    <a:lnTo>
                      <a:pt x="0" y="63"/>
                    </a:lnTo>
                    <a:lnTo>
                      <a:pt x="112" y="6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2" name="Freeform 599"/>
              <p:cNvSpPr>
                <a:spLocks/>
              </p:cNvSpPr>
              <p:nvPr/>
            </p:nvSpPr>
            <p:spPr bwMode="auto">
              <a:xfrm>
                <a:off x="9974263" y="3175001"/>
                <a:ext cx="131763" cy="73025"/>
              </a:xfrm>
              <a:custGeom>
                <a:avLst/>
                <a:gdLst>
                  <a:gd name="T0" fmla="*/ 0 w 83"/>
                  <a:gd name="T1" fmla="*/ 11 h 46"/>
                  <a:gd name="T2" fmla="*/ 0 w 83"/>
                  <a:gd name="T3" fmla="*/ 46 h 46"/>
                  <a:gd name="T4" fmla="*/ 83 w 83"/>
                  <a:gd name="T5" fmla="*/ 0 h 46"/>
                  <a:gd name="T6" fmla="*/ 0 w 83"/>
                  <a:gd name="T7" fmla="*/ 11 h 46"/>
                </a:gdLst>
                <a:ahLst/>
                <a:cxnLst>
                  <a:cxn ang="0">
                    <a:pos x="T0" y="T1"/>
                  </a:cxn>
                  <a:cxn ang="0">
                    <a:pos x="T2" y="T3"/>
                  </a:cxn>
                  <a:cxn ang="0">
                    <a:pos x="T4" y="T5"/>
                  </a:cxn>
                  <a:cxn ang="0">
                    <a:pos x="T6" y="T7"/>
                  </a:cxn>
                </a:cxnLst>
                <a:rect l="0" t="0" r="r" b="b"/>
                <a:pathLst>
                  <a:path w="83" h="46">
                    <a:moveTo>
                      <a:pt x="0" y="11"/>
                    </a:moveTo>
                    <a:lnTo>
                      <a:pt x="0" y="46"/>
                    </a:lnTo>
                    <a:lnTo>
                      <a:pt x="83" y="0"/>
                    </a:lnTo>
                    <a:lnTo>
                      <a:pt x="0" y="11"/>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3" name="Freeform 600"/>
              <p:cNvSpPr>
                <a:spLocks/>
              </p:cNvSpPr>
              <p:nvPr/>
            </p:nvSpPr>
            <p:spPr bwMode="auto">
              <a:xfrm>
                <a:off x="9821863" y="3033714"/>
                <a:ext cx="131763" cy="149225"/>
              </a:xfrm>
              <a:custGeom>
                <a:avLst/>
                <a:gdLst>
                  <a:gd name="T0" fmla="*/ 83 w 83"/>
                  <a:gd name="T1" fmla="*/ 94 h 94"/>
                  <a:gd name="T2" fmla="*/ 30 w 83"/>
                  <a:gd name="T3" fmla="*/ 0 h 94"/>
                  <a:gd name="T4" fmla="*/ 0 w 83"/>
                  <a:gd name="T5" fmla="*/ 85 h 94"/>
                  <a:gd name="T6" fmla="*/ 83 w 83"/>
                  <a:gd name="T7" fmla="*/ 94 h 94"/>
                </a:gdLst>
                <a:ahLst/>
                <a:cxnLst>
                  <a:cxn ang="0">
                    <a:pos x="T0" y="T1"/>
                  </a:cxn>
                  <a:cxn ang="0">
                    <a:pos x="T2" y="T3"/>
                  </a:cxn>
                  <a:cxn ang="0">
                    <a:pos x="T4" y="T5"/>
                  </a:cxn>
                  <a:cxn ang="0">
                    <a:pos x="T6" y="T7"/>
                  </a:cxn>
                </a:cxnLst>
                <a:rect l="0" t="0" r="r" b="b"/>
                <a:pathLst>
                  <a:path w="83" h="94">
                    <a:moveTo>
                      <a:pt x="83" y="94"/>
                    </a:moveTo>
                    <a:lnTo>
                      <a:pt x="30" y="0"/>
                    </a:lnTo>
                    <a:lnTo>
                      <a:pt x="0" y="85"/>
                    </a:lnTo>
                    <a:lnTo>
                      <a:pt x="83" y="9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4" name="Freeform 601"/>
              <p:cNvSpPr>
                <a:spLocks/>
              </p:cNvSpPr>
              <p:nvPr/>
            </p:nvSpPr>
            <p:spPr bwMode="auto">
              <a:xfrm>
                <a:off x="9821863" y="3005139"/>
                <a:ext cx="41275" cy="146050"/>
              </a:xfrm>
              <a:custGeom>
                <a:avLst/>
                <a:gdLst>
                  <a:gd name="T0" fmla="*/ 26 w 26"/>
                  <a:gd name="T1" fmla="*/ 16 h 92"/>
                  <a:gd name="T2" fmla="*/ 0 w 26"/>
                  <a:gd name="T3" fmla="*/ 0 h 92"/>
                  <a:gd name="T4" fmla="*/ 0 w 26"/>
                  <a:gd name="T5" fmla="*/ 92 h 92"/>
                  <a:gd name="T6" fmla="*/ 26 w 26"/>
                  <a:gd name="T7" fmla="*/ 16 h 92"/>
                </a:gdLst>
                <a:ahLst/>
                <a:cxnLst>
                  <a:cxn ang="0">
                    <a:pos x="T0" y="T1"/>
                  </a:cxn>
                  <a:cxn ang="0">
                    <a:pos x="T2" y="T3"/>
                  </a:cxn>
                  <a:cxn ang="0">
                    <a:pos x="T4" y="T5"/>
                  </a:cxn>
                  <a:cxn ang="0">
                    <a:pos x="T6" y="T7"/>
                  </a:cxn>
                </a:cxnLst>
                <a:rect l="0" t="0" r="r" b="b"/>
                <a:pathLst>
                  <a:path w="26" h="92">
                    <a:moveTo>
                      <a:pt x="26" y="16"/>
                    </a:moveTo>
                    <a:lnTo>
                      <a:pt x="0" y="0"/>
                    </a:lnTo>
                    <a:lnTo>
                      <a:pt x="0" y="92"/>
                    </a:lnTo>
                    <a:lnTo>
                      <a:pt x="26" y="1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5" name="Freeform 602"/>
              <p:cNvSpPr>
                <a:spLocks/>
              </p:cNvSpPr>
              <p:nvPr/>
            </p:nvSpPr>
            <p:spPr bwMode="auto">
              <a:xfrm>
                <a:off x="9828213" y="2928939"/>
                <a:ext cx="122238" cy="90488"/>
              </a:xfrm>
              <a:custGeom>
                <a:avLst/>
                <a:gdLst>
                  <a:gd name="T0" fmla="*/ 26 w 77"/>
                  <a:gd name="T1" fmla="*/ 57 h 57"/>
                  <a:gd name="T2" fmla="*/ 77 w 77"/>
                  <a:gd name="T3" fmla="*/ 0 h 57"/>
                  <a:gd name="T4" fmla="*/ 0 w 77"/>
                  <a:gd name="T5" fmla="*/ 46 h 57"/>
                  <a:gd name="T6" fmla="*/ 26 w 77"/>
                  <a:gd name="T7" fmla="*/ 57 h 57"/>
                </a:gdLst>
                <a:ahLst/>
                <a:cxnLst>
                  <a:cxn ang="0">
                    <a:pos x="T0" y="T1"/>
                  </a:cxn>
                  <a:cxn ang="0">
                    <a:pos x="T2" y="T3"/>
                  </a:cxn>
                  <a:cxn ang="0">
                    <a:pos x="T4" y="T5"/>
                  </a:cxn>
                  <a:cxn ang="0">
                    <a:pos x="T6" y="T7"/>
                  </a:cxn>
                </a:cxnLst>
                <a:rect l="0" t="0" r="r" b="b"/>
                <a:pathLst>
                  <a:path w="77" h="57">
                    <a:moveTo>
                      <a:pt x="26" y="57"/>
                    </a:moveTo>
                    <a:lnTo>
                      <a:pt x="77" y="0"/>
                    </a:lnTo>
                    <a:lnTo>
                      <a:pt x="0" y="46"/>
                    </a:lnTo>
                    <a:lnTo>
                      <a:pt x="26" y="5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6" name="Freeform 603"/>
              <p:cNvSpPr>
                <a:spLocks/>
              </p:cNvSpPr>
              <p:nvPr/>
            </p:nvSpPr>
            <p:spPr bwMode="auto">
              <a:xfrm>
                <a:off x="9831388" y="3175001"/>
                <a:ext cx="133350" cy="73025"/>
              </a:xfrm>
              <a:custGeom>
                <a:avLst/>
                <a:gdLst>
                  <a:gd name="T0" fmla="*/ 84 w 84"/>
                  <a:gd name="T1" fmla="*/ 11 h 46"/>
                  <a:gd name="T2" fmla="*/ 84 w 84"/>
                  <a:gd name="T3" fmla="*/ 46 h 46"/>
                  <a:gd name="T4" fmla="*/ 0 w 84"/>
                  <a:gd name="T5" fmla="*/ 0 h 46"/>
                  <a:gd name="T6" fmla="*/ 84 w 84"/>
                  <a:gd name="T7" fmla="*/ 11 h 46"/>
                </a:gdLst>
                <a:ahLst/>
                <a:cxnLst>
                  <a:cxn ang="0">
                    <a:pos x="T0" y="T1"/>
                  </a:cxn>
                  <a:cxn ang="0">
                    <a:pos x="T2" y="T3"/>
                  </a:cxn>
                  <a:cxn ang="0">
                    <a:pos x="T4" y="T5"/>
                  </a:cxn>
                  <a:cxn ang="0">
                    <a:pos x="T6" y="T7"/>
                  </a:cxn>
                </a:cxnLst>
                <a:rect l="0" t="0" r="r" b="b"/>
                <a:pathLst>
                  <a:path w="84" h="46">
                    <a:moveTo>
                      <a:pt x="84" y="11"/>
                    </a:moveTo>
                    <a:lnTo>
                      <a:pt x="84" y="46"/>
                    </a:lnTo>
                    <a:lnTo>
                      <a:pt x="0" y="0"/>
                    </a:lnTo>
                    <a:lnTo>
                      <a:pt x="84" y="11"/>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7" name="Freeform 604"/>
              <p:cNvSpPr>
                <a:spLocks/>
              </p:cNvSpPr>
              <p:nvPr/>
            </p:nvSpPr>
            <p:spPr bwMode="auto">
              <a:xfrm>
                <a:off x="9977438" y="3054351"/>
                <a:ext cx="28575" cy="49213"/>
              </a:xfrm>
              <a:custGeom>
                <a:avLst/>
                <a:gdLst>
                  <a:gd name="T0" fmla="*/ 0 w 18"/>
                  <a:gd name="T1" fmla="*/ 0 h 31"/>
                  <a:gd name="T2" fmla="*/ 18 w 18"/>
                  <a:gd name="T3" fmla="*/ 0 h 31"/>
                  <a:gd name="T4" fmla="*/ 18 w 18"/>
                  <a:gd name="T5" fmla="*/ 2 h 31"/>
                  <a:gd name="T6" fmla="*/ 9 w 18"/>
                  <a:gd name="T7" fmla="*/ 2 h 31"/>
                  <a:gd name="T8" fmla="*/ 9 w 18"/>
                  <a:gd name="T9" fmla="*/ 26 h 31"/>
                  <a:gd name="T10" fmla="*/ 18 w 18"/>
                  <a:gd name="T11" fmla="*/ 24 h 31"/>
                  <a:gd name="T12" fmla="*/ 18 w 18"/>
                  <a:gd name="T13" fmla="*/ 28 h 31"/>
                  <a:gd name="T14" fmla="*/ 7 w 18"/>
                  <a:gd name="T15" fmla="*/ 31 h 31"/>
                  <a:gd name="T16" fmla="*/ 7 w 18"/>
                  <a:gd name="T17" fmla="*/ 2 h 31"/>
                  <a:gd name="T18" fmla="*/ 0 w 18"/>
                  <a:gd name="T19" fmla="*/ 2 h 31"/>
                  <a:gd name="T20" fmla="*/ 0 w 18"/>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1">
                    <a:moveTo>
                      <a:pt x="0" y="0"/>
                    </a:moveTo>
                    <a:lnTo>
                      <a:pt x="18" y="0"/>
                    </a:lnTo>
                    <a:lnTo>
                      <a:pt x="18" y="2"/>
                    </a:lnTo>
                    <a:lnTo>
                      <a:pt x="9" y="2"/>
                    </a:lnTo>
                    <a:lnTo>
                      <a:pt x="9" y="26"/>
                    </a:lnTo>
                    <a:lnTo>
                      <a:pt x="18" y="24"/>
                    </a:lnTo>
                    <a:lnTo>
                      <a:pt x="18" y="28"/>
                    </a:lnTo>
                    <a:lnTo>
                      <a:pt x="7" y="31"/>
                    </a:lnTo>
                    <a:lnTo>
                      <a:pt x="7" y="2"/>
                    </a:lnTo>
                    <a:lnTo>
                      <a:pt x="0" y="2"/>
                    </a:lnTo>
                    <a:lnTo>
                      <a:pt x="0"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8" name="Freeform 605"/>
              <p:cNvSpPr>
                <a:spLocks noEditPoints="1"/>
              </p:cNvSpPr>
              <p:nvPr/>
            </p:nvSpPr>
            <p:spPr bwMode="auto">
              <a:xfrm>
                <a:off x="9936163" y="3054351"/>
                <a:ext cx="34925" cy="49213"/>
              </a:xfrm>
              <a:custGeom>
                <a:avLst/>
                <a:gdLst>
                  <a:gd name="T0" fmla="*/ 0 w 10"/>
                  <a:gd name="T1" fmla="*/ 4 h 14"/>
                  <a:gd name="T2" fmla="*/ 2 w 10"/>
                  <a:gd name="T3" fmla="*/ 4 h 14"/>
                  <a:gd name="T4" fmla="*/ 2 w 10"/>
                  <a:gd name="T5" fmla="*/ 0 h 14"/>
                  <a:gd name="T6" fmla="*/ 4 w 10"/>
                  <a:gd name="T7" fmla="*/ 0 h 14"/>
                  <a:gd name="T8" fmla="*/ 4 w 10"/>
                  <a:gd name="T9" fmla="*/ 4 h 14"/>
                  <a:gd name="T10" fmla="*/ 10 w 10"/>
                  <a:gd name="T11" fmla="*/ 4 h 14"/>
                  <a:gd name="T12" fmla="*/ 10 w 10"/>
                  <a:gd name="T13" fmla="*/ 5 h 14"/>
                  <a:gd name="T14" fmla="*/ 4 w 10"/>
                  <a:gd name="T15" fmla="*/ 14 h 14"/>
                  <a:gd name="T16" fmla="*/ 2 w 10"/>
                  <a:gd name="T17" fmla="*/ 14 h 14"/>
                  <a:gd name="T18" fmla="*/ 2 w 10"/>
                  <a:gd name="T19" fmla="*/ 5 h 14"/>
                  <a:gd name="T20" fmla="*/ 0 w 10"/>
                  <a:gd name="T21" fmla="*/ 5 h 14"/>
                  <a:gd name="T22" fmla="*/ 0 w 10"/>
                  <a:gd name="T23" fmla="*/ 4 h 14"/>
                  <a:gd name="T24" fmla="*/ 4 w 10"/>
                  <a:gd name="T25" fmla="*/ 5 h 14"/>
                  <a:gd name="T26" fmla="*/ 4 w 10"/>
                  <a:gd name="T27" fmla="*/ 11 h 14"/>
                  <a:gd name="T28" fmla="*/ 4 w 10"/>
                  <a:gd name="T29" fmla="*/ 13 h 14"/>
                  <a:gd name="T30" fmla="*/ 4 w 10"/>
                  <a:gd name="T31" fmla="*/ 13 h 14"/>
                  <a:gd name="T32" fmla="*/ 4 w 10"/>
                  <a:gd name="T33" fmla="*/ 12 h 14"/>
                  <a:gd name="T34" fmla="*/ 9 w 10"/>
                  <a:gd name="T35" fmla="*/ 5 h 14"/>
                  <a:gd name="T36" fmla="*/ 4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0" y="4"/>
                    </a:moveTo>
                    <a:cubicBezTo>
                      <a:pt x="2" y="4"/>
                      <a:pt x="2" y="4"/>
                      <a:pt x="2" y="4"/>
                    </a:cubicBezTo>
                    <a:cubicBezTo>
                      <a:pt x="2" y="0"/>
                      <a:pt x="2" y="0"/>
                      <a:pt x="2" y="0"/>
                    </a:cubicBezTo>
                    <a:cubicBezTo>
                      <a:pt x="4" y="0"/>
                      <a:pt x="4" y="0"/>
                      <a:pt x="4" y="0"/>
                    </a:cubicBezTo>
                    <a:cubicBezTo>
                      <a:pt x="4" y="4"/>
                      <a:pt x="4" y="4"/>
                      <a:pt x="4" y="4"/>
                    </a:cubicBezTo>
                    <a:cubicBezTo>
                      <a:pt x="10" y="4"/>
                      <a:pt x="10" y="4"/>
                      <a:pt x="10" y="4"/>
                    </a:cubicBezTo>
                    <a:cubicBezTo>
                      <a:pt x="10" y="5"/>
                      <a:pt x="10" y="5"/>
                      <a:pt x="10" y="5"/>
                    </a:cubicBezTo>
                    <a:cubicBezTo>
                      <a:pt x="4" y="14"/>
                      <a:pt x="4" y="14"/>
                      <a:pt x="4" y="14"/>
                    </a:cubicBezTo>
                    <a:cubicBezTo>
                      <a:pt x="2" y="14"/>
                      <a:pt x="2" y="14"/>
                      <a:pt x="2" y="14"/>
                    </a:cubicBezTo>
                    <a:cubicBezTo>
                      <a:pt x="2" y="5"/>
                      <a:pt x="2" y="5"/>
                      <a:pt x="2" y="5"/>
                    </a:cubicBezTo>
                    <a:cubicBezTo>
                      <a:pt x="0" y="5"/>
                      <a:pt x="0" y="5"/>
                      <a:pt x="0" y="5"/>
                    </a:cubicBezTo>
                    <a:lnTo>
                      <a:pt x="0" y="4"/>
                    </a:lnTo>
                    <a:close/>
                    <a:moveTo>
                      <a:pt x="4" y="5"/>
                    </a:moveTo>
                    <a:cubicBezTo>
                      <a:pt x="4" y="11"/>
                      <a:pt x="4" y="11"/>
                      <a:pt x="4" y="11"/>
                    </a:cubicBezTo>
                    <a:cubicBezTo>
                      <a:pt x="4" y="12"/>
                      <a:pt x="4" y="12"/>
                      <a:pt x="4" y="13"/>
                    </a:cubicBezTo>
                    <a:cubicBezTo>
                      <a:pt x="4" y="13"/>
                      <a:pt x="4" y="13"/>
                      <a:pt x="4" y="13"/>
                    </a:cubicBezTo>
                    <a:cubicBezTo>
                      <a:pt x="4" y="12"/>
                      <a:pt x="4" y="12"/>
                      <a:pt x="4" y="12"/>
                    </a:cubicBezTo>
                    <a:cubicBezTo>
                      <a:pt x="9" y="5"/>
                      <a:pt x="9" y="5"/>
                      <a:pt x="9" y="5"/>
                    </a:cubicBezTo>
                    <a:lnTo>
                      <a:pt x="4" y="5"/>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29" name="Freeform 606"/>
              <p:cNvSpPr>
                <a:spLocks/>
              </p:cNvSpPr>
              <p:nvPr/>
            </p:nvSpPr>
            <p:spPr bwMode="auto">
              <a:xfrm>
                <a:off x="9932988" y="2971801"/>
                <a:ext cx="31750" cy="33338"/>
              </a:xfrm>
              <a:custGeom>
                <a:avLst/>
                <a:gdLst>
                  <a:gd name="T0" fmla="*/ 9 w 9"/>
                  <a:gd name="T1" fmla="*/ 10 h 10"/>
                  <a:gd name="T2" fmla="*/ 0 w 9"/>
                  <a:gd name="T3" fmla="*/ 10 h 10"/>
                  <a:gd name="T4" fmla="*/ 0 w 9"/>
                  <a:gd name="T5" fmla="*/ 9 h 10"/>
                  <a:gd name="T6" fmla="*/ 4 w 9"/>
                  <a:gd name="T7" fmla="*/ 6 h 10"/>
                  <a:gd name="T8" fmla="*/ 6 w 9"/>
                  <a:gd name="T9" fmla="*/ 4 h 10"/>
                  <a:gd name="T10" fmla="*/ 7 w 9"/>
                  <a:gd name="T11" fmla="*/ 2 h 10"/>
                  <a:gd name="T12" fmla="*/ 6 w 9"/>
                  <a:gd name="T13" fmla="*/ 1 h 10"/>
                  <a:gd name="T14" fmla="*/ 4 w 9"/>
                  <a:gd name="T15" fmla="*/ 1 h 10"/>
                  <a:gd name="T16" fmla="*/ 1 w 9"/>
                  <a:gd name="T17" fmla="*/ 2 h 10"/>
                  <a:gd name="T18" fmla="*/ 1 w 9"/>
                  <a:gd name="T19" fmla="*/ 1 h 10"/>
                  <a:gd name="T20" fmla="*/ 2 w 9"/>
                  <a:gd name="T21" fmla="*/ 0 h 10"/>
                  <a:gd name="T22" fmla="*/ 5 w 9"/>
                  <a:gd name="T23" fmla="*/ 0 h 10"/>
                  <a:gd name="T24" fmla="*/ 8 w 9"/>
                  <a:gd name="T25" fmla="*/ 0 h 10"/>
                  <a:gd name="T26" fmla="*/ 9 w 9"/>
                  <a:gd name="T27" fmla="*/ 2 h 10"/>
                  <a:gd name="T28" fmla="*/ 8 w 9"/>
                  <a:gd name="T29" fmla="*/ 4 h 10"/>
                  <a:gd name="T30" fmla="*/ 5 w 9"/>
                  <a:gd name="T31" fmla="*/ 7 h 10"/>
                  <a:gd name="T32" fmla="*/ 2 w 9"/>
                  <a:gd name="T33" fmla="*/ 9 h 10"/>
                  <a:gd name="T34" fmla="*/ 2 w 9"/>
                  <a:gd name="T35" fmla="*/ 9 h 10"/>
                  <a:gd name="T36" fmla="*/ 9 w 9"/>
                  <a:gd name="T37" fmla="*/ 9 h 10"/>
                  <a:gd name="T38" fmla="*/ 9 w 9"/>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10">
                    <a:moveTo>
                      <a:pt x="9" y="10"/>
                    </a:moveTo>
                    <a:cubicBezTo>
                      <a:pt x="0" y="10"/>
                      <a:pt x="0" y="10"/>
                      <a:pt x="0" y="10"/>
                    </a:cubicBezTo>
                    <a:cubicBezTo>
                      <a:pt x="0" y="9"/>
                      <a:pt x="0" y="9"/>
                      <a:pt x="0" y="9"/>
                    </a:cubicBezTo>
                    <a:cubicBezTo>
                      <a:pt x="4" y="6"/>
                      <a:pt x="4" y="6"/>
                      <a:pt x="4" y="6"/>
                    </a:cubicBezTo>
                    <a:cubicBezTo>
                      <a:pt x="5" y="5"/>
                      <a:pt x="6" y="4"/>
                      <a:pt x="6" y="4"/>
                    </a:cubicBezTo>
                    <a:cubicBezTo>
                      <a:pt x="7" y="4"/>
                      <a:pt x="7" y="3"/>
                      <a:pt x="7" y="2"/>
                    </a:cubicBezTo>
                    <a:cubicBezTo>
                      <a:pt x="7" y="2"/>
                      <a:pt x="7" y="1"/>
                      <a:pt x="6" y="1"/>
                    </a:cubicBezTo>
                    <a:cubicBezTo>
                      <a:pt x="6" y="1"/>
                      <a:pt x="5" y="1"/>
                      <a:pt x="4" y="1"/>
                    </a:cubicBezTo>
                    <a:cubicBezTo>
                      <a:pt x="3" y="1"/>
                      <a:pt x="2" y="1"/>
                      <a:pt x="1" y="2"/>
                    </a:cubicBezTo>
                    <a:cubicBezTo>
                      <a:pt x="1" y="1"/>
                      <a:pt x="1" y="1"/>
                      <a:pt x="1" y="1"/>
                    </a:cubicBezTo>
                    <a:cubicBezTo>
                      <a:pt x="1" y="0"/>
                      <a:pt x="2" y="0"/>
                      <a:pt x="2" y="0"/>
                    </a:cubicBezTo>
                    <a:cubicBezTo>
                      <a:pt x="3" y="0"/>
                      <a:pt x="4" y="0"/>
                      <a:pt x="5" y="0"/>
                    </a:cubicBezTo>
                    <a:cubicBezTo>
                      <a:pt x="6" y="0"/>
                      <a:pt x="7" y="0"/>
                      <a:pt x="8" y="0"/>
                    </a:cubicBezTo>
                    <a:cubicBezTo>
                      <a:pt x="8" y="1"/>
                      <a:pt x="9" y="2"/>
                      <a:pt x="9" y="2"/>
                    </a:cubicBezTo>
                    <a:cubicBezTo>
                      <a:pt x="9" y="3"/>
                      <a:pt x="8" y="4"/>
                      <a:pt x="8" y="4"/>
                    </a:cubicBezTo>
                    <a:cubicBezTo>
                      <a:pt x="7" y="5"/>
                      <a:pt x="6" y="6"/>
                      <a:pt x="5" y="7"/>
                    </a:cubicBezTo>
                    <a:cubicBezTo>
                      <a:pt x="2" y="9"/>
                      <a:pt x="2" y="9"/>
                      <a:pt x="2" y="9"/>
                    </a:cubicBezTo>
                    <a:cubicBezTo>
                      <a:pt x="2" y="9"/>
                      <a:pt x="2" y="9"/>
                      <a:pt x="2" y="9"/>
                    </a:cubicBezTo>
                    <a:cubicBezTo>
                      <a:pt x="9" y="9"/>
                      <a:pt x="9" y="9"/>
                      <a:pt x="9" y="9"/>
                    </a:cubicBezTo>
                    <a:lnTo>
                      <a:pt x="9" y="1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0" name="Freeform 608"/>
              <p:cNvSpPr>
                <a:spLocks noEditPoints="1"/>
              </p:cNvSpPr>
              <p:nvPr/>
            </p:nvSpPr>
            <p:spPr bwMode="auto">
              <a:xfrm>
                <a:off x="9971088" y="2971801"/>
                <a:ext cx="31750" cy="33338"/>
              </a:xfrm>
              <a:custGeom>
                <a:avLst/>
                <a:gdLst>
                  <a:gd name="T0" fmla="*/ 9 w 9"/>
                  <a:gd name="T1" fmla="*/ 5 h 10"/>
                  <a:gd name="T2" fmla="*/ 8 w 9"/>
                  <a:gd name="T3" fmla="*/ 9 h 10"/>
                  <a:gd name="T4" fmla="*/ 4 w 9"/>
                  <a:gd name="T5" fmla="*/ 10 h 10"/>
                  <a:gd name="T6" fmla="*/ 1 w 9"/>
                  <a:gd name="T7" fmla="*/ 9 h 10"/>
                  <a:gd name="T8" fmla="*/ 0 w 9"/>
                  <a:gd name="T9" fmla="*/ 5 h 10"/>
                  <a:gd name="T10" fmla="*/ 1 w 9"/>
                  <a:gd name="T11" fmla="*/ 1 h 10"/>
                  <a:gd name="T12" fmla="*/ 5 w 9"/>
                  <a:gd name="T13" fmla="*/ 0 h 10"/>
                  <a:gd name="T14" fmla="*/ 9 w 9"/>
                  <a:gd name="T15" fmla="*/ 5 h 10"/>
                  <a:gd name="T16" fmla="*/ 7 w 9"/>
                  <a:gd name="T17" fmla="*/ 5 h 10"/>
                  <a:gd name="T18" fmla="*/ 4 w 9"/>
                  <a:gd name="T19" fmla="*/ 1 h 10"/>
                  <a:gd name="T20" fmla="*/ 1 w 9"/>
                  <a:gd name="T21" fmla="*/ 5 h 10"/>
                  <a:gd name="T22" fmla="*/ 4 w 9"/>
                  <a:gd name="T23" fmla="*/ 9 h 10"/>
                  <a:gd name="T24" fmla="*/ 7 w 9"/>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5"/>
                    </a:moveTo>
                    <a:cubicBezTo>
                      <a:pt x="9" y="7"/>
                      <a:pt x="9" y="8"/>
                      <a:pt x="8" y="9"/>
                    </a:cubicBezTo>
                    <a:cubicBezTo>
                      <a:pt x="7" y="10"/>
                      <a:pt x="6" y="10"/>
                      <a:pt x="4" y="10"/>
                    </a:cubicBezTo>
                    <a:cubicBezTo>
                      <a:pt x="3" y="10"/>
                      <a:pt x="2" y="10"/>
                      <a:pt x="1" y="9"/>
                    </a:cubicBezTo>
                    <a:cubicBezTo>
                      <a:pt x="0" y="8"/>
                      <a:pt x="0" y="7"/>
                      <a:pt x="0" y="5"/>
                    </a:cubicBezTo>
                    <a:cubicBezTo>
                      <a:pt x="0" y="3"/>
                      <a:pt x="0" y="2"/>
                      <a:pt x="1" y="1"/>
                    </a:cubicBezTo>
                    <a:cubicBezTo>
                      <a:pt x="2" y="0"/>
                      <a:pt x="3" y="0"/>
                      <a:pt x="5" y="0"/>
                    </a:cubicBezTo>
                    <a:cubicBezTo>
                      <a:pt x="7" y="0"/>
                      <a:pt x="9" y="1"/>
                      <a:pt x="9" y="5"/>
                    </a:cubicBezTo>
                    <a:close/>
                    <a:moveTo>
                      <a:pt x="7" y="5"/>
                    </a:moveTo>
                    <a:cubicBezTo>
                      <a:pt x="7" y="2"/>
                      <a:pt x="6" y="1"/>
                      <a:pt x="4" y="1"/>
                    </a:cubicBezTo>
                    <a:cubicBezTo>
                      <a:pt x="2" y="1"/>
                      <a:pt x="1" y="2"/>
                      <a:pt x="1" y="5"/>
                    </a:cubicBezTo>
                    <a:cubicBezTo>
                      <a:pt x="1" y="8"/>
                      <a:pt x="2" y="9"/>
                      <a:pt x="4" y="9"/>
                    </a:cubicBezTo>
                    <a:cubicBezTo>
                      <a:pt x="6" y="9"/>
                      <a:pt x="7" y="8"/>
                      <a:pt x="7" y="5"/>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1" name="Freeform 609"/>
              <p:cNvSpPr>
                <a:spLocks noEditPoints="1"/>
              </p:cNvSpPr>
              <p:nvPr/>
            </p:nvSpPr>
            <p:spPr bwMode="auto">
              <a:xfrm>
                <a:off x="10037763" y="3103563"/>
                <a:ext cx="44450" cy="41275"/>
              </a:xfrm>
              <a:custGeom>
                <a:avLst/>
                <a:gdLst>
                  <a:gd name="T0" fmla="*/ 2 w 13"/>
                  <a:gd name="T1" fmla="*/ 9 h 12"/>
                  <a:gd name="T2" fmla="*/ 3 w 13"/>
                  <a:gd name="T3" fmla="*/ 7 h 12"/>
                  <a:gd name="T4" fmla="*/ 0 w 13"/>
                  <a:gd name="T5" fmla="*/ 5 h 12"/>
                  <a:gd name="T6" fmla="*/ 1 w 13"/>
                  <a:gd name="T7" fmla="*/ 4 h 12"/>
                  <a:gd name="T8" fmla="*/ 4 w 13"/>
                  <a:gd name="T9" fmla="*/ 6 h 12"/>
                  <a:gd name="T10" fmla="*/ 7 w 13"/>
                  <a:gd name="T11" fmla="*/ 0 h 12"/>
                  <a:gd name="T12" fmla="*/ 8 w 13"/>
                  <a:gd name="T13" fmla="*/ 1 h 12"/>
                  <a:gd name="T14" fmla="*/ 13 w 13"/>
                  <a:gd name="T15" fmla="*/ 11 h 12"/>
                  <a:gd name="T16" fmla="*/ 12 w 13"/>
                  <a:gd name="T17" fmla="*/ 12 h 12"/>
                  <a:gd name="T18" fmla="*/ 4 w 13"/>
                  <a:gd name="T19" fmla="*/ 8 h 12"/>
                  <a:gd name="T20" fmla="*/ 3 w 13"/>
                  <a:gd name="T21" fmla="*/ 9 h 12"/>
                  <a:gd name="T22" fmla="*/ 2 w 13"/>
                  <a:gd name="T23" fmla="*/ 9 h 12"/>
                  <a:gd name="T24" fmla="*/ 5 w 13"/>
                  <a:gd name="T25" fmla="*/ 6 h 12"/>
                  <a:gd name="T26" fmla="*/ 10 w 13"/>
                  <a:gd name="T27" fmla="*/ 9 h 12"/>
                  <a:gd name="T28" fmla="*/ 11 w 13"/>
                  <a:gd name="T29" fmla="*/ 10 h 12"/>
                  <a:gd name="T30" fmla="*/ 11 w 13"/>
                  <a:gd name="T31" fmla="*/ 10 h 12"/>
                  <a:gd name="T32" fmla="*/ 11 w 13"/>
                  <a:gd name="T33" fmla="*/ 9 h 12"/>
                  <a:gd name="T34" fmla="*/ 7 w 13"/>
                  <a:gd name="T35" fmla="*/ 2 h 12"/>
                  <a:gd name="T36" fmla="*/ 5 w 13"/>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2">
                    <a:moveTo>
                      <a:pt x="2" y="9"/>
                    </a:moveTo>
                    <a:cubicBezTo>
                      <a:pt x="3" y="7"/>
                      <a:pt x="3" y="7"/>
                      <a:pt x="3" y="7"/>
                    </a:cubicBezTo>
                    <a:cubicBezTo>
                      <a:pt x="0" y="5"/>
                      <a:pt x="0" y="5"/>
                      <a:pt x="0" y="5"/>
                    </a:cubicBezTo>
                    <a:cubicBezTo>
                      <a:pt x="1" y="4"/>
                      <a:pt x="1" y="4"/>
                      <a:pt x="1" y="4"/>
                    </a:cubicBezTo>
                    <a:cubicBezTo>
                      <a:pt x="4" y="6"/>
                      <a:pt x="4" y="6"/>
                      <a:pt x="4" y="6"/>
                    </a:cubicBezTo>
                    <a:cubicBezTo>
                      <a:pt x="7" y="0"/>
                      <a:pt x="7" y="0"/>
                      <a:pt x="7" y="0"/>
                    </a:cubicBezTo>
                    <a:cubicBezTo>
                      <a:pt x="8" y="1"/>
                      <a:pt x="8" y="1"/>
                      <a:pt x="8" y="1"/>
                    </a:cubicBezTo>
                    <a:cubicBezTo>
                      <a:pt x="13" y="11"/>
                      <a:pt x="13" y="11"/>
                      <a:pt x="13" y="11"/>
                    </a:cubicBezTo>
                    <a:cubicBezTo>
                      <a:pt x="12" y="12"/>
                      <a:pt x="12" y="12"/>
                      <a:pt x="12" y="12"/>
                    </a:cubicBezTo>
                    <a:cubicBezTo>
                      <a:pt x="4" y="8"/>
                      <a:pt x="4" y="8"/>
                      <a:pt x="4" y="8"/>
                    </a:cubicBezTo>
                    <a:cubicBezTo>
                      <a:pt x="3" y="9"/>
                      <a:pt x="3" y="9"/>
                      <a:pt x="3" y="9"/>
                    </a:cubicBezTo>
                    <a:lnTo>
                      <a:pt x="2" y="9"/>
                    </a:lnTo>
                    <a:close/>
                    <a:moveTo>
                      <a:pt x="5" y="6"/>
                    </a:moveTo>
                    <a:cubicBezTo>
                      <a:pt x="10" y="9"/>
                      <a:pt x="10" y="9"/>
                      <a:pt x="10" y="9"/>
                    </a:cubicBezTo>
                    <a:cubicBezTo>
                      <a:pt x="11" y="10"/>
                      <a:pt x="11" y="10"/>
                      <a:pt x="11" y="10"/>
                    </a:cubicBezTo>
                    <a:cubicBezTo>
                      <a:pt x="11" y="10"/>
                      <a:pt x="11" y="10"/>
                      <a:pt x="11" y="10"/>
                    </a:cubicBezTo>
                    <a:cubicBezTo>
                      <a:pt x="11" y="10"/>
                      <a:pt x="11" y="10"/>
                      <a:pt x="11" y="9"/>
                    </a:cubicBezTo>
                    <a:cubicBezTo>
                      <a:pt x="7" y="2"/>
                      <a:pt x="7" y="2"/>
                      <a:pt x="7" y="2"/>
                    </a:cubicBezTo>
                    <a:lnTo>
                      <a:pt x="5" y="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2" name="Freeform 610"/>
              <p:cNvSpPr>
                <a:spLocks noEditPoints="1"/>
              </p:cNvSpPr>
              <p:nvPr/>
            </p:nvSpPr>
            <p:spPr bwMode="auto">
              <a:xfrm>
                <a:off x="9853613" y="3109913"/>
                <a:ext cx="47625" cy="38100"/>
              </a:xfrm>
              <a:custGeom>
                <a:avLst/>
                <a:gdLst>
                  <a:gd name="T0" fmla="*/ 7 w 14"/>
                  <a:gd name="T1" fmla="*/ 1 h 11"/>
                  <a:gd name="T2" fmla="*/ 11 w 14"/>
                  <a:gd name="T3" fmla="*/ 0 h 11"/>
                  <a:gd name="T4" fmla="*/ 14 w 14"/>
                  <a:gd name="T5" fmla="*/ 2 h 11"/>
                  <a:gd name="T6" fmla="*/ 14 w 14"/>
                  <a:gd name="T7" fmla="*/ 6 h 11"/>
                  <a:gd name="T8" fmla="*/ 10 w 14"/>
                  <a:gd name="T9" fmla="*/ 9 h 11"/>
                  <a:gd name="T10" fmla="*/ 4 w 14"/>
                  <a:gd name="T11" fmla="*/ 11 h 11"/>
                  <a:gd name="T12" fmla="*/ 0 w 14"/>
                  <a:gd name="T13" fmla="*/ 8 h 11"/>
                  <a:gd name="T14" fmla="*/ 0 w 14"/>
                  <a:gd name="T15" fmla="*/ 6 h 11"/>
                  <a:gd name="T16" fmla="*/ 1 w 14"/>
                  <a:gd name="T17" fmla="*/ 5 h 11"/>
                  <a:gd name="T18" fmla="*/ 1 w 14"/>
                  <a:gd name="T19" fmla="*/ 8 h 11"/>
                  <a:gd name="T20" fmla="*/ 4 w 14"/>
                  <a:gd name="T21" fmla="*/ 9 h 11"/>
                  <a:gd name="T22" fmla="*/ 9 w 14"/>
                  <a:gd name="T23" fmla="*/ 8 h 11"/>
                  <a:gd name="T24" fmla="*/ 9 w 14"/>
                  <a:gd name="T25" fmla="*/ 8 h 11"/>
                  <a:gd name="T26" fmla="*/ 6 w 14"/>
                  <a:gd name="T27" fmla="*/ 6 h 11"/>
                  <a:gd name="T28" fmla="*/ 5 w 14"/>
                  <a:gd name="T29" fmla="*/ 3 h 11"/>
                  <a:gd name="T30" fmla="*/ 7 w 14"/>
                  <a:gd name="T31" fmla="*/ 1 h 11"/>
                  <a:gd name="T32" fmla="*/ 8 w 14"/>
                  <a:gd name="T33" fmla="*/ 2 h 11"/>
                  <a:gd name="T34" fmla="*/ 7 w 14"/>
                  <a:gd name="T35" fmla="*/ 4 h 11"/>
                  <a:gd name="T36" fmla="*/ 7 w 14"/>
                  <a:gd name="T37" fmla="*/ 6 h 11"/>
                  <a:gd name="T38" fmla="*/ 9 w 14"/>
                  <a:gd name="T39" fmla="*/ 7 h 11"/>
                  <a:gd name="T40" fmla="*/ 11 w 14"/>
                  <a:gd name="T41" fmla="*/ 7 h 11"/>
                  <a:gd name="T42" fmla="*/ 12 w 14"/>
                  <a:gd name="T43" fmla="*/ 5 h 11"/>
                  <a:gd name="T44" fmla="*/ 12 w 14"/>
                  <a:gd name="T45" fmla="*/ 3 h 11"/>
                  <a:gd name="T46" fmla="*/ 11 w 14"/>
                  <a:gd name="T47" fmla="*/ 1 h 11"/>
                  <a:gd name="T48" fmla="*/ 8 w 14"/>
                  <a:gd name="T49"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11">
                    <a:moveTo>
                      <a:pt x="7" y="1"/>
                    </a:moveTo>
                    <a:cubicBezTo>
                      <a:pt x="8" y="0"/>
                      <a:pt x="10" y="0"/>
                      <a:pt x="11" y="0"/>
                    </a:cubicBezTo>
                    <a:cubicBezTo>
                      <a:pt x="12" y="0"/>
                      <a:pt x="13" y="1"/>
                      <a:pt x="14" y="2"/>
                    </a:cubicBezTo>
                    <a:cubicBezTo>
                      <a:pt x="14" y="3"/>
                      <a:pt x="14" y="4"/>
                      <a:pt x="14" y="6"/>
                    </a:cubicBezTo>
                    <a:cubicBezTo>
                      <a:pt x="13" y="7"/>
                      <a:pt x="12" y="8"/>
                      <a:pt x="10" y="9"/>
                    </a:cubicBezTo>
                    <a:cubicBezTo>
                      <a:pt x="8" y="10"/>
                      <a:pt x="6" y="11"/>
                      <a:pt x="4" y="11"/>
                    </a:cubicBezTo>
                    <a:cubicBezTo>
                      <a:pt x="2" y="11"/>
                      <a:pt x="1" y="10"/>
                      <a:pt x="0" y="8"/>
                    </a:cubicBezTo>
                    <a:cubicBezTo>
                      <a:pt x="0" y="7"/>
                      <a:pt x="0" y="7"/>
                      <a:pt x="0" y="6"/>
                    </a:cubicBezTo>
                    <a:cubicBezTo>
                      <a:pt x="1" y="5"/>
                      <a:pt x="1" y="5"/>
                      <a:pt x="1" y="5"/>
                    </a:cubicBezTo>
                    <a:cubicBezTo>
                      <a:pt x="1" y="6"/>
                      <a:pt x="1" y="7"/>
                      <a:pt x="1" y="8"/>
                    </a:cubicBezTo>
                    <a:cubicBezTo>
                      <a:pt x="2" y="9"/>
                      <a:pt x="3" y="9"/>
                      <a:pt x="4" y="9"/>
                    </a:cubicBezTo>
                    <a:cubicBezTo>
                      <a:pt x="6" y="9"/>
                      <a:pt x="7" y="9"/>
                      <a:pt x="9" y="8"/>
                    </a:cubicBezTo>
                    <a:cubicBezTo>
                      <a:pt x="9" y="8"/>
                      <a:pt x="9" y="8"/>
                      <a:pt x="9" y="8"/>
                    </a:cubicBezTo>
                    <a:cubicBezTo>
                      <a:pt x="7" y="8"/>
                      <a:pt x="6" y="8"/>
                      <a:pt x="6" y="6"/>
                    </a:cubicBezTo>
                    <a:cubicBezTo>
                      <a:pt x="5" y="5"/>
                      <a:pt x="5" y="4"/>
                      <a:pt x="5" y="3"/>
                    </a:cubicBezTo>
                    <a:cubicBezTo>
                      <a:pt x="5" y="2"/>
                      <a:pt x="6" y="1"/>
                      <a:pt x="7" y="1"/>
                    </a:cubicBezTo>
                    <a:close/>
                    <a:moveTo>
                      <a:pt x="8" y="2"/>
                    </a:moveTo>
                    <a:cubicBezTo>
                      <a:pt x="7" y="2"/>
                      <a:pt x="7" y="3"/>
                      <a:pt x="7" y="4"/>
                    </a:cubicBezTo>
                    <a:cubicBezTo>
                      <a:pt x="6" y="4"/>
                      <a:pt x="6" y="5"/>
                      <a:pt x="7" y="6"/>
                    </a:cubicBezTo>
                    <a:cubicBezTo>
                      <a:pt x="7" y="7"/>
                      <a:pt x="8" y="7"/>
                      <a:pt x="9" y="7"/>
                    </a:cubicBezTo>
                    <a:cubicBezTo>
                      <a:pt x="9" y="7"/>
                      <a:pt x="10" y="7"/>
                      <a:pt x="11" y="7"/>
                    </a:cubicBezTo>
                    <a:cubicBezTo>
                      <a:pt x="12" y="6"/>
                      <a:pt x="12" y="6"/>
                      <a:pt x="12" y="5"/>
                    </a:cubicBezTo>
                    <a:cubicBezTo>
                      <a:pt x="13" y="4"/>
                      <a:pt x="13" y="3"/>
                      <a:pt x="12" y="3"/>
                    </a:cubicBezTo>
                    <a:cubicBezTo>
                      <a:pt x="12" y="2"/>
                      <a:pt x="11" y="2"/>
                      <a:pt x="11" y="1"/>
                    </a:cubicBezTo>
                    <a:cubicBezTo>
                      <a:pt x="10" y="1"/>
                      <a:pt x="9" y="1"/>
                      <a:pt x="8" y="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grpSp>
        <p:grpSp>
          <p:nvGrpSpPr>
            <p:cNvPr id="136" name="Group 135"/>
            <p:cNvGrpSpPr/>
            <p:nvPr/>
          </p:nvGrpSpPr>
          <p:grpSpPr>
            <a:xfrm rot="12600000">
              <a:off x="811015" y="4236556"/>
              <a:ext cx="341388" cy="404845"/>
              <a:chOff x="9839325" y="2927351"/>
              <a:chExt cx="293688" cy="328612"/>
            </a:xfrm>
          </p:grpSpPr>
          <p:sp>
            <p:nvSpPr>
              <p:cNvPr id="137" name="Freeform 592"/>
              <p:cNvSpPr>
                <a:spLocks/>
              </p:cNvSpPr>
              <p:nvPr/>
            </p:nvSpPr>
            <p:spPr bwMode="auto">
              <a:xfrm>
                <a:off x="9898063" y="3038476"/>
                <a:ext cx="176213" cy="152400"/>
              </a:xfrm>
              <a:custGeom>
                <a:avLst/>
                <a:gdLst>
                  <a:gd name="T0" fmla="*/ 54 w 111"/>
                  <a:gd name="T1" fmla="*/ 96 h 96"/>
                  <a:gd name="T2" fmla="*/ 0 w 111"/>
                  <a:gd name="T3" fmla="*/ 0 h 96"/>
                  <a:gd name="T4" fmla="*/ 111 w 111"/>
                  <a:gd name="T5" fmla="*/ 0 h 96"/>
                  <a:gd name="T6" fmla="*/ 54 w 111"/>
                  <a:gd name="T7" fmla="*/ 96 h 96"/>
                </a:gdLst>
                <a:ahLst/>
                <a:cxnLst>
                  <a:cxn ang="0">
                    <a:pos x="T0" y="T1"/>
                  </a:cxn>
                  <a:cxn ang="0">
                    <a:pos x="T2" y="T3"/>
                  </a:cxn>
                  <a:cxn ang="0">
                    <a:pos x="T4" y="T5"/>
                  </a:cxn>
                  <a:cxn ang="0">
                    <a:pos x="T6" y="T7"/>
                  </a:cxn>
                </a:cxnLst>
                <a:rect l="0" t="0" r="r" b="b"/>
                <a:pathLst>
                  <a:path w="111" h="96">
                    <a:moveTo>
                      <a:pt x="54" y="96"/>
                    </a:moveTo>
                    <a:lnTo>
                      <a:pt x="0" y="0"/>
                    </a:lnTo>
                    <a:lnTo>
                      <a:pt x="111" y="0"/>
                    </a:lnTo>
                    <a:lnTo>
                      <a:pt x="54" y="96"/>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38" name="Freeform 593"/>
              <p:cNvSpPr>
                <a:spLocks/>
              </p:cNvSpPr>
              <p:nvPr/>
            </p:nvSpPr>
            <p:spPr bwMode="auto">
              <a:xfrm>
                <a:off x="10001250" y="3041651"/>
                <a:ext cx="131763" cy="149225"/>
              </a:xfrm>
              <a:custGeom>
                <a:avLst/>
                <a:gdLst>
                  <a:gd name="T0" fmla="*/ 0 w 83"/>
                  <a:gd name="T1" fmla="*/ 94 h 94"/>
                  <a:gd name="T2" fmla="*/ 53 w 83"/>
                  <a:gd name="T3" fmla="*/ 0 h 94"/>
                  <a:gd name="T4" fmla="*/ 83 w 83"/>
                  <a:gd name="T5" fmla="*/ 85 h 94"/>
                  <a:gd name="T6" fmla="*/ 0 w 83"/>
                  <a:gd name="T7" fmla="*/ 94 h 94"/>
                </a:gdLst>
                <a:ahLst/>
                <a:cxnLst>
                  <a:cxn ang="0">
                    <a:pos x="T0" y="T1"/>
                  </a:cxn>
                  <a:cxn ang="0">
                    <a:pos x="T2" y="T3"/>
                  </a:cxn>
                  <a:cxn ang="0">
                    <a:pos x="T4" y="T5"/>
                  </a:cxn>
                  <a:cxn ang="0">
                    <a:pos x="T6" y="T7"/>
                  </a:cxn>
                </a:cxnLst>
                <a:rect l="0" t="0" r="r" b="b"/>
                <a:pathLst>
                  <a:path w="83" h="94">
                    <a:moveTo>
                      <a:pt x="0" y="94"/>
                    </a:moveTo>
                    <a:lnTo>
                      <a:pt x="53" y="0"/>
                    </a:lnTo>
                    <a:lnTo>
                      <a:pt x="83" y="85"/>
                    </a:lnTo>
                    <a:lnTo>
                      <a:pt x="0" y="94"/>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39" name="Freeform 594"/>
              <p:cNvSpPr>
                <a:spLocks/>
              </p:cNvSpPr>
              <p:nvPr/>
            </p:nvSpPr>
            <p:spPr bwMode="auto">
              <a:xfrm>
                <a:off x="10091738" y="3014663"/>
                <a:ext cx="41275" cy="144463"/>
              </a:xfrm>
              <a:custGeom>
                <a:avLst/>
                <a:gdLst>
                  <a:gd name="T0" fmla="*/ 0 w 26"/>
                  <a:gd name="T1" fmla="*/ 15 h 91"/>
                  <a:gd name="T2" fmla="*/ 26 w 26"/>
                  <a:gd name="T3" fmla="*/ 0 h 91"/>
                  <a:gd name="T4" fmla="*/ 26 w 26"/>
                  <a:gd name="T5" fmla="*/ 91 h 91"/>
                  <a:gd name="T6" fmla="*/ 0 w 26"/>
                  <a:gd name="T7" fmla="*/ 15 h 91"/>
                </a:gdLst>
                <a:ahLst/>
                <a:cxnLst>
                  <a:cxn ang="0">
                    <a:pos x="T0" y="T1"/>
                  </a:cxn>
                  <a:cxn ang="0">
                    <a:pos x="T2" y="T3"/>
                  </a:cxn>
                  <a:cxn ang="0">
                    <a:pos x="T4" y="T5"/>
                  </a:cxn>
                  <a:cxn ang="0">
                    <a:pos x="T6" y="T7"/>
                  </a:cxn>
                </a:cxnLst>
                <a:rect l="0" t="0" r="r" b="b"/>
                <a:pathLst>
                  <a:path w="26" h="91">
                    <a:moveTo>
                      <a:pt x="0" y="15"/>
                    </a:moveTo>
                    <a:lnTo>
                      <a:pt x="26" y="0"/>
                    </a:lnTo>
                    <a:lnTo>
                      <a:pt x="26" y="91"/>
                    </a:lnTo>
                    <a:lnTo>
                      <a:pt x="0" y="15"/>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75" name="Freeform 595"/>
              <p:cNvSpPr>
                <a:spLocks/>
              </p:cNvSpPr>
              <p:nvPr/>
            </p:nvSpPr>
            <p:spPr bwMode="auto">
              <a:xfrm>
                <a:off x="10004425" y="2938463"/>
                <a:ext cx="122238" cy="88900"/>
              </a:xfrm>
              <a:custGeom>
                <a:avLst/>
                <a:gdLst>
                  <a:gd name="T0" fmla="*/ 51 w 77"/>
                  <a:gd name="T1" fmla="*/ 56 h 56"/>
                  <a:gd name="T2" fmla="*/ 0 w 77"/>
                  <a:gd name="T3" fmla="*/ 0 h 56"/>
                  <a:gd name="T4" fmla="*/ 77 w 77"/>
                  <a:gd name="T5" fmla="*/ 46 h 56"/>
                  <a:gd name="T6" fmla="*/ 51 w 77"/>
                  <a:gd name="T7" fmla="*/ 56 h 56"/>
                </a:gdLst>
                <a:ahLst/>
                <a:cxnLst>
                  <a:cxn ang="0">
                    <a:pos x="T0" y="T1"/>
                  </a:cxn>
                  <a:cxn ang="0">
                    <a:pos x="T2" y="T3"/>
                  </a:cxn>
                  <a:cxn ang="0">
                    <a:pos x="T4" y="T5"/>
                  </a:cxn>
                  <a:cxn ang="0">
                    <a:pos x="T6" y="T7"/>
                  </a:cxn>
                </a:cxnLst>
                <a:rect l="0" t="0" r="r" b="b"/>
                <a:pathLst>
                  <a:path w="77" h="56">
                    <a:moveTo>
                      <a:pt x="51" y="56"/>
                    </a:moveTo>
                    <a:lnTo>
                      <a:pt x="0" y="0"/>
                    </a:lnTo>
                    <a:lnTo>
                      <a:pt x="77" y="46"/>
                    </a:lnTo>
                    <a:lnTo>
                      <a:pt x="51" y="56"/>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76" name="Freeform 596"/>
              <p:cNvSpPr>
                <a:spLocks/>
              </p:cNvSpPr>
              <p:nvPr/>
            </p:nvSpPr>
            <p:spPr bwMode="auto">
              <a:xfrm>
                <a:off x="9898063" y="2927351"/>
                <a:ext cx="176213" cy="100013"/>
              </a:xfrm>
              <a:custGeom>
                <a:avLst/>
                <a:gdLst>
                  <a:gd name="T0" fmla="*/ 111 w 111"/>
                  <a:gd name="T1" fmla="*/ 63 h 63"/>
                  <a:gd name="T2" fmla="*/ 54 w 111"/>
                  <a:gd name="T3" fmla="*/ 0 h 63"/>
                  <a:gd name="T4" fmla="*/ 0 w 111"/>
                  <a:gd name="T5" fmla="*/ 63 h 63"/>
                  <a:gd name="T6" fmla="*/ 111 w 111"/>
                  <a:gd name="T7" fmla="*/ 63 h 63"/>
                </a:gdLst>
                <a:ahLst/>
                <a:cxnLst>
                  <a:cxn ang="0">
                    <a:pos x="T0" y="T1"/>
                  </a:cxn>
                  <a:cxn ang="0">
                    <a:pos x="T2" y="T3"/>
                  </a:cxn>
                  <a:cxn ang="0">
                    <a:pos x="T4" y="T5"/>
                  </a:cxn>
                  <a:cxn ang="0">
                    <a:pos x="T6" y="T7"/>
                  </a:cxn>
                </a:cxnLst>
                <a:rect l="0" t="0" r="r" b="b"/>
                <a:pathLst>
                  <a:path w="111" h="63">
                    <a:moveTo>
                      <a:pt x="111" y="63"/>
                    </a:moveTo>
                    <a:lnTo>
                      <a:pt x="54" y="0"/>
                    </a:lnTo>
                    <a:lnTo>
                      <a:pt x="0" y="63"/>
                    </a:lnTo>
                    <a:lnTo>
                      <a:pt x="111" y="63"/>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77" name="Freeform 597"/>
              <p:cNvSpPr>
                <a:spLocks/>
              </p:cNvSpPr>
              <p:nvPr/>
            </p:nvSpPr>
            <p:spPr bwMode="auto">
              <a:xfrm>
                <a:off x="9991725" y="3182938"/>
                <a:ext cx="131763" cy="73025"/>
              </a:xfrm>
              <a:custGeom>
                <a:avLst/>
                <a:gdLst>
                  <a:gd name="T0" fmla="*/ 0 w 83"/>
                  <a:gd name="T1" fmla="*/ 11 h 46"/>
                  <a:gd name="T2" fmla="*/ 0 w 83"/>
                  <a:gd name="T3" fmla="*/ 46 h 46"/>
                  <a:gd name="T4" fmla="*/ 83 w 83"/>
                  <a:gd name="T5" fmla="*/ 0 h 46"/>
                  <a:gd name="T6" fmla="*/ 0 w 83"/>
                  <a:gd name="T7" fmla="*/ 11 h 46"/>
                </a:gdLst>
                <a:ahLst/>
                <a:cxnLst>
                  <a:cxn ang="0">
                    <a:pos x="T0" y="T1"/>
                  </a:cxn>
                  <a:cxn ang="0">
                    <a:pos x="T2" y="T3"/>
                  </a:cxn>
                  <a:cxn ang="0">
                    <a:pos x="T4" y="T5"/>
                  </a:cxn>
                  <a:cxn ang="0">
                    <a:pos x="T6" y="T7"/>
                  </a:cxn>
                </a:cxnLst>
                <a:rect l="0" t="0" r="r" b="b"/>
                <a:pathLst>
                  <a:path w="83" h="46">
                    <a:moveTo>
                      <a:pt x="0" y="11"/>
                    </a:moveTo>
                    <a:lnTo>
                      <a:pt x="0" y="46"/>
                    </a:lnTo>
                    <a:lnTo>
                      <a:pt x="83" y="0"/>
                    </a:lnTo>
                    <a:lnTo>
                      <a:pt x="0" y="1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78" name="Freeform 598"/>
              <p:cNvSpPr>
                <a:spLocks/>
              </p:cNvSpPr>
              <p:nvPr/>
            </p:nvSpPr>
            <p:spPr bwMode="auto">
              <a:xfrm>
                <a:off x="9839325" y="3041651"/>
                <a:ext cx="131763" cy="149225"/>
              </a:xfrm>
              <a:custGeom>
                <a:avLst/>
                <a:gdLst>
                  <a:gd name="T0" fmla="*/ 83 w 83"/>
                  <a:gd name="T1" fmla="*/ 94 h 94"/>
                  <a:gd name="T2" fmla="*/ 30 w 83"/>
                  <a:gd name="T3" fmla="*/ 0 h 94"/>
                  <a:gd name="T4" fmla="*/ 0 w 83"/>
                  <a:gd name="T5" fmla="*/ 85 h 94"/>
                  <a:gd name="T6" fmla="*/ 83 w 83"/>
                  <a:gd name="T7" fmla="*/ 94 h 94"/>
                </a:gdLst>
                <a:ahLst/>
                <a:cxnLst>
                  <a:cxn ang="0">
                    <a:pos x="T0" y="T1"/>
                  </a:cxn>
                  <a:cxn ang="0">
                    <a:pos x="T2" y="T3"/>
                  </a:cxn>
                  <a:cxn ang="0">
                    <a:pos x="T4" y="T5"/>
                  </a:cxn>
                  <a:cxn ang="0">
                    <a:pos x="T6" y="T7"/>
                  </a:cxn>
                </a:cxnLst>
                <a:rect l="0" t="0" r="r" b="b"/>
                <a:pathLst>
                  <a:path w="83" h="94">
                    <a:moveTo>
                      <a:pt x="83" y="94"/>
                    </a:moveTo>
                    <a:lnTo>
                      <a:pt x="30" y="0"/>
                    </a:lnTo>
                    <a:lnTo>
                      <a:pt x="0" y="85"/>
                    </a:lnTo>
                    <a:lnTo>
                      <a:pt x="83" y="94"/>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79" name="Freeform 599"/>
              <p:cNvSpPr>
                <a:spLocks/>
              </p:cNvSpPr>
              <p:nvPr/>
            </p:nvSpPr>
            <p:spPr bwMode="auto">
              <a:xfrm>
                <a:off x="9839325" y="3014663"/>
                <a:ext cx="41275" cy="144463"/>
              </a:xfrm>
              <a:custGeom>
                <a:avLst/>
                <a:gdLst>
                  <a:gd name="T0" fmla="*/ 26 w 26"/>
                  <a:gd name="T1" fmla="*/ 15 h 91"/>
                  <a:gd name="T2" fmla="*/ 0 w 26"/>
                  <a:gd name="T3" fmla="*/ 0 h 91"/>
                  <a:gd name="T4" fmla="*/ 0 w 26"/>
                  <a:gd name="T5" fmla="*/ 91 h 91"/>
                  <a:gd name="T6" fmla="*/ 26 w 26"/>
                  <a:gd name="T7" fmla="*/ 15 h 91"/>
                </a:gdLst>
                <a:ahLst/>
                <a:cxnLst>
                  <a:cxn ang="0">
                    <a:pos x="T0" y="T1"/>
                  </a:cxn>
                  <a:cxn ang="0">
                    <a:pos x="T2" y="T3"/>
                  </a:cxn>
                  <a:cxn ang="0">
                    <a:pos x="T4" y="T5"/>
                  </a:cxn>
                  <a:cxn ang="0">
                    <a:pos x="T6" y="T7"/>
                  </a:cxn>
                </a:cxnLst>
                <a:rect l="0" t="0" r="r" b="b"/>
                <a:pathLst>
                  <a:path w="26" h="91">
                    <a:moveTo>
                      <a:pt x="26" y="15"/>
                    </a:moveTo>
                    <a:lnTo>
                      <a:pt x="0" y="0"/>
                    </a:lnTo>
                    <a:lnTo>
                      <a:pt x="0" y="91"/>
                    </a:lnTo>
                    <a:lnTo>
                      <a:pt x="26" y="15"/>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80" name="Freeform 600"/>
              <p:cNvSpPr>
                <a:spLocks/>
              </p:cNvSpPr>
              <p:nvPr/>
            </p:nvSpPr>
            <p:spPr bwMode="auto">
              <a:xfrm>
                <a:off x="9845675" y="2938463"/>
                <a:ext cx="120650" cy="88900"/>
              </a:xfrm>
              <a:custGeom>
                <a:avLst/>
                <a:gdLst>
                  <a:gd name="T0" fmla="*/ 26 w 76"/>
                  <a:gd name="T1" fmla="*/ 56 h 56"/>
                  <a:gd name="T2" fmla="*/ 76 w 76"/>
                  <a:gd name="T3" fmla="*/ 0 h 56"/>
                  <a:gd name="T4" fmla="*/ 0 w 76"/>
                  <a:gd name="T5" fmla="*/ 46 h 56"/>
                  <a:gd name="T6" fmla="*/ 26 w 76"/>
                  <a:gd name="T7" fmla="*/ 56 h 56"/>
                </a:gdLst>
                <a:ahLst/>
                <a:cxnLst>
                  <a:cxn ang="0">
                    <a:pos x="T0" y="T1"/>
                  </a:cxn>
                  <a:cxn ang="0">
                    <a:pos x="T2" y="T3"/>
                  </a:cxn>
                  <a:cxn ang="0">
                    <a:pos x="T4" y="T5"/>
                  </a:cxn>
                  <a:cxn ang="0">
                    <a:pos x="T6" y="T7"/>
                  </a:cxn>
                </a:cxnLst>
                <a:rect l="0" t="0" r="r" b="b"/>
                <a:pathLst>
                  <a:path w="76" h="56">
                    <a:moveTo>
                      <a:pt x="26" y="56"/>
                    </a:moveTo>
                    <a:lnTo>
                      <a:pt x="76" y="0"/>
                    </a:lnTo>
                    <a:lnTo>
                      <a:pt x="0" y="46"/>
                    </a:lnTo>
                    <a:lnTo>
                      <a:pt x="26" y="56"/>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81" name="Freeform 601"/>
              <p:cNvSpPr>
                <a:spLocks/>
              </p:cNvSpPr>
              <p:nvPr/>
            </p:nvSpPr>
            <p:spPr bwMode="auto">
              <a:xfrm>
                <a:off x="9848850" y="3182938"/>
                <a:ext cx="131763" cy="73025"/>
              </a:xfrm>
              <a:custGeom>
                <a:avLst/>
                <a:gdLst>
                  <a:gd name="T0" fmla="*/ 83 w 83"/>
                  <a:gd name="T1" fmla="*/ 11 h 46"/>
                  <a:gd name="T2" fmla="*/ 83 w 83"/>
                  <a:gd name="T3" fmla="*/ 46 h 46"/>
                  <a:gd name="T4" fmla="*/ 0 w 83"/>
                  <a:gd name="T5" fmla="*/ 0 h 46"/>
                  <a:gd name="T6" fmla="*/ 83 w 83"/>
                  <a:gd name="T7" fmla="*/ 11 h 46"/>
                </a:gdLst>
                <a:ahLst/>
                <a:cxnLst>
                  <a:cxn ang="0">
                    <a:pos x="T0" y="T1"/>
                  </a:cxn>
                  <a:cxn ang="0">
                    <a:pos x="T2" y="T3"/>
                  </a:cxn>
                  <a:cxn ang="0">
                    <a:pos x="T4" y="T5"/>
                  </a:cxn>
                  <a:cxn ang="0">
                    <a:pos x="T6" y="T7"/>
                  </a:cxn>
                </a:cxnLst>
                <a:rect l="0" t="0" r="r" b="b"/>
                <a:pathLst>
                  <a:path w="83" h="46">
                    <a:moveTo>
                      <a:pt x="83" y="11"/>
                    </a:moveTo>
                    <a:lnTo>
                      <a:pt x="83" y="46"/>
                    </a:lnTo>
                    <a:lnTo>
                      <a:pt x="0" y="0"/>
                    </a:lnTo>
                    <a:lnTo>
                      <a:pt x="83" y="1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88" name="Freeform 602"/>
              <p:cNvSpPr>
                <a:spLocks/>
              </p:cNvSpPr>
              <p:nvPr/>
            </p:nvSpPr>
            <p:spPr bwMode="auto">
              <a:xfrm>
                <a:off x="9994900" y="3062288"/>
                <a:ext cx="26988" cy="49213"/>
              </a:xfrm>
              <a:custGeom>
                <a:avLst/>
                <a:gdLst>
                  <a:gd name="T0" fmla="*/ 0 w 17"/>
                  <a:gd name="T1" fmla="*/ 0 h 31"/>
                  <a:gd name="T2" fmla="*/ 17 w 17"/>
                  <a:gd name="T3" fmla="*/ 0 h 31"/>
                  <a:gd name="T4" fmla="*/ 17 w 17"/>
                  <a:gd name="T5" fmla="*/ 2 h 31"/>
                  <a:gd name="T6" fmla="*/ 9 w 17"/>
                  <a:gd name="T7" fmla="*/ 2 h 31"/>
                  <a:gd name="T8" fmla="*/ 9 w 17"/>
                  <a:gd name="T9" fmla="*/ 26 h 31"/>
                  <a:gd name="T10" fmla="*/ 17 w 17"/>
                  <a:gd name="T11" fmla="*/ 24 h 31"/>
                  <a:gd name="T12" fmla="*/ 17 w 17"/>
                  <a:gd name="T13" fmla="*/ 28 h 31"/>
                  <a:gd name="T14" fmla="*/ 6 w 17"/>
                  <a:gd name="T15" fmla="*/ 31 h 31"/>
                  <a:gd name="T16" fmla="*/ 6 w 17"/>
                  <a:gd name="T17" fmla="*/ 2 h 31"/>
                  <a:gd name="T18" fmla="*/ 0 w 17"/>
                  <a:gd name="T19" fmla="*/ 2 h 31"/>
                  <a:gd name="T20" fmla="*/ 0 w 17"/>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0" y="0"/>
                    </a:moveTo>
                    <a:lnTo>
                      <a:pt x="17" y="0"/>
                    </a:lnTo>
                    <a:lnTo>
                      <a:pt x="17" y="2"/>
                    </a:lnTo>
                    <a:lnTo>
                      <a:pt x="9" y="2"/>
                    </a:lnTo>
                    <a:lnTo>
                      <a:pt x="9" y="26"/>
                    </a:lnTo>
                    <a:lnTo>
                      <a:pt x="17" y="24"/>
                    </a:lnTo>
                    <a:lnTo>
                      <a:pt x="17" y="28"/>
                    </a:lnTo>
                    <a:lnTo>
                      <a:pt x="6" y="31"/>
                    </a:lnTo>
                    <a:lnTo>
                      <a:pt x="6"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90" name="Freeform 603"/>
              <p:cNvSpPr>
                <a:spLocks noEditPoints="1"/>
              </p:cNvSpPr>
              <p:nvPr/>
            </p:nvSpPr>
            <p:spPr bwMode="auto">
              <a:xfrm>
                <a:off x="9953625" y="3062288"/>
                <a:ext cx="34925" cy="49213"/>
              </a:xfrm>
              <a:custGeom>
                <a:avLst/>
                <a:gdLst>
                  <a:gd name="T0" fmla="*/ 0 w 10"/>
                  <a:gd name="T1" fmla="*/ 4 h 14"/>
                  <a:gd name="T2" fmla="*/ 2 w 10"/>
                  <a:gd name="T3" fmla="*/ 4 h 14"/>
                  <a:gd name="T4" fmla="*/ 2 w 10"/>
                  <a:gd name="T5" fmla="*/ 0 h 14"/>
                  <a:gd name="T6" fmla="*/ 4 w 10"/>
                  <a:gd name="T7" fmla="*/ 0 h 14"/>
                  <a:gd name="T8" fmla="*/ 4 w 10"/>
                  <a:gd name="T9" fmla="*/ 4 h 14"/>
                  <a:gd name="T10" fmla="*/ 10 w 10"/>
                  <a:gd name="T11" fmla="*/ 4 h 14"/>
                  <a:gd name="T12" fmla="*/ 10 w 10"/>
                  <a:gd name="T13" fmla="*/ 5 h 14"/>
                  <a:gd name="T14" fmla="*/ 4 w 10"/>
                  <a:gd name="T15" fmla="*/ 14 h 14"/>
                  <a:gd name="T16" fmla="*/ 2 w 10"/>
                  <a:gd name="T17" fmla="*/ 14 h 14"/>
                  <a:gd name="T18" fmla="*/ 2 w 10"/>
                  <a:gd name="T19" fmla="*/ 5 h 14"/>
                  <a:gd name="T20" fmla="*/ 0 w 10"/>
                  <a:gd name="T21" fmla="*/ 5 h 14"/>
                  <a:gd name="T22" fmla="*/ 0 w 10"/>
                  <a:gd name="T23" fmla="*/ 4 h 14"/>
                  <a:gd name="T24" fmla="*/ 4 w 10"/>
                  <a:gd name="T25" fmla="*/ 5 h 14"/>
                  <a:gd name="T26" fmla="*/ 4 w 10"/>
                  <a:gd name="T27" fmla="*/ 11 h 14"/>
                  <a:gd name="T28" fmla="*/ 4 w 10"/>
                  <a:gd name="T29" fmla="*/ 13 h 14"/>
                  <a:gd name="T30" fmla="*/ 4 w 10"/>
                  <a:gd name="T31" fmla="*/ 13 h 14"/>
                  <a:gd name="T32" fmla="*/ 4 w 10"/>
                  <a:gd name="T33" fmla="*/ 12 h 14"/>
                  <a:gd name="T34" fmla="*/ 9 w 10"/>
                  <a:gd name="T35" fmla="*/ 5 h 14"/>
                  <a:gd name="T36" fmla="*/ 4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0" y="4"/>
                    </a:moveTo>
                    <a:cubicBezTo>
                      <a:pt x="2" y="4"/>
                      <a:pt x="2" y="4"/>
                      <a:pt x="2" y="4"/>
                    </a:cubicBezTo>
                    <a:cubicBezTo>
                      <a:pt x="2" y="0"/>
                      <a:pt x="2" y="0"/>
                      <a:pt x="2" y="0"/>
                    </a:cubicBezTo>
                    <a:cubicBezTo>
                      <a:pt x="4" y="0"/>
                      <a:pt x="4" y="0"/>
                      <a:pt x="4" y="0"/>
                    </a:cubicBezTo>
                    <a:cubicBezTo>
                      <a:pt x="4" y="4"/>
                      <a:pt x="4" y="4"/>
                      <a:pt x="4" y="4"/>
                    </a:cubicBezTo>
                    <a:cubicBezTo>
                      <a:pt x="10" y="4"/>
                      <a:pt x="10" y="4"/>
                      <a:pt x="10" y="4"/>
                    </a:cubicBezTo>
                    <a:cubicBezTo>
                      <a:pt x="10" y="5"/>
                      <a:pt x="10" y="5"/>
                      <a:pt x="10" y="5"/>
                    </a:cubicBezTo>
                    <a:cubicBezTo>
                      <a:pt x="4" y="14"/>
                      <a:pt x="4" y="14"/>
                      <a:pt x="4" y="14"/>
                    </a:cubicBezTo>
                    <a:cubicBezTo>
                      <a:pt x="2" y="14"/>
                      <a:pt x="2" y="14"/>
                      <a:pt x="2" y="14"/>
                    </a:cubicBezTo>
                    <a:cubicBezTo>
                      <a:pt x="2" y="5"/>
                      <a:pt x="2" y="5"/>
                      <a:pt x="2" y="5"/>
                    </a:cubicBezTo>
                    <a:cubicBezTo>
                      <a:pt x="0" y="5"/>
                      <a:pt x="0" y="5"/>
                      <a:pt x="0" y="5"/>
                    </a:cubicBezTo>
                    <a:lnTo>
                      <a:pt x="0" y="4"/>
                    </a:lnTo>
                    <a:close/>
                    <a:moveTo>
                      <a:pt x="4" y="5"/>
                    </a:moveTo>
                    <a:cubicBezTo>
                      <a:pt x="4" y="11"/>
                      <a:pt x="4" y="11"/>
                      <a:pt x="4" y="11"/>
                    </a:cubicBezTo>
                    <a:cubicBezTo>
                      <a:pt x="4" y="12"/>
                      <a:pt x="4" y="12"/>
                      <a:pt x="4" y="13"/>
                    </a:cubicBezTo>
                    <a:cubicBezTo>
                      <a:pt x="4" y="13"/>
                      <a:pt x="4" y="13"/>
                      <a:pt x="4" y="13"/>
                    </a:cubicBezTo>
                    <a:cubicBezTo>
                      <a:pt x="4" y="12"/>
                      <a:pt x="4" y="12"/>
                      <a:pt x="4" y="12"/>
                    </a:cubicBezTo>
                    <a:cubicBezTo>
                      <a:pt x="9" y="5"/>
                      <a:pt x="9" y="5"/>
                      <a:pt x="9"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91" name="Freeform 604"/>
              <p:cNvSpPr>
                <a:spLocks/>
              </p:cNvSpPr>
              <p:nvPr/>
            </p:nvSpPr>
            <p:spPr bwMode="auto">
              <a:xfrm>
                <a:off x="9950450" y="2979738"/>
                <a:ext cx="30163" cy="34925"/>
              </a:xfrm>
              <a:custGeom>
                <a:avLst/>
                <a:gdLst>
                  <a:gd name="T0" fmla="*/ 9 w 9"/>
                  <a:gd name="T1" fmla="*/ 10 h 10"/>
                  <a:gd name="T2" fmla="*/ 0 w 9"/>
                  <a:gd name="T3" fmla="*/ 10 h 10"/>
                  <a:gd name="T4" fmla="*/ 0 w 9"/>
                  <a:gd name="T5" fmla="*/ 9 h 10"/>
                  <a:gd name="T6" fmla="*/ 4 w 9"/>
                  <a:gd name="T7" fmla="*/ 6 h 10"/>
                  <a:gd name="T8" fmla="*/ 6 w 9"/>
                  <a:gd name="T9" fmla="*/ 4 h 10"/>
                  <a:gd name="T10" fmla="*/ 7 w 9"/>
                  <a:gd name="T11" fmla="*/ 2 h 10"/>
                  <a:gd name="T12" fmla="*/ 6 w 9"/>
                  <a:gd name="T13" fmla="*/ 1 h 10"/>
                  <a:gd name="T14" fmla="*/ 4 w 9"/>
                  <a:gd name="T15" fmla="*/ 1 h 10"/>
                  <a:gd name="T16" fmla="*/ 1 w 9"/>
                  <a:gd name="T17" fmla="*/ 2 h 10"/>
                  <a:gd name="T18" fmla="*/ 1 w 9"/>
                  <a:gd name="T19" fmla="*/ 1 h 10"/>
                  <a:gd name="T20" fmla="*/ 2 w 9"/>
                  <a:gd name="T21" fmla="*/ 0 h 10"/>
                  <a:gd name="T22" fmla="*/ 5 w 9"/>
                  <a:gd name="T23" fmla="*/ 0 h 10"/>
                  <a:gd name="T24" fmla="*/ 8 w 9"/>
                  <a:gd name="T25" fmla="*/ 0 h 10"/>
                  <a:gd name="T26" fmla="*/ 9 w 9"/>
                  <a:gd name="T27" fmla="*/ 2 h 10"/>
                  <a:gd name="T28" fmla="*/ 8 w 9"/>
                  <a:gd name="T29" fmla="*/ 4 h 10"/>
                  <a:gd name="T30" fmla="*/ 5 w 9"/>
                  <a:gd name="T31" fmla="*/ 7 h 10"/>
                  <a:gd name="T32" fmla="*/ 2 w 9"/>
                  <a:gd name="T33" fmla="*/ 9 h 10"/>
                  <a:gd name="T34" fmla="*/ 2 w 9"/>
                  <a:gd name="T35" fmla="*/ 9 h 10"/>
                  <a:gd name="T36" fmla="*/ 9 w 9"/>
                  <a:gd name="T37" fmla="*/ 9 h 10"/>
                  <a:gd name="T38" fmla="*/ 9 w 9"/>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10">
                    <a:moveTo>
                      <a:pt x="9" y="10"/>
                    </a:moveTo>
                    <a:cubicBezTo>
                      <a:pt x="0" y="10"/>
                      <a:pt x="0" y="10"/>
                      <a:pt x="0" y="10"/>
                    </a:cubicBezTo>
                    <a:cubicBezTo>
                      <a:pt x="0" y="9"/>
                      <a:pt x="0" y="9"/>
                      <a:pt x="0" y="9"/>
                    </a:cubicBezTo>
                    <a:cubicBezTo>
                      <a:pt x="4" y="6"/>
                      <a:pt x="4" y="6"/>
                      <a:pt x="4" y="6"/>
                    </a:cubicBezTo>
                    <a:cubicBezTo>
                      <a:pt x="5" y="5"/>
                      <a:pt x="6" y="4"/>
                      <a:pt x="6" y="4"/>
                    </a:cubicBezTo>
                    <a:cubicBezTo>
                      <a:pt x="7" y="4"/>
                      <a:pt x="7" y="3"/>
                      <a:pt x="7" y="2"/>
                    </a:cubicBezTo>
                    <a:cubicBezTo>
                      <a:pt x="7" y="2"/>
                      <a:pt x="7" y="1"/>
                      <a:pt x="6" y="1"/>
                    </a:cubicBezTo>
                    <a:cubicBezTo>
                      <a:pt x="6" y="1"/>
                      <a:pt x="5" y="1"/>
                      <a:pt x="4" y="1"/>
                    </a:cubicBezTo>
                    <a:cubicBezTo>
                      <a:pt x="3" y="1"/>
                      <a:pt x="2" y="1"/>
                      <a:pt x="1" y="2"/>
                    </a:cubicBezTo>
                    <a:cubicBezTo>
                      <a:pt x="1" y="1"/>
                      <a:pt x="1" y="1"/>
                      <a:pt x="1" y="1"/>
                    </a:cubicBezTo>
                    <a:cubicBezTo>
                      <a:pt x="1" y="0"/>
                      <a:pt x="2" y="0"/>
                      <a:pt x="2" y="0"/>
                    </a:cubicBezTo>
                    <a:cubicBezTo>
                      <a:pt x="3" y="0"/>
                      <a:pt x="4" y="0"/>
                      <a:pt x="5" y="0"/>
                    </a:cubicBezTo>
                    <a:cubicBezTo>
                      <a:pt x="6" y="0"/>
                      <a:pt x="7" y="0"/>
                      <a:pt x="8" y="0"/>
                    </a:cubicBezTo>
                    <a:cubicBezTo>
                      <a:pt x="8" y="1"/>
                      <a:pt x="9" y="2"/>
                      <a:pt x="9" y="2"/>
                    </a:cubicBezTo>
                    <a:cubicBezTo>
                      <a:pt x="9" y="3"/>
                      <a:pt x="8" y="4"/>
                      <a:pt x="8" y="4"/>
                    </a:cubicBezTo>
                    <a:cubicBezTo>
                      <a:pt x="7" y="5"/>
                      <a:pt x="6" y="6"/>
                      <a:pt x="5" y="7"/>
                    </a:cubicBezTo>
                    <a:cubicBezTo>
                      <a:pt x="2" y="9"/>
                      <a:pt x="2" y="9"/>
                      <a:pt x="2" y="9"/>
                    </a:cubicBezTo>
                    <a:cubicBezTo>
                      <a:pt x="2" y="9"/>
                      <a:pt x="2" y="9"/>
                      <a:pt x="2" y="9"/>
                    </a:cubicBezTo>
                    <a:cubicBezTo>
                      <a:pt x="9" y="9"/>
                      <a:pt x="9" y="9"/>
                      <a:pt x="9" y="9"/>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92" name="Freeform 605"/>
              <p:cNvSpPr>
                <a:spLocks noEditPoints="1"/>
              </p:cNvSpPr>
              <p:nvPr/>
            </p:nvSpPr>
            <p:spPr bwMode="auto">
              <a:xfrm>
                <a:off x="9988550" y="2979738"/>
                <a:ext cx="30163" cy="34925"/>
              </a:xfrm>
              <a:custGeom>
                <a:avLst/>
                <a:gdLst>
                  <a:gd name="T0" fmla="*/ 9 w 9"/>
                  <a:gd name="T1" fmla="*/ 5 h 10"/>
                  <a:gd name="T2" fmla="*/ 8 w 9"/>
                  <a:gd name="T3" fmla="*/ 9 h 10"/>
                  <a:gd name="T4" fmla="*/ 4 w 9"/>
                  <a:gd name="T5" fmla="*/ 10 h 10"/>
                  <a:gd name="T6" fmla="*/ 1 w 9"/>
                  <a:gd name="T7" fmla="*/ 9 h 10"/>
                  <a:gd name="T8" fmla="*/ 0 w 9"/>
                  <a:gd name="T9" fmla="*/ 5 h 10"/>
                  <a:gd name="T10" fmla="*/ 1 w 9"/>
                  <a:gd name="T11" fmla="*/ 1 h 10"/>
                  <a:gd name="T12" fmla="*/ 5 w 9"/>
                  <a:gd name="T13" fmla="*/ 0 h 10"/>
                  <a:gd name="T14" fmla="*/ 9 w 9"/>
                  <a:gd name="T15" fmla="*/ 5 h 10"/>
                  <a:gd name="T16" fmla="*/ 7 w 9"/>
                  <a:gd name="T17" fmla="*/ 5 h 10"/>
                  <a:gd name="T18" fmla="*/ 4 w 9"/>
                  <a:gd name="T19" fmla="*/ 1 h 10"/>
                  <a:gd name="T20" fmla="*/ 1 w 9"/>
                  <a:gd name="T21" fmla="*/ 5 h 10"/>
                  <a:gd name="T22" fmla="*/ 4 w 9"/>
                  <a:gd name="T23" fmla="*/ 9 h 10"/>
                  <a:gd name="T24" fmla="*/ 7 w 9"/>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5"/>
                    </a:moveTo>
                    <a:cubicBezTo>
                      <a:pt x="9" y="7"/>
                      <a:pt x="9" y="8"/>
                      <a:pt x="8" y="9"/>
                    </a:cubicBezTo>
                    <a:cubicBezTo>
                      <a:pt x="7" y="10"/>
                      <a:pt x="6" y="10"/>
                      <a:pt x="4" y="10"/>
                    </a:cubicBezTo>
                    <a:cubicBezTo>
                      <a:pt x="3" y="10"/>
                      <a:pt x="2" y="10"/>
                      <a:pt x="1" y="9"/>
                    </a:cubicBezTo>
                    <a:cubicBezTo>
                      <a:pt x="0" y="8"/>
                      <a:pt x="0" y="7"/>
                      <a:pt x="0" y="5"/>
                    </a:cubicBezTo>
                    <a:cubicBezTo>
                      <a:pt x="0" y="3"/>
                      <a:pt x="0" y="2"/>
                      <a:pt x="1" y="1"/>
                    </a:cubicBezTo>
                    <a:cubicBezTo>
                      <a:pt x="2" y="0"/>
                      <a:pt x="3" y="0"/>
                      <a:pt x="5" y="0"/>
                    </a:cubicBezTo>
                    <a:cubicBezTo>
                      <a:pt x="7" y="0"/>
                      <a:pt x="9" y="1"/>
                      <a:pt x="9" y="5"/>
                    </a:cubicBezTo>
                    <a:close/>
                    <a:moveTo>
                      <a:pt x="7" y="5"/>
                    </a:moveTo>
                    <a:cubicBezTo>
                      <a:pt x="7" y="2"/>
                      <a:pt x="6" y="1"/>
                      <a:pt x="4" y="1"/>
                    </a:cubicBezTo>
                    <a:cubicBezTo>
                      <a:pt x="2" y="1"/>
                      <a:pt x="1" y="2"/>
                      <a:pt x="1" y="5"/>
                    </a:cubicBezTo>
                    <a:cubicBezTo>
                      <a:pt x="1" y="8"/>
                      <a:pt x="2" y="9"/>
                      <a:pt x="4" y="9"/>
                    </a:cubicBezTo>
                    <a:cubicBezTo>
                      <a:pt x="6" y="9"/>
                      <a:pt x="7" y="8"/>
                      <a:pt x="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193" name="Freeform 606"/>
              <p:cNvSpPr>
                <a:spLocks noEditPoints="1"/>
              </p:cNvSpPr>
              <p:nvPr/>
            </p:nvSpPr>
            <p:spPr bwMode="auto">
              <a:xfrm>
                <a:off x="10053638" y="3111501"/>
                <a:ext cx="44450" cy="41275"/>
              </a:xfrm>
              <a:custGeom>
                <a:avLst/>
                <a:gdLst>
                  <a:gd name="T0" fmla="*/ 2 w 13"/>
                  <a:gd name="T1" fmla="*/ 9 h 12"/>
                  <a:gd name="T2" fmla="*/ 3 w 13"/>
                  <a:gd name="T3" fmla="*/ 7 h 12"/>
                  <a:gd name="T4" fmla="*/ 0 w 13"/>
                  <a:gd name="T5" fmla="*/ 5 h 12"/>
                  <a:gd name="T6" fmla="*/ 1 w 13"/>
                  <a:gd name="T7" fmla="*/ 4 h 12"/>
                  <a:gd name="T8" fmla="*/ 4 w 13"/>
                  <a:gd name="T9" fmla="*/ 6 h 12"/>
                  <a:gd name="T10" fmla="*/ 7 w 13"/>
                  <a:gd name="T11" fmla="*/ 0 h 12"/>
                  <a:gd name="T12" fmla="*/ 8 w 13"/>
                  <a:gd name="T13" fmla="*/ 1 h 12"/>
                  <a:gd name="T14" fmla="*/ 13 w 13"/>
                  <a:gd name="T15" fmla="*/ 11 h 12"/>
                  <a:gd name="T16" fmla="*/ 12 w 13"/>
                  <a:gd name="T17" fmla="*/ 12 h 12"/>
                  <a:gd name="T18" fmla="*/ 4 w 13"/>
                  <a:gd name="T19" fmla="*/ 8 h 12"/>
                  <a:gd name="T20" fmla="*/ 3 w 13"/>
                  <a:gd name="T21" fmla="*/ 9 h 12"/>
                  <a:gd name="T22" fmla="*/ 2 w 13"/>
                  <a:gd name="T23" fmla="*/ 9 h 12"/>
                  <a:gd name="T24" fmla="*/ 5 w 13"/>
                  <a:gd name="T25" fmla="*/ 6 h 12"/>
                  <a:gd name="T26" fmla="*/ 10 w 13"/>
                  <a:gd name="T27" fmla="*/ 9 h 12"/>
                  <a:gd name="T28" fmla="*/ 11 w 13"/>
                  <a:gd name="T29" fmla="*/ 10 h 12"/>
                  <a:gd name="T30" fmla="*/ 11 w 13"/>
                  <a:gd name="T31" fmla="*/ 10 h 12"/>
                  <a:gd name="T32" fmla="*/ 11 w 13"/>
                  <a:gd name="T33" fmla="*/ 9 h 12"/>
                  <a:gd name="T34" fmla="*/ 7 w 13"/>
                  <a:gd name="T35" fmla="*/ 2 h 12"/>
                  <a:gd name="T36" fmla="*/ 5 w 13"/>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2">
                    <a:moveTo>
                      <a:pt x="2" y="9"/>
                    </a:moveTo>
                    <a:cubicBezTo>
                      <a:pt x="3" y="7"/>
                      <a:pt x="3" y="7"/>
                      <a:pt x="3" y="7"/>
                    </a:cubicBezTo>
                    <a:cubicBezTo>
                      <a:pt x="0" y="5"/>
                      <a:pt x="0" y="5"/>
                      <a:pt x="0" y="5"/>
                    </a:cubicBezTo>
                    <a:cubicBezTo>
                      <a:pt x="1" y="4"/>
                      <a:pt x="1" y="4"/>
                      <a:pt x="1" y="4"/>
                    </a:cubicBezTo>
                    <a:cubicBezTo>
                      <a:pt x="4" y="6"/>
                      <a:pt x="4" y="6"/>
                      <a:pt x="4" y="6"/>
                    </a:cubicBezTo>
                    <a:cubicBezTo>
                      <a:pt x="7" y="0"/>
                      <a:pt x="7" y="0"/>
                      <a:pt x="7" y="0"/>
                    </a:cubicBezTo>
                    <a:cubicBezTo>
                      <a:pt x="8" y="1"/>
                      <a:pt x="8" y="1"/>
                      <a:pt x="8" y="1"/>
                    </a:cubicBezTo>
                    <a:cubicBezTo>
                      <a:pt x="13" y="11"/>
                      <a:pt x="13" y="11"/>
                      <a:pt x="13" y="11"/>
                    </a:cubicBezTo>
                    <a:cubicBezTo>
                      <a:pt x="12" y="12"/>
                      <a:pt x="12" y="12"/>
                      <a:pt x="12" y="12"/>
                    </a:cubicBezTo>
                    <a:cubicBezTo>
                      <a:pt x="4" y="8"/>
                      <a:pt x="4" y="8"/>
                      <a:pt x="4" y="8"/>
                    </a:cubicBezTo>
                    <a:cubicBezTo>
                      <a:pt x="3" y="9"/>
                      <a:pt x="3" y="9"/>
                      <a:pt x="3" y="9"/>
                    </a:cubicBezTo>
                    <a:lnTo>
                      <a:pt x="2" y="9"/>
                    </a:lnTo>
                    <a:close/>
                    <a:moveTo>
                      <a:pt x="5" y="6"/>
                    </a:moveTo>
                    <a:cubicBezTo>
                      <a:pt x="10" y="9"/>
                      <a:pt x="10" y="9"/>
                      <a:pt x="10" y="9"/>
                    </a:cubicBezTo>
                    <a:cubicBezTo>
                      <a:pt x="11" y="10"/>
                      <a:pt x="11" y="10"/>
                      <a:pt x="11" y="10"/>
                    </a:cubicBezTo>
                    <a:cubicBezTo>
                      <a:pt x="11" y="10"/>
                      <a:pt x="11" y="10"/>
                      <a:pt x="11" y="10"/>
                    </a:cubicBezTo>
                    <a:cubicBezTo>
                      <a:pt x="11" y="10"/>
                      <a:pt x="11" y="10"/>
                      <a:pt x="11" y="9"/>
                    </a:cubicBezTo>
                    <a:cubicBezTo>
                      <a:pt x="7" y="2"/>
                      <a:pt x="7" y="2"/>
                      <a:pt x="7" y="2"/>
                    </a:cubicBez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00" name="Freeform 608"/>
              <p:cNvSpPr>
                <a:spLocks noEditPoints="1"/>
              </p:cNvSpPr>
              <p:nvPr/>
            </p:nvSpPr>
            <p:spPr bwMode="auto">
              <a:xfrm>
                <a:off x="9869488" y="3117850"/>
                <a:ext cx="49213" cy="38100"/>
              </a:xfrm>
              <a:custGeom>
                <a:avLst/>
                <a:gdLst>
                  <a:gd name="T0" fmla="*/ 7 w 14"/>
                  <a:gd name="T1" fmla="*/ 1 h 11"/>
                  <a:gd name="T2" fmla="*/ 11 w 14"/>
                  <a:gd name="T3" fmla="*/ 0 h 11"/>
                  <a:gd name="T4" fmla="*/ 14 w 14"/>
                  <a:gd name="T5" fmla="*/ 2 h 11"/>
                  <a:gd name="T6" fmla="*/ 14 w 14"/>
                  <a:gd name="T7" fmla="*/ 6 h 11"/>
                  <a:gd name="T8" fmla="*/ 10 w 14"/>
                  <a:gd name="T9" fmla="*/ 9 h 11"/>
                  <a:gd name="T10" fmla="*/ 4 w 14"/>
                  <a:gd name="T11" fmla="*/ 11 h 11"/>
                  <a:gd name="T12" fmla="*/ 0 w 14"/>
                  <a:gd name="T13" fmla="*/ 8 h 11"/>
                  <a:gd name="T14" fmla="*/ 0 w 14"/>
                  <a:gd name="T15" fmla="*/ 6 h 11"/>
                  <a:gd name="T16" fmla="*/ 1 w 14"/>
                  <a:gd name="T17" fmla="*/ 5 h 11"/>
                  <a:gd name="T18" fmla="*/ 1 w 14"/>
                  <a:gd name="T19" fmla="*/ 8 h 11"/>
                  <a:gd name="T20" fmla="*/ 4 w 14"/>
                  <a:gd name="T21" fmla="*/ 9 h 11"/>
                  <a:gd name="T22" fmla="*/ 9 w 14"/>
                  <a:gd name="T23" fmla="*/ 8 h 11"/>
                  <a:gd name="T24" fmla="*/ 9 w 14"/>
                  <a:gd name="T25" fmla="*/ 8 h 11"/>
                  <a:gd name="T26" fmla="*/ 6 w 14"/>
                  <a:gd name="T27" fmla="*/ 6 h 11"/>
                  <a:gd name="T28" fmla="*/ 5 w 14"/>
                  <a:gd name="T29" fmla="*/ 3 h 11"/>
                  <a:gd name="T30" fmla="*/ 7 w 14"/>
                  <a:gd name="T31" fmla="*/ 1 h 11"/>
                  <a:gd name="T32" fmla="*/ 8 w 14"/>
                  <a:gd name="T33" fmla="*/ 2 h 11"/>
                  <a:gd name="T34" fmla="*/ 7 w 14"/>
                  <a:gd name="T35" fmla="*/ 4 h 11"/>
                  <a:gd name="T36" fmla="*/ 7 w 14"/>
                  <a:gd name="T37" fmla="*/ 6 h 11"/>
                  <a:gd name="T38" fmla="*/ 9 w 14"/>
                  <a:gd name="T39" fmla="*/ 7 h 11"/>
                  <a:gd name="T40" fmla="*/ 11 w 14"/>
                  <a:gd name="T41" fmla="*/ 7 h 11"/>
                  <a:gd name="T42" fmla="*/ 12 w 14"/>
                  <a:gd name="T43" fmla="*/ 5 h 11"/>
                  <a:gd name="T44" fmla="*/ 12 w 14"/>
                  <a:gd name="T45" fmla="*/ 3 h 11"/>
                  <a:gd name="T46" fmla="*/ 11 w 14"/>
                  <a:gd name="T47" fmla="*/ 1 h 11"/>
                  <a:gd name="T48" fmla="*/ 8 w 14"/>
                  <a:gd name="T49"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11">
                    <a:moveTo>
                      <a:pt x="7" y="1"/>
                    </a:moveTo>
                    <a:cubicBezTo>
                      <a:pt x="8" y="0"/>
                      <a:pt x="10" y="0"/>
                      <a:pt x="11" y="0"/>
                    </a:cubicBezTo>
                    <a:cubicBezTo>
                      <a:pt x="12" y="0"/>
                      <a:pt x="13" y="1"/>
                      <a:pt x="14" y="2"/>
                    </a:cubicBezTo>
                    <a:cubicBezTo>
                      <a:pt x="14" y="3"/>
                      <a:pt x="14" y="4"/>
                      <a:pt x="14" y="6"/>
                    </a:cubicBezTo>
                    <a:cubicBezTo>
                      <a:pt x="13" y="7"/>
                      <a:pt x="12" y="8"/>
                      <a:pt x="10" y="9"/>
                    </a:cubicBezTo>
                    <a:cubicBezTo>
                      <a:pt x="8" y="10"/>
                      <a:pt x="6" y="11"/>
                      <a:pt x="4" y="11"/>
                    </a:cubicBezTo>
                    <a:cubicBezTo>
                      <a:pt x="2" y="11"/>
                      <a:pt x="1" y="10"/>
                      <a:pt x="0" y="8"/>
                    </a:cubicBezTo>
                    <a:cubicBezTo>
                      <a:pt x="0" y="7"/>
                      <a:pt x="0" y="7"/>
                      <a:pt x="0" y="6"/>
                    </a:cubicBezTo>
                    <a:cubicBezTo>
                      <a:pt x="1" y="5"/>
                      <a:pt x="1" y="5"/>
                      <a:pt x="1" y="5"/>
                    </a:cubicBezTo>
                    <a:cubicBezTo>
                      <a:pt x="1" y="6"/>
                      <a:pt x="1" y="7"/>
                      <a:pt x="1" y="8"/>
                    </a:cubicBezTo>
                    <a:cubicBezTo>
                      <a:pt x="2" y="9"/>
                      <a:pt x="3" y="9"/>
                      <a:pt x="4" y="9"/>
                    </a:cubicBezTo>
                    <a:cubicBezTo>
                      <a:pt x="6" y="9"/>
                      <a:pt x="7" y="9"/>
                      <a:pt x="9" y="8"/>
                    </a:cubicBezTo>
                    <a:cubicBezTo>
                      <a:pt x="9" y="8"/>
                      <a:pt x="9" y="8"/>
                      <a:pt x="9" y="8"/>
                    </a:cubicBezTo>
                    <a:cubicBezTo>
                      <a:pt x="7" y="8"/>
                      <a:pt x="6" y="8"/>
                      <a:pt x="6" y="6"/>
                    </a:cubicBezTo>
                    <a:cubicBezTo>
                      <a:pt x="5" y="5"/>
                      <a:pt x="5" y="4"/>
                      <a:pt x="5" y="3"/>
                    </a:cubicBezTo>
                    <a:cubicBezTo>
                      <a:pt x="5" y="2"/>
                      <a:pt x="6" y="1"/>
                      <a:pt x="7" y="1"/>
                    </a:cubicBezTo>
                    <a:close/>
                    <a:moveTo>
                      <a:pt x="8" y="2"/>
                    </a:moveTo>
                    <a:cubicBezTo>
                      <a:pt x="7" y="2"/>
                      <a:pt x="7" y="3"/>
                      <a:pt x="7" y="4"/>
                    </a:cubicBezTo>
                    <a:cubicBezTo>
                      <a:pt x="6" y="4"/>
                      <a:pt x="6" y="5"/>
                      <a:pt x="7" y="6"/>
                    </a:cubicBezTo>
                    <a:cubicBezTo>
                      <a:pt x="7" y="7"/>
                      <a:pt x="8" y="7"/>
                      <a:pt x="9" y="7"/>
                    </a:cubicBezTo>
                    <a:cubicBezTo>
                      <a:pt x="9" y="7"/>
                      <a:pt x="10" y="7"/>
                      <a:pt x="11" y="7"/>
                    </a:cubicBezTo>
                    <a:cubicBezTo>
                      <a:pt x="12" y="6"/>
                      <a:pt x="12" y="6"/>
                      <a:pt x="12" y="5"/>
                    </a:cubicBezTo>
                    <a:cubicBezTo>
                      <a:pt x="13" y="4"/>
                      <a:pt x="13" y="3"/>
                      <a:pt x="12" y="3"/>
                    </a:cubicBezTo>
                    <a:cubicBezTo>
                      <a:pt x="12" y="2"/>
                      <a:pt x="11" y="2"/>
                      <a:pt x="11" y="1"/>
                    </a:cubicBezTo>
                    <a:cubicBezTo>
                      <a:pt x="10" y="1"/>
                      <a:pt x="9" y="1"/>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grpSp>
      </p:grpSp>
      <p:grpSp>
        <p:nvGrpSpPr>
          <p:cNvPr id="233" name="Group 232"/>
          <p:cNvGrpSpPr/>
          <p:nvPr/>
        </p:nvGrpSpPr>
        <p:grpSpPr>
          <a:xfrm>
            <a:off x="3718884" y="3755483"/>
            <a:ext cx="830009" cy="947417"/>
            <a:chOff x="6118225" y="2244726"/>
            <a:chExt cx="1277938" cy="1455737"/>
          </a:xfrm>
        </p:grpSpPr>
        <p:sp>
          <p:nvSpPr>
            <p:cNvPr id="234" name="Freeform 155"/>
            <p:cNvSpPr>
              <a:spLocks/>
            </p:cNvSpPr>
            <p:nvPr/>
          </p:nvSpPr>
          <p:spPr bwMode="auto">
            <a:xfrm>
              <a:off x="6118225" y="2413001"/>
              <a:ext cx="1027113" cy="1119188"/>
            </a:xfrm>
            <a:custGeom>
              <a:avLst/>
              <a:gdLst>
                <a:gd name="T0" fmla="*/ 752 w 838"/>
                <a:gd name="T1" fmla="*/ 831 h 918"/>
                <a:gd name="T2" fmla="*/ 752 w 838"/>
                <a:gd name="T3" fmla="*/ 410 h 918"/>
                <a:gd name="T4" fmla="*/ 794 w 838"/>
                <a:gd name="T5" fmla="*/ 410 h 918"/>
                <a:gd name="T6" fmla="*/ 838 w 838"/>
                <a:gd name="T7" fmla="*/ 366 h 918"/>
                <a:gd name="T8" fmla="*/ 838 w 838"/>
                <a:gd name="T9" fmla="*/ 103 h 918"/>
                <a:gd name="T10" fmla="*/ 794 w 838"/>
                <a:gd name="T11" fmla="*/ 60 h 918"/>
                <a:gd name="T12" fmla="*/ 748 w 838"/>
                <a:gd name="T13" fmla="*/ 60 h 918"/>
                <a:gd name="T14" fmla="*/ 665 w 838"/>
                <a:gd name="T15" fmla="*/ 0 h 918"/>
                <a:gd name="T16" fmla="*/ 48 w 838"/>
                <a:gd name="T17" fmla="*/ 0 h 918"/>
                <a:gd name="T18" fmla="*/ 15 w 838"/>
                <a:gd name="T19" fmla="*/ 87 h 918"/>
                <a:gd name="T20" fmla="*/ 14 w 838"/>
                <a:gd name="T21" fmla="*/ 830 h 918"/>
                <a:gd name="T22" fmla="*/ 101 w 838"/>
                <a:gd name="T23" fmla="*/ 918 h 918"/>
                <a:gd name="T24" fmla="*/ 665 w 838"/>
                <a:gd name="T25" fmla="*/ 918 h 918"/>
                <a:gd name="T26" fmla="*/ 752 w 838"/>
                <a:gd name="T27" fmla="*/ 831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918">
                  <a:moveTo>
                    <a:pt x="752" y="831"/>
                  </a:moveTo>
                  <a:cubicBezTo>
                    <a:pt x="752" y="410"/>
                    <a:pt x="752" y="410"/>
                    <a:pt x="752" y="410"/>
                  </a:cubicBezTo>
                  <a:cubicBezTo>
                    <a:pt x="794" y="410"/>
                    <a:pt x="794" y="410"/>
                    <a:pt x="794" y="410"/>
                  </a:cubicBezTo>
                  <a:cubicBezTo>
                    <a:pt x="818" y="410"/>
                    <a:pt x="838" y="390"/>
                    <a:pt x="838" y="366"/>
                  </a:cubicBezTo>
                  <a:cubicBezTo>
                    <a:pt x="838" y="103"/>
                    <a:pt x="838" y="103"/>
                    <a:pt x="838" y="103"/>
                  </a:cubicBezTo>
                  <a:cubicBezTo>
                    <a:pt x="838" y="79"/>
                    <a:pt x="818" y="60"/>
                    <a:pt x="794" y="60"/>
                  </a:cubicBezTo>
                  <a:cubicBezTo>
                    <a:pt x="748" y="60"/>
                    <a:pt x="748" y="60"/>
                    <a:pt x="748" y="60"/>
                  </a:cubicBezTo>
                  <a:cubicBezTo>
                    <a:pt x="736" y="25"/>
                    <a:pt x="704" y="0"/>
                    <a:pt x="665" y="0"/>
                  </a:cubicBezTo>
                  <a:cubicBezTo>
                    <a:pt x="48" y="0"/>
                    <a:pt x="48" y="0"/>
                    <a:pt x="48" y="0"/>
                  </a:cubicBezTo>
                  <a:cubicBezTo>
                    <a:pt x="0" y="0"/>
                    <a:pt x="15" y="39"/>
                    <a:pt x="15" y="87"/>
                  </a:cubicBezTo>
                  <a:cubicBezTo>
                    <a:pt x="14" y="830"/>
                    <a:pt x="14" y="830"/>
                    <a:pt x="14" y="830"/>
                  </a:cubicBezTo>
                  <a:cubicBezTo>
                    <a:pt x="14" y="878"/>
                    <a:pt x="53" y="917"/>
                    <a:pt x="101" y="918"/>
                  </a:cubicBezTo>
                  <a:cubicBezTo>
                    <a:pt x="665" y="918"/>
                    <a:pt x="665" y="918"/>
                    <a:pt x="665" y="918"/>
                  </a:cubicBezTo>
                  <a:cubicBezTo>
                    <a:pt x="712" y="918"/>
                    <a:pt x="752" y="879"/>
                    <a:pt x="752" y="83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5" name="Rectangle 156"/>
            <p:cNvSpPr>
              <a:spLocks noChangeArrowheads="1"/>
            </p:cNvSpPr>
            <p:nvPr/>
          </p:nvSpPr>
          <p:spPr bwMode="auto">
            <a:xfrm>
              <a:off x="6280150" y="2500313"/>
              <a:ext cx="684213" cy="944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6" name="Freeform 157"/>
            <p:cNvSpPr>
              <a:spLocks/>
            </p:cNvSpPr>
            <p:nvPr/>
          </p:nvSpPr>
          <p:spPr bwMode="auto">
            <a:xfrm>
              <a:off x="6483350" y="2574926"/>
              <a:ext cx="660400" cy="631825"/>
            </a:xfrm>
            <a:custGeom>
              <a:avLst/>
              <a:gdLst>
                <a:gd name="T0" fmla="*/ 446 w 539"/>
                <a:gd name="T1" fmla="*/ 456 h 519"/>
                <a:gd name="T2" fmla="*/ 330 w 539"/>
                <a:gd name="T3" fmla="*/ 487 h 519"/>
                <a:gd name="T4" fmla="*/ 43 w 539"/>
                <a:gd name="T5" fmla="*/ 268 h 519"/>
                <a:gd name="T6" fmla="*/ 42 w 539"/>
                <a:gd name="T7" fmla="*/ 148 h 519"/>
                <a:gd name="T8" fmla="*/ 182 w 539"/>
                <a:gd name="T9" fmla="*/ 35 h 519"/>
                <a:gd name="T10" fmla="*/ 335 w 539"/>
                <a:gd name="T11" fmla="*/ 33 h 519"/>
                <a:gd name="T12" fmla="*/ 479 w 539"/>
                <a:gd name="T13" fmla="*/ 143 h 519"/>
                <a:gd name="T14" fmla="*/ 518 w 539"/>
                <a:gd name="T15" fmla="*/ 291 h 519"/>
                <a:gd name="T16" fmla="*/ 446 w 539"/>
                <a:gd name="T17" fmla="*/ 456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19">
                  <a:moveTo>
                    <a:pt x="446" y="456"/>
                  </a:moveTo>
                  <a:cubicBezTo>
                    <a:pt x="425" y="506"/>
                    <a:pt x="372" y="519"/>
                    <a:pt x="330" y="487"/>
                  </a:cubicBezTo>
                  <a:cubicBezTo>
                    <a:pt x="43" y="268"/>
                    <a:pt x="43" y="268"/>
                    <a:pt x="43" y="268"/>
                  </a:cubicBezTo>
                  <a:cubicBezTo>
                    <a:pt x="0" y="236"/>
                    <a:pt x="0" y="182"/>
                    <a:pt x="42" y="148"/>
                  </a:cubicBezTo>
                  <a:cubicBezTo>
                    <a:pt x="182" y="35"/>
                    <a:pt x="182" y="35"/>
                    <a:pt x="182" y="35"/>
                  </a:cubicBezTo>
                  <a:cubicBezTo>
                    <a:pt x="224" y="1"/>
                    <a:pt x="293" y="0"/>
                    <a:pt x="335" y="33"/>
                  </a:cubicBezTo>
                  <a:cubicBezTo>
                    <a:pt x="479" y="143"/>
                    <a:pt x="479" y="143"/>
                    <a:pt x="479" y="143"/>
                  </a:cubicBezTo>
                  <a:cubicBezTo>
                    <a:pt x="522" y="175"/>
                    <a:pt x="539" y="242"/>
                    <a:pt x="518" y="291"/>
                  </a:cubicBezTo>
                  <a:lnTo>
                    <a:pt x="446" y="45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7" name="Freeform 158"/>
            <p:cNvSpPr>
              <a:spLocks/>
            </p:cNvSpPr>
            <p:nvPr/>
          </p:nvSpPr>
          <p:spPr bwMode="auto">
            <a:xfrm>
              <a:off x="6692900" y="2703513"/>
              <a:ext cx="279400" cy="344488"/>
            </a:xfrm>
            <a:custGeom>
              <a:avLst/>
              <a:gdLst>
                <a:gd name="T0" fmla="*/ 24 w 176"/>
                <a:gd name="T1" fmla="*/ 217 h 217"/>
                <a:gd name="T2" fmla="*/ 0 w 176"/>
                <a:gd name="T3" fmla="*/ 199 h 217"/>
                <a:gd name="T4" fmla="*/ 153 w 176"/>
                <a:gd name="T5" fmla="*/ 0 h 217"/>
                <a:gd name="T6" fmla="*/ 176 w 176"/>
                <a:gd name="T7" fmla="*/ 18 h 217"/>
                <a:gd name="T8" fmla="*/ 24 w 176"/>
                <a:gd name="T9" fmla="*/ 217 h 217"/>
              </a:gdLst>
              <a:ahLst/>
              <a:cxnLst>
                <a:cxn ang="0">
                  <a:pos x="T0" y="T1"/>
                </a:cxn>
                <a:cxn ang="0">
                  <a:pos x="T2" y="T3"/>
                </a:cxn>
                <a:cxn ang="0">
                  <a:pos x="T4" y="T5"/>
                </a:cxn>
                <a:cxn ang="0">
                  <a:pos x="T6" y="T7"/>
                </a:cxn>
                <a:cxn ang="0">
                  <a:pos x="T8" y="T9"/>
                </a:cxn>
              </a:cxnLst>
              <a:rect l="0" t="0" r="r" b="b"/>
              <a:pathLst>
                <a:path w="176" h="217">
                  <a:moveTo>
                    <a:pt x="24" y="217"/>
                  </a:moveTo>
                  <a:lnTo>
                    <a:pt x="0" y="199"/>
                  </a:lnTo>
                  <a:lnTo>
                    <a:pt x="153" y="0"/>
                  </a:lnTo>
                  <a:lnTo>
                    <a:pt x="176" y="18"/>
                  </a:lnTo>
                  <a:lnTo>
                    <a:pt x="24" y="217"/>
                  </a:lnTo>
                  <a:close/>
                </a:path>
              </a:pathLst>
            </a:custGeom>
            <a:solidFill>
              <a:srgbClr val="405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8" name="Freeform 159"/>
            <p:cNvSpPr>
              <a:spLocks/>
            </p:cNvSpPr>
            <p:nvPr/>
          </p:nvSpPr>
          <p:spPr bwMode="auto">
            <a:xfrm>
              <a:off x="6907213" y="2405063"/>
              <a:ext cx="87313" cy="85725"/>
            </a:xfrm>
            <a:custGeom>
              <a:avLst/>
              <a:gdLst>
                <a:gd name="T0" fmla="*/ 11 w 71"/>
                <a:gd name="T1" fmla="*/ 17 h 71"/>
                <a:gd name="T2" fmla="*/ 17 w 71"/>
                <a:gd name="T3" fmla="*/ 61 h 71"/>
                <a:gd name="T4" fmla="*/ 61 w 71"/>
                <a:gd name="T5" fmla="*/ 55 h 71"/>
                <a:gd name="T6" fmla="*/ 55 w 71"/>
                <a:gd name="T7" fmla="*/ 11 h 71"/>
                <a:gd name="T8" fmla="*/ 11 w 71"/>
                <a:gd name="T9" fmla="*/ 17 h 71"/>
              </a:gdLst>
              <a:ahLst/>
              <a:cxnLst>
                <a:cxn ang="0">
                  <a:pos x="T0" y="T1"/>
                </a:cxn>
                <a:cxn ang="0">
                  <a:pos x="T2" y="T3"/>
                </a:cxn>
                <a:cxn ang="0">
                  <a:pos x="T4" y="T5"/>
                </a:cxn>
                <a:cxn ang="0">
                  <a:pos x="T6" y="T7"/>
                </a:cxn>
                <a:cxn ang="0">
                  <a:pos x="T8" y="T9"/>
                </a:cxn>
              </a:cxnLst>
              <a:rect l="0" t="0" r="r" b="b"/>
              <a:pathLst>
                <a:path w="71" h="71">
                  <a:moveTo>
                    <a:pt x="11" y="17"/>
                  </a:moveTo>
                  <a:cubicBezTo>
                    <a:pt x="0" y="30"/>
                    <a:pt x="3" y="50"/>
                    <a:pt x="17" y="61"/>
                  </a:cubicBezTo>
                  <a:cubicBezTo>
                    <a:pt x="30" y="71"/>
                    <a:pt x="50" y="69"/>
                    <a:pt x="61" y="55"/>
                  </a:cubicBezTo>
                  <a:cubicBezTo>
                    <a:pt x="71" y="41"/>
                    <a:pt x="69" y="21"/>
                    <a:pt x="55" y="11"/>
                  </a:cubicBezTo>
                  <a:cubicBezTo>
                    <a:pt x="41" y="0"/>
                    <a:pt x="21" y="3"/>
                    <a:pt x="11" y="17"/>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39" name="Freeform 160"/>
            <p:cNvSpPr>
              <a:spLocks/>
            </p:cNvSpPr>
            <p:nvPr/>
          </p:nvSpPr>
          <p:spPr bwMode="auto">
            <a:xfrm>
              <a:off x="7177088" y="2611438"/>
              <a:ext cx="87313" cy="85725"/>
            </a:xfrm>
            <a:custGeom>
              <a:avLst/>
              <a:gdLst>
                <a:gd name="T0" fmla="*/ 11 w 71"/>
                <a:gd name="T1" fmla="*/ 16 h 71"/>
                <a:gd name="T2" fmla="*/ 17 w 71"/>
                <a:gd name="T3" fmla="*/ 60 h 71"/>
                <a:gd name="T4" fmla="*/ 61 w 71"/>
                <a:gd name="T5" fmla="*/ 54 h 71"/>
                <a:gd name="T6" fmla="*/ 55 w 71"/>
                <a:gd name="T7" fmla="*/ 10 h 71"/>
                <a:gd name="T8" fmla="*/ 11 w 71"/>
                <a:gd name="T9" fmla="*/ 16 h 71"/>
              </a:gdLst>
              <a:ahLst/>
              <a:cxnLst>
                <a:cxn ang="0">
                  <a:pos x="T0" y="T1"/>
                </a:cxn>
                <a:cxn ang="0">
                  <a:pos x="T2" y="T3"/>
                </a:cxn>
                <a:cxn ang="0">
                  <a:pos x="T4" y="T5"/>
                </a:cxn>
                <a:cxn ang="0">
                  <a:pos x="T6" y="T7"/>
                </a:cxn>
                <a:cxn ang="0">
                  <a:pos x="T8" y="T9"/>
                </a:cxn>
              </a:cxnLst>
              <a:rect l="0" t="0" r="r" b="b"/>
              <a:pathLst>
                <a:path w="71" h="71">
                  <a:moveTo>
                    <a:pt x="11" y="16"/>
                  </a:moveTo>
                  <a:cubicBezTo>
                    <a:pt x="0" y="30"/>
                    <a:pt x="3" y="50"/>
                    <a:pt x="17" y="60"/>
                  </a:cubicBezTo>
                  <a:cubicBezTo>
                    <a:pt x="31" y="71"/>
                    <a:pt x="50" y="68"/>
                    <a:pt x="61" y="54"/>
                  </a:cubicBezTo>
                  <a:cubicBezTo>
                    <a:pt x="71" y="41"/>
                    <a:pt x="69" y="21"/>
                    <a:pt x="55" y="10"/>
                  </a:cubicBezTo>
                  <a:cubicBezTo>
                    <a:pt x="41" y="0"/>
                    <a:pt x="21" y="3"/>
                    <a:pt x="11" y="1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0" name="Freeform 161"/>
            <p:cNvSpPr>
              <a:spLocks/>
            </p:cNvSpPr>
            <p:nvPr/>
          </p:nvSpPr>
          <p:spPr bwMode="auto">
            <a:xfrm>
              <a:off x="6889750" y="2317751"/>
              <a:ext cx="431800" cy="439738"/>
            </a:xfrm>
            <a:custGeom>
              <a:avLst/>
              <a:gdLst>
                <a:gd name="T0" fmla="*/ 263 w 352"/>
                <a:gd name="T1" fmla="*/ 57 h 360"/>
                <a:gd name="T2" fmla="*/ 263 w 352"/>
                <a:gd name="T3" fmla="*/ 57 h 360"/>
                <a:gd name="T4" fmla="*/ 84 w 352"/>
                <a:gd name="T5" fmla="*/ 61 h 360"/>
                <a:gd name="T6" fmla="*/ 13 w 352"/>
                <a:gd name="T7" fmla="*/ 155 h 360"/>
                <a:gd name="T8" fmla="*/ 1 w 352"/>
                <a:gd name="T9" fmla="*/ 196 h 360"/>
                <a:gd name="T10" fmla="*/ 14 w 352"/>
                <a:gd name="T11" fmla="*/ 288 h 360"/>
                <a:gd name="T12" fmla="*/ 28 w 352"/>
                <a:gd name="T13" fmla="*/ 314 h 360"/>
                <a:gd name="T14" fmla="*/ 77 w 352"/>
                <a:gd name="T15" fmla="*/ 351 h 360"/>
                <a:gd name="T16" fmla="*/ 106 w 352"/>
                <a:gd name="T17" fmla="*/ 358 h 360"/>
                <a:gd name="T18" fmla="*/ 198 w 352"/>
                <a:gd name="T19" fmla="*/ 346 h 360"/>
                <a:gd name="T20" fmla="*/ 234 w 352"/>
                <a:gd name="T21" fmla="*/ 323 h 360"/>
                <a:gd name="T22" fmla="*/ 306 w 352"/>
                <a:gd name="T23" fmla="*/ 230 h 360"/>
                <a:gd name="T24" fmla="*/ 263 w 352"/>
                <a:gd name="T25"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2" h="360">
                  <a:moveTo>
                    <a:pt x="263" y="57"/>
                  </a:moveTo>
                  <a:cubicBezTo>
                    <a:pt x="263" y="57"/>
                    <a:pt x="263" y="57"/>
                    <a:pt x="263" y="57"/>
                  </a:cubicBezTo>
                  <a:cubicBezTo>
                    <a:pt x="202" y="10"/>
                    <a:pt x="131" y="0"/>
                    <a:pt x="84" y="61"/>
                  </a:cubicBezTo>
                  <a:cubicBezTo>
                    <a:pt x="13" y="155"/>
                    <a:pt x="13" y="155"/>
                    <a:pt x="13" y="155"/>
                  </a:cubicBezTo>
                  <a:cubicBezTo>
                    <a:pt x="4" y="166"/>
                    <a:pt x="0" y="181"/>
                    <a:pt x="1" y="196"/>
                  </a:cubicBezTo>
                  <a:cubicBezTo>
                    <a:pt x="14" y="288"/>
                    <a:pt x="14" y="288"/>
                    <a:pt x="14" y="288"/>
                  </a:cubicBezTo>
                  <a:cubicBezTo>
                    <a:pt x="15" y="298"/>
                    <a:pt x="20" y="307"/>
                    <a:pt x="28" y="314"/>
                  </a:cubicBezTo>
                  <a:cubicBezTo>
                    <a:pt x="77" y="351"/>
                    <a:pt x="77" y="351"/>
                    <a:pt x="77" y="351"/>
                  </a:cubicBezTo>
                  <a:cubicBezTo>
                    <a:pt x="85" y="357"/>
                    <a:pt x="96" y="360"/>
                    <a:pt x="106" y="358"/>
                  </a:cubicBezTo>
                  <a:cubicBezTo>
                    <a:pt x="198" y="346"/>
                    <a:pt x="198" y="346"/>
                    <a:pt x="198" y="346"/>
                  </a:cubicBezTo>
                  <a:cubicBezTo>
                    <a:pt x="212" y="343"/>
                    <a:pt x="225" y="335"/>
                    <a:pt x="234" y="323"/>
                  </a:cubicBezTo>
                  <a:cubicBezTo>
                    <a:pt x="306" y="230"/>
                    <a:pt x="306" y="230"/>
                    <a:pt x="306" y="230"/>
                  </a:cubicBezTo>
                  <a:cubicBezTo>
                    <a:pt x="352" y="169"/>
                    <a:pt x="324" y="103"/>
                    <a:pt x="263" y="57"/>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1" name="Freeform 162"/>
            <p:cNvSpPr>
              <a:spLocks/>
            </p:cNvSpPr>
            <p:nvPr/>
          </p:nvSpPr>
          <p:spPr bwMode="auto">
            <a:xfrm>
              <a:off x="6940550" y="2676526"/>
              <a:ext cx="58738" cy="49213"/>
            </a:xfrm>
            <a:custGeom>
              <a:avLst/>
              <a:gdLst>
                <a:gd name="T0" fmla="*/ 46 w 49"/>
                <a:gd name="T1" fmla="*/ 40 h 40"/>
                <a:gd name="T2" fmla="*/ 33 w 49"/>
                <a:gd name="T3" fmla="*/ 10 h 40"/>
                <a:gd name="T4" fmla="*/ 0 w 49"/>
                <a:gd name="T5" fmla="*/ 6 h 40"/>
                <a:gd name="T6" fmla="*/ 46 w 49"/>
                <a:gd name="T7" fmla="*/ 40 h 40"/>
              </a:gdLst>
              <a:ahLst/>
              <a:cxnLst>
                <a:cxn ang="0">
                  <a:pos x="T0" y="T1"/>
                </a:cxn>
                <a:cxn ang="0">
                  <a:pos x="T2" y="T3"/>
                </a:cxn>
                <a:cxn ang="0">
                  <a:pos x="T4" y="T5"/>
                </a:cxn>
                <a:cxn ang="0">
                  <a:pos x="T6" y="T7"/>
                </a:cxn>
              </a:cxnLst>
              <a:rect l="0" t="0" r="r" b="b"/>
              <a:pathLst>
                <a:path w="49" h="40">
                  <a:moveTo>
                    <a:pt x="46" y="40"/>
                  </a:moveTo>
                  <a:cubicBezTo>
                    <a:pt x="49" y="31"/>
                    <a:pt x="44" y="18"/>
                    <a:pt x="33" y="10"/>
                  </a:cubicBezTo>
                  <a:cubicBezTo>
                    <a:pt x="22" y="2"/>
                    <a:pt x="9" y="0"/>
                    <a:pt x="0" y="6"/>
                  </a:cubicBezTo>
                  <a:lnTo>
                    <a:pt x="46" y="4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2" name="Freeform 163"/>
            <p:cNvSpPr>
              <a:spLocks/>
            </p:cNvSpPr>
            <p:nvPr/>
          </p:nvSpPr>
          <p:spPr bwMode="auto">
            <a:xfrm>
              <a:off x="6983413" y="2554288"/>
              <a:ext cx="246063" cy="203200"/>
            </a:xfrm>
            <a:custGeom>
              <a:avLst/>
              <a:gdLst>
                <a:gd name="T0" fmla="*/ 82 w 201"/>
                <a:gd name="T1" fmla="*/ 15 h 167"/>
                <a:gd name="T2" fmla="*/ 61 w 201"/>
                <a:gd name="T3" fmla="*/ 50 h 167"/>
                <a:gd name="T4" fmla="*/ 55 w 201"/>
                <a:gd name="T5" fmla="*/ 76 h 167"/>
                <a:gd name="T6" fmla="*/ 13 w 201"/>
                <a:gd name="T7" fmla="*/ 44 h 167"/>
                <a:gd name="T8" fmla="*/ 22 w 201"/>
                <a:gd name="T9" fmla="*/ 80 h 167"/>
                <a:gd name="T10" fmla="*/ 0 w 201"/>
                <a:gd name="T11" fmla="*/ 158 h 167"/>
                <a:gd name="T12" fmla="*/ 29 w 201"/>
                <a:gd name="T13" fmla="*/ 165 h 167"/>
                <a:gd name="T14" fmla="*/ 29 w 201"/>
                <a:gd name="T15" fmla="*/ 165 h 167"/>
                <a:gd name="T16" fmla="*/ 29 w 201"/>
                <a:gd name="T17" fmla="*/ 165 h 167"/>
                <a:gd name="T18" fmla="*/ 122 w 201"/>
                <a:gd name="T19" fmla="*/ 153 h 167"/>
                <a:gd name="T20" fmla="*/ 158 w 201"/>
                <a:gd name="T21" fmla="*/ 130 h 167"/>
                <a:gd name="T22" fmla="*/ 201 w 201"/>
                <a:gd name="T23" fmla="*/ 74 h 167"/>
                <a:gd name="T24" fmla="*/ 115 w 201"/>
                <a:gd name="T25" fmla="*/ 8 h 167"/>
                <a:gd name="T26" fmla="*/ 82 w 201"/>
                <a:gd name="T27" fmla="*/ 1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167">
                  <a:moveTo>
                    <a:pt x="82" y="15"/>
                  </a:moveTo>
                  <a:cubicBezTo>
                    <a:pt x="61" y="50"/>
                    <a:pt x="61" y="50"/>
                    <a:pt x="61" y="50"/>
                  </a:cubicBezTo>
                  <a:cubicBezTo>
                    <a:pt x="69" y="65"/>
                    <a:pt x="55" y="76"/>
                    <a:pt x="55" y="76"/>
                  </a:cubicBezTo>
                  <a:cubicBezTo>
                    <a:pt x="13" y="44"/>
                    <a:pt x="13" y="44"/>
                    <a:pt x="13" y="44"/>
                  </a:cubicBezTo>
                  <a:cubicBezTo>
                    <a:pt x="22" y="80"/>
                    <a:pt x="22" y="80"/>
                    <a:pt x="22" y="80"/>
                  </a:cubicBezTo>
                  <a:cubicBezTo>
                    <a:pt x="0" y="158"/>
                    <a:pt x="0" y="158"/>
                    <a:pt x="0" y="158"/>
                  </a:cubicBezTo>
                  <a:cubicBezTo>
                    <a:pt x="11" y="166"/>
                    <a:pt x="22" y="167"/>
                    <a:pt x="29" y="165"/>
                  </a:cubicBezTo>
                  <a:cubicBezTo>
                    <a:pt x="29" y="165"/>
                    <a:pt x="29" y="165"/>
                    <a:pt x="29" y="165"/>
                  </a:cubicBezTo>
                  <a:cubicBezTo>
                    <a:pt x="29" y="165"/>
                    <a:pt x="29" y="165"/>
                    <a:pt x="29" y="165"/>
                  </a:cubicBezTo>
                  <a:cubicBezTo>
                    <a:pt x="122" y="153"/>
                    <a:pt x="122" y="153"/>
                    <a:pt x="122" y="153"/>
                  </a:cubicBezTo>
                  <a:cubicBezTo>
                    <a:pt x="136" y="150"/>
                    <a:pt x="149" y="142"/>
                    <a:pt x="158" y="130"/>
                  </a:cubicBezTo>
                  <a:cubicBezTo>
                    <a:pt x="201" y="74"/>
                    <a:pt x="201" y="74"/>
                    <a:pt x="201" y="74"/>
                  </a:cubicBezTo>
                  <a:cubicBezTo>
                    <a:pt x="115" y="8"/>
                    <a:pt x="115" y="8"/>
                    <a:pt x="115" y="8"/>
                  </a:cubicBezTo>
                  <a:cubicBezTo>
                    <a:pt x="104" y="0"/>
                    <a:pt x="89" y="3"/>
                    <a:pt x="82" y="15"/>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3" name="Freeform 164"/>
            <p:cNvSpPr>
              <a:spLocks/>
            </p:cNvSpPr>
            <p:nvPr/>
          </p:nvSpPr>
          <p:spPr bwMode="auto">
            <a:xfrm>
              <a:off x="6992938" y="2500313"/>
              <a:ext cx="31750" cy="31750"/>
            </a:xfrm>
            <a:custGeom>
              <a:avLst/>
              <a:gdLst>
                <a:gd name="T0" fmla="*/ 22 w 26"/>
                <a:gd name="T1" fmla="*/ 20 h 26"/>
                <a:gd name="T2" fmla="*/ 6 w 26"/>
                <a:gd name="T3" fmla="*/ 22 h 26"/>
                <a:gd name="T4" fmla="*/ 4 w 26"/>
                <a:gd name="T5" fmla="*/ 6 h 26"/>
                <a:gd name="T6" fmla="*/ 20 w 26"/>
                <a:gd name="T7" fmla="*/ 4 h 26"/>
                <a:gd name="T8" fmla="*/ 22 w 26"/>
                <a:gd name="T9" fmla="*/ 20 h 26"/>
              </a:gdLst>
              <a:ahLst/>
              <a:cxnLst>
                <a:cxn ang="0">
                  <a:pos x="T0" y="T1"/>
                </a:cxn>
                <a:cxn ang="0">
                  <a:pos x="T2" y="T3"/>
                </a:cxn>
                <a:cxn ang="0">
                  <a:pos x="T4" y="T5"/>
                </a:cxn>
                <a:cxn ang="0">
                  <a:pos x="T6" y="T7"/>
                </a:cxn>
                <a:cxn ang="0">
                  <a:pos x="T8" y="T9"/>
                </a:cxn>
              </a:cxnLst>
              <a:rect l="0" t="0" r="r" b="b"/>
              <a:pathLst>
                <a:path w="26" h="26">
                  <a:moveTo>
                    <a:pt x="22" y="20"/>
                  </a:moveTo>
                  <a:cubicBezTo>
                    <a:pt x="18" y="25"/>
                    <a:pt x="11" y="26"/>
                    <a:pt x="6" y="22"/>
                  </a:cubicBezTo>
                  <a:cubicBezTo>
                    <a:pt x="1" y="18"/>
                    <a:pt x="0" y="11"/>
                    <a:pt x="4" y="6"/>
                  </a:cubicBezTo>
                  <a:cubicBezTo>
                    <a:pt x="7" y="1"/>
                    <a:pt x="15" y="0"/>
                    <a:pt x="20" y="4"/>
                  </a:cubicBezTo>
                  <a:cubicBezTo>
                    <a:pt x="25" y="7"/>
                    <a:pt x="26" y="15"/>
                    <a:pt x="22"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4" name="Freeform 165"/>
            <p:cNvSpPr>
              <a:spLocks/>
            </p:cNvSpPr>
            <p:nvPr/>
          </p:nvSpPr>
          <p:spPr bwMode="auto">
            <a:xfrm>
              <a:off x="7123113" y="2598738"/>
              <a:ext cx="31750" cy="31750"/>
            </a:xfrm>
            <a:custGeom>
              <a:avLst/>
              <a:gdLst>
                <a:gd name="T0" fmla="*/ 23 w 27"/>
                <a:gd name="T1" fmla="*/ 20 h 26"/>
                <a:gd name="T2" fmla="*/ 6 w 27"/>
                <a:gd name="T3" fmla="*/ 22 h 26"/>
                <a:gd name="T4" fmla="*/ 4 w 27"/>
                <a:gd name="T5" fmla="*/ 6 h 26"/>
                <a:gd name="T6" fmla="*/ 21 w 27"/>
                <a:gd name="T7" fmla="*/ 4 h 26"/>
                <a:gd name="T8" fmla="*/ 23 w 27"/>
                <a:gd name="T9" fmla="*/ 20 h 26"/>
              </a:gdLst>
              <a:ahLst/>
              <a:cxnLst>
                <a:cxn ang="0">
                  <a:pos x="T0" y="T1"/>
                </a:cxn>
                <a:cxn ang="0">
                  <a:pos x="T2" y="T3"/>
                </a:cxn>
                <a:cxn ang="0">
                  <a:pos x="T4" y="T5"/>
                </a:cxn>
                <a:cxn ang="0">
                  <a:pos x="T6" y="T7"/>
                </a:cxn>
                <a:cxn ang="0">
                  <a:pos x="T8" y="T9"/>
                </a:cxn>
              </a:cxnLst>
              <a:rect l="0" t="0" r="r" b="b"/>
              <a:pathLst>
                <a:path w="27" h="26">
                  <a:moveTo>
                    <a:pt x="23" y="20"/>
                  </a:moveTo>
                  <a:cubicBezTo>
                    <a:pt x="19" y="25"/>
                    <a:pt x="12" y="26"/>
                    <a:pt x="6" y="22"/>
                  </a:cubicBezTo>
                  <a:cubicBezTo>
                    <a:pt x="1" y="19"/>
                    <a:pt x="0" y="11"/>
                    <a:pt x="4" y="6"/>
                  </a:cubicBezTo>
                  <a:cubicBezTo>
                    <a:pt x="8" y="1"/>
                    <a:pt x="15" y="0"/>
                    <a:pt x="21" y="4"/>
                  </a:cubicBezTo>
                  <a:cubicBezTo>
                    <a:pt x="26" y="8"/>
                    <a:pt x="27" y="15"/>
                    <a:pt x="23"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5" name="Freeform 166"/>
            <p:cNvSpPr>
              <a:spLocks/>
            </p:cNvSpPr>
            <p:nvPr/>
          </p:nvSpPr>
          <p:spPr bwMode="auto">
            <a:xfrm>
              <a:off x="6929438" y="2273301"/>
              <a:ext cx="387350" cy="404813"/>
            </a:xfrm>
            <a:custGeom>
              <a:avLst/>
              <a:gdLst>
                <a:gd name="T0" fmla="*/ 238 w 316"/>
                <a:gd name="T1" fmla="*/ 186 h 332"/>
                <a:gd name="T2" fmla="*/ 250 w 316"/>
                <a:gd name="T3" fmla="*/ 254 h 332"/>
                <a:gd name="T4" fmla="*/ 204 w 316"/>
                <a:gd name="T5" fmla="*/ 314 h 332"/>
                <a:gd name="T6" fmla="*/ 228 w 316"/>
                <a:gd name="T7" fmla="*/ 332 h 332"/>
                <a:gd name="T8" fmla="*/ 278 w 316"/>
                <a:gd name="T9" fmla="*/ 266 h 332"/>
                <a:gd name="T10" fmla="*/ 294 w 316"/>
                <a:gd name="T11" fmla="*/ 182 h 332"/>
                <a:gd name="T12" fmla="*/ 237 w 316"/>
                <a:gd name="T13" fmla="*/ 58 h 332"/>
                <a:gd name="T14" fmla="*/ 67 w 316"/>
                <a:gd name="T15" fmla="*/ 71 h 332"/>
                <a:gd name="T16" fmla="*/ 0 w 316"/>
                <a:gd name="T17" fmla="*/ 159 h 332"/>
                <a:gd name="T18" fmla="*/ 23 w 316"/>
                <a:gd name="T19" fmla="*/ 176 h 332"/>
                <a:gd name="T20" fmla="*/ 56 w 316"/>
                <a:gd name="T21" fmla="*/ 133 h 332"/>
                <a:gd name="T22" fmla="*/ 69 w 316"/>
                <a:gd name="T23" fmla="*/ 116 h 332"/>
                <a:gd name="T24" fmla="*/ 138 w 316"/>
                <a:gd name="T25" fmla="*/ 109 h 332"/>
                <a:gd name="T26" fmla="*/ 184 w 316"/>
                <a:gd name="T27" fmla="*/ 153 h 332"/>
                <a:gd name="T28" fmla="*/ 238 w 316"/>
                <a:gd name="T29" fmla="*/ 18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32">
                  <a:moveTo>
                    <a:pt x="238" y="186"/>
                  </a:moveTo>
                  <a:cubicBezTo>
                    <a:pt x="278" y="216"/>
                    <a:pt x="250" y="254"/>
                    <a:pt x="250" y="254"/>
                  </a:cubicBezTo>
                  <a:cubicBezTo>
                    <a:pt x="204" y="314"/>
                    <a:pt x="204" y="314"/>
                    <a:pt x="204" y="314"/>
                  </a:cubicBezTo>
                  <a:cubicBezTo>
                    <a:pt x="228" y="332"/>
                    <a:pt x="228" y="332"/>
                    <a:pt x="228" y="332"/>
                  </a:cubicBezTo>
                  <a:cubicBezTo>
                    <a:pt x="278" y="266"/>
                    <a:pt x="278" y="266"/>
                    <a:pt x="278" y="266"/>
                  </a:cubicBezTo>
                  <a:cubicBezTo>
                    <a:pt x="316" y="217"/>
                    <a:pt x="294" y="182"/>
                    <a:pt x="294" y="182"/>
                  </a:cubicBezTo>
                  <a:cubicBezTo>
                    <a:pt x="303" y="139"/>
                    <a:pt x="285" y="94"/>
                    <a:pt x="237" y="58"/>
                  </a:cubicBezTo>
                  <a:cubicBezTo>
                    <a:pt x="162" y="0"/>
                    <a:pt x="95" y="35"/>
                    <a:pt x="67" y="71"/>
                  </a:cubicBezTo>
                  <a:cubicBezTo>
                    <a:pt x="40" y="107"/>
                    <a:pt x="0" y="159"/>
                    <a:pt x="0" y="159"/>
                  </a:cubicBezTo>
                  <a:cubicBezTo>
                    <a:pt x="23" y="176"/>
                    <a:pt x="23" y="176"/>
                    <a:pt x="23" y="176"/>
                  </a:cubicBezTo>
                  <a:cubicBezTo>
                    <a:pt x="56" y="133"/>
                    <a:pt x="56" y="133"/>
                    <a:pt x="56" y="133"/>
                  </a:cubicBezTo>
                  <a:cubicBezTo>
                    <a:pt x="69" y="116"/>
                    <a:pt x="69" y="116"/>
                    <a:pt x="69" y="116"/>
                  </a:cubicBezTo>
                  <a:cubicBezTo>
                    <a:pt x="69" y="116"/>
                    <a:pt x="101" y="81"/>
                    <a:pt x="138" y="109"/>
                  </a:cubicBezTo>
                  <a:cubicBezTo>
                    <a:pt x="160" y="126"/>
                    <a:pt x="166" y="140"/>
                    <a:pt x="184" y="153"/>
                  </a:cubicBezTo>
                  <a:cubicBezTo>
                    <a:pt x="202" y="167"/>
                    <a:pt x="214" y="167"/>
                    <a:pt x="238" y="186"/>
                  </a:cubicBez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6" name="Freeform 167"/>
            <p:cNvSpPr>
              <a:spLocks/>
            </p:cNvSpPr>
            <p:nvPr/>
          </p:nvSpPr>
          <p:spPr bwMode="auto">
            <a:xfrm>
              <a:off x="6956425" y="2638426"/>
              <a:ext cx="77788" cy="60325"/>
            </a:xfrm>
            <a:custGeom>
              <a:avLst/>
              <a:gdLst>
                <a:gd name="T0" fmla="*/ 59 w 63"/>
                <a:gd name="T1" fmla="*/ 49 h 49"/>
                <a:gd name="T2" fmla="*/ 58 w 63"/>
                <a:gd name="T3" fmla="*/ 49 h 49"/>
                <a:gd name="T4" fmla="*/ 25 w 63"/>
                <a:gd name="T5" fmla="*/ 31 h 49"/>
                <a:gd name="T6" fmla="*/ 1 w 63"/>
                <a:gd name="T7" fmla="*/ 5 h 49"/>
                <a:gd name="T8" fmla="*/ 4 w 63"/>
                <a:gd name="T9" fmla="*/ 0 h 49"/>
                <a:gd name="T10" fmla="*/ 8 w 63"/>
                <a:gd name="T11" fmla="*/ 3 h 49"/>
                <a:gd name="T12" fmla="*/ 29 w 63"/>
                <a:gd name="T13" fmla="*/ 25 h 49"/>
                <a:gd name="T14" fmla="*/ 59 w 63"/>
                <a:gd name="T15" fmla="*/ 42 h 49"/>
                <a:gd name="T16" fmla="*/ 62 w 63"/>
                <a:gd name="T17" fmla="*/ 46 h 49"/>
                <a:gd name="T18" fmla="*/ 59 w 63"/>
                <a:gd name="T1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9">
                  <a:moveTo>
                    <a:pt x="59" y="49"/>
                  </a:moveTo>
                  <a:cubicBezTo>
                    <a:pt x="58" y="49"/>
                    <a:pt x="58" y="49"/>
                    <a:pt x="58" y="49"/>
                  </a:cubicBezTo>
                  <a:cubicBezTo>
                    <a:pt x="57" y="49"/>
                    <a:pt x="46" y="47"/>
                    <a:pt x="25" y="31"/>
                  </a:cubicBezTo>
                  <a:cubicBezTo>
                    <a:pt x="4" y="15"/>
                    <a:pt x="1" y="6"/>
                    <a:pt x="1" y="5"/>
                  </a:cubicBezTo>
                  <a:cubicBezTo>
                    <a:pt x="0" y="3"/>
                    <a:pt x="2" y="1"/>
                    <a:pt x="4" y="0"/>
                  </a:cubicBezTo>
                  <a:cubicBezTo>
                    <a:pt x="6" y="0"/>
                    <a:pt x="8" y="1"/>
                    <a:pt x="8" y="3"/>
                  </a:cubicBezTo>
                  <a:cubicBezTo>
                    <a:pt x="8" y="3"/>
                    <a:pt x="11" y="11"/>
                    <a:pt x="29" y="25"/>
                  </a:cubicBezTo>
                  <a:cubicBezTo>
                    <a:pt x="48" y="39"/>
                    <a:pt x="59" y="42"/>
                    <a:pt x="59" y="42"/>
                  </a:cubicBezTo>
                  <a:cubicBezTo>
                    <a:pt x="61" y="42"/>
                    <a:pt x="63" y="44"/>
                    <a:pt x="62" y="46"/>
                  </a:cubicBezTo>
                  <a:cubicBezTo>
                    <a:pt x="62" y="48"/>
                    <a:pt x="60" y="49"/>
                    <a:pt x="59" y="49"/>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7" name="Freeform 168"/>
            <p:cNvSpPr>
              <a:spLocks/>
            </p:cNvSpPr>
            <p:nvPr/>
          </p:nvSpPr>
          <p:spPr bwMode="auto">
            <a:xfrm>
              <a:off x="6967538" y="2443163"/>
              <a:ext cx="242888" cy="214313"/>
            </a:xfrm>
            <a:custGeom>
              <a:avLst/>
              <a:gdLst>
                <a:gd name="T0" fmla="*/ 198 w 198"/>
                <a:gd name="T1" fmla="*/ 125 h 176"/>
                <a:gd name="T2" fmla="*/ 35 w 198"/>
                <a:gd name="T3" fmla="*/ 0 h 176"/>
                <a:gd name="T4" fmla="*/ 15 w 198"/>
                <a:gd name="T5" fmla="*/ 26 h 176"/>
                <a:gd name="T6" fmla="*/ 22 w 198"/>
                <a:gd name="T7" fmla="*/ 91 h 176"/>
                <a:gd name="T8" fmla="*/ 86 w 198"/>
                <a:gd name="T9" fmla="*/ 80 h 176"/>
                <a:gd name="T10" fmla="*/ 108 w 198"/>
                <a:gd name="T11" fmla="*/ 97 h 176"/>
                <a:gd name="T12" fmla="*/ 114 w 198"/>
                <a:gd name="T13" fmla="*/ 161 h 176"/>
                <a:gd name="T14" fmla="*/ 179 w 198"/>
                <a:gd name="T15" fmla="*/ 150 h 176"/>
                <a:gd name="T16" fmla="*/ 179 w 198"/>
                <a:gd name="T17" fmla="*/ 150 h 176"/>
                <a:gd name="T18" fmla="*/ 198 w 198"/>
                <a:gd name="T19" fmla="*/ 1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76">
                  <a:moveTo>
                    <a:pt x="198" y="125"/>
                  </a:moveTo>
                  <a:cubicBezTo>
                    <a:pt x="35" y="0"/>
                    <a:pt x="35" y="0"/>
                    <a:pt x="35" y="0"/>
                  </a:cubicBezTo>
                  <a:cubicBezTo>
                    <a:pt x="15" y="26"/>
                    <a:pt x="15" y="26"/>
                    <a:pt x="15" y="26"/>
                  </a:cubicBezTo>
                  <a:cubicBezTo>
                    <a:pt x="0" y="47"/>
                    <a:pt x="3" y="76"/>
                    <a:pt x="22" y="91"/>
                  </a:cubicBezTo>
                  <a:cubicBezTo>
                    <a:pt x="41" y="106"/>
                    <a:pt x="70" y="101"/>
                    <a:pt x="86" y="80"/>
                  </a:cubicBezTo>
                  <a:cubicBezTo>
                    <a:pt x="108" y="97"/>
                    <a:pt x="108" y="97"/>
                    <a:pt x="108" y="97"/>
                  </a:cubicBezTo>
                  <a:cubicBezTo>
                    <a:pt x="92" y="118"/>
                    <a:pt x="95" y="146"/>
                    <a:pt x="114" y="161"/>
                  </a:cubicBezTo>
                  <a:cubicBezTo>
                    <a:pt x="134" y="176"/>
                    <a:pt x="163" y="171"/>
                    <a:pt x="179" y="150"/>
                  </a:cubicBezTo>
                  <a:cubicBezTo>
                    <a:pt x="179" y="150"/>
                    <a:pt x="179" y="150"/>
                    <a:pt x="179" y="150"/>
                  </a:cubicBezTo>
                  <a:lnTo>
                    <a:pt x="198" y="1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8" name="Freeform 169"/>
            <p:cNvSpPr>
              <a:spLocks/>
            </p:cNvSpPr>
            <p:nvPr/>
          </p:nvSpPr>
          <p:spPr bwMode="auto">
            <a:xfrm>
              <a:off x="6980238" y="2244726"/>
              <a:ext cx="415925" cy="339725"/>
            </a:xfrm>
            <a:custGeom>
              <a:avLst/>
              <a:gdLst>
                <a:gd name="T0" fmla="*/ 332 w 339"/>
                <a:gd name="T1" fmla="*/ 199 h 278"/>
                <a:gd name="T2" fmla="*/ 224 w 339"/>
                <a:gd name="T3" fmla="*/ 71 h 278"/>
                <a:gd name="T4" fmla="*/ 72 w 339"/>
                <a:gd name="T5" fmla="*/ 0 h 278"/>
                <a:gd name="T6" fmla="*/ 0 w 339"/>
                <a:gd name="T7" fmla="*/ 13 h 278"/>
                <a:gd name="T8" fmla="*/ 18 w 339"/>
                <a:gd name="T9" fmla="*/ 102 h 278"/>
                <a:gd name="T10" fmla="*/ 248 w 339"/>
                <a:gd name="T11" fmla="*/ 278 h 278"/>
                <a:gd name="T12" fmla="*/ 339 w 339"/>
                <a:gd name="T13" fmla="*/ 270 h 278"/>
                <a:gd name="T14" fmla="*/ 332 w 339"/>
                <a:gd name="T15" fmla="*/ 199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278">
                  <a:moveTo>
                    <a:pt x="332" y="199"/>
                  </a:moveTo>
                  <a:cubicBezTo>
                    <a:pt x="256" y="140"/>
                    <a:pt x="227" y="81"/>
                    <a:pt x="224" y="71"/>
                  </a:cubicBezTo>
                  <a:cubicBezTo>
                    <a:pt x="213" y="70"/>
                    <a:pt x="148" y="58"/>
                    <a:pt x="72" y="0"/>
                  </a:cubicBezTo>
                  <a:cubicBezTo>
                    <a:pt x="52" y="13"/>
                    <a:pt x="0" y="13"/>
                    <a:pt x="0" y="13"/>
                  </a:cubicBezTo>
                  <a:cubicBezTo>
                    <a:pt x="18" y="102"/>
                    <a:pt x="18" y="102"/>
                    <a:pt x="18" y="102"/>
                  </a:cubicBezTo>
                  <a:cubicBezTo>
                    <a:pt x="248" y="278"/>
                    <a:pt x="248" y="278"/>
                    <a:pt x="248" y="278"/>
                  </a:cubicBezTo>
                  <a:cubicBezTo>
                    <a:pt x="339" y="270"/>
                    <a:pt x="339" y="270"/>
                    <a:pt x="339" y="270"/>
                  </a:cubicBezTo>
                  <a:cubicBezTo>
                    <a:pt x="339" y="270"/>
                    <a:pt x="325" y="221"/>
                    <a:pt x="332" y="199"/>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49" name="Freeform 170"/>
            <p:cNvSpPr>
              <a:spLocks/>
            </p:cNvSpPr>
            <p:nvPr/>
          </p:nvSpPr>
          <p:spPr bwMode="auto">
            <a:xfrm>
              <a:off x="6953250" y="2374901"/>
              <a:ext cx="336550" cy="260350"/>
            </a:xfrm>
            <a:custGeom>
              <a:avLst/>
              <a:gdLst>
                <a:gd name="T0" fmla="*/ 120 w 274"/>
                <a:gd name="T1" fmla="*/ 129 h 213"/>
                <a:gd name="T2" fmla="*/ 274 w 274"/>
                <a:gd name="T3" fmla="*/ 202 h 213"/>
                <a:gd name="T4" fmla="*/ 9 w 274"/>
                <a:gd name="T5" fmla="*/ 0 h 213"/>
                <a:gd name="T6" fmla="*/ 120 w 274"/>
                <a:gd name="T7" fmla="*/ 129 h 213"/>
              </a:gdLst>
              <a:ahLst/>
              <a:cxnLst>
                <a:cxn ang="0">
                  <a:pos x="T0" y="T1"/>
                </a:cxn>
                <a:cxn ang="0">
                  <a:pos x="T2" y="T3"/>
                </a:cxn>
                <a:cxn ang="0">
                  <a:pos x="T4" y="T5"/>
                </a:cxn>
                <a:cxn ang="0">
                  <a:pos x="T6" y="T7"/>
                </a:cxn>
              </a:cxnLst>
              <a:rect l="0" t="0" r="r" b="b"/>
              <a:pathLst>
                <a:path w="274" h="213">
                  <a:moveTo>
                    <a:pt x="120" y="129"/>
                  </a:moveTo>
                  <a:cubicBezTo>
                    <a:pt x="193" y="185"/>
                    <a:pt x="265" y="213"/>
                    <a:pt x="274" y="202"/>
                  </a:cubicBezTo>
                  <a:cubicBezTo>
                    <a:pt x="9" y="0"/>
                    <a:pt x="9" y="0"/>
                    <a:pt x="9" y="0"/>
                  </a:cubicBezTo>
                  <a:cubicBezTo>
                    <a:pt x="0" y="12"/>
                    <a:pt x="47" y="74"/>
                    <a:pt x="120" y="129"/>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0" name="Freeform 171"/>
            <p:cNvSpPr>
              <a:spLocks/>
            </p:cNvSpPr>
            <p:nvPr/>
          </p:nvSpPr>
          <p:spPr bwMode="auto">
            <a:xfrm>
              <a:off x="7080250" y="2516188"/>
              <a:ext cx="209550" cy="119063"/>
            </a:xfrm>
            <a:custGeom>
              <a:avLst/>
              <a:gdLst>
                <a:gd name="T0" fmla="*/ 139 w 171"/>
                <a:gd name="T1" fmla="*/ 61 h 97"/>
                <a:gd name="T2" fmla="*/ 0 w 171"/>
                <a:gd name="T3" fmla="*/ 0 h 97"/>
                <a:gd name="T4" fmla="*/ 17 w 171"/>
                <a:gd name="T5" fmla="*/ 13 h 97"/>
                <a:gd name="T6" fmla="*/ 171 w 171"/>
                <a:gd name="T7" fmla="*/ 86 h 97"/>
                <a:gd name="T8" fmla="*/ 139 w 171"/>
                <a:gd name="T9" fmla="*/ 61 h 97"/>
              </a:gdLst>
              <a:ahLst/>
              <a:cxnLst>
                <a:cxn ang="0">
                  <a:pos x="T0" y="T1"/>
                </a:cxn>
                <a:cxn ang="0">
                  <a:pos x="T2" y="T3"/>
                </a:cxn>
                <a:cxn ang="0">
                  <a:pos x="T4" y="T5"/>
                </a:cxn>
                <a:cxn ang="0">
                  <a:pos x="T6" y="T7"/>
                </a:cxn>
                <a:cxn ang="0">
                  <a:pos x="T8" y="T9"/>
                </a:cxn>
              </a:cxnLst>
              <a:rect l="0" t="0" r="r" b="b"/>
              <a:pathLst>
                <a:path w="171" h="97">
                  <a:moveTo>
                    <a:pt x="139" y="61"/>
                  </a:moveTo>
                  <a:cubicBezTo>
                    <a:pt x="130" y="72"/>
                    <a:pt x="68" y="48"/>
                    <a:pt x="0" y="0"/>
                  </a:cubicBezTo>
                  <a:cubicBezTo>
                    <a:pt x="6" y="5"/>
                    <a:pt x="11" y="9"/>
                    <a:pt x="17" y="13"/>
                  </a:cubicBezTo>
                  <a:cubicBezTo>
                    <a:pt x="90" y="69"/>
                    <a:pt x="162" y="97"/>
                    <a:pt x="171" y="86"/>
                  </a:cubicBezTo>
                  <a:lnTo>
                    <a:pt x="139" y="61"/>
                  </a:lnTo>
                  <a:close/>
                </a:path>
              </a:pathLst>
            </a:custGeom>
            <a:solidFill>
              <a:srgbClr val="405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1" name="Freeform 172"/>
            <p:cNvSpPr>
              <a:spLocks/>
            </p:cNvSpPr>
            <p:nvPr/>
          </p:nvSpPr>
          <p:spPr bwMode="auto">
            <a:xfrm>
              <a:off x="7134225" y="2344738"/>
              <a:ext cx="127000" cy="119063"/>
            </a:xfrm>
            <a:custGeom>
              <a:avLst/>
              <a:gdLst>
                <a:gd name="T0" fmla="*/ 103 w 103"/>
                <a:gd name="T1" fmla="*/ 49 h 98"/>
                <a:gd name="T2" fmla="*/ 79 w 103"/>
                <a:gd name="T3" fmla="*/ 14 h 98"/>
                <a:gd name="T4" fmla="*/ 38 w 103"/>
                <a:gd name="T5" fmla="*/ 0 h 98"/>
                <a:gd name="T6" fmla="*/ 22 w 103"/>
                <a:gd name="T7" fmla="*/ 88 h 98"/>
                <a:gd name="T8" fmla="*/ 103 w 103"/>
                <a:gd name="T9" fmla="*/ 49 h 98"/>
              </a:gdLst>
              <a:ahLst/>
              <a:cxnLst>
                <a:cxn ang="0">
                  <a:pos x="T0" y="T1"/>
                </a:cxn>
                <a:cxn ang="0">
                  <a:pos x="T2" y="T3"/>
                </a:cxn>
                <a:cxn ang="0">
                  <a:pos x="T4" y="T5"/>
                </a:cxn>
                <a:cxn ang="0">
                  <a:pos x="T6" y="T7"/>
                </a:cxn>
                <a:cxn ang="0">
                  <a:pos x="T8" y="T9"/>
                </a:cxn>
              </a:cxnLst>
              <a:rect l="0" t="0" r="r" b="b"/>
              <a:pathLst>
                <a:path w="103" h="98">
                  <a:moveTo>
                    <a:pt x="103" y="49"/>
                  </a:moveTo>
                  <a:cubicBezTo>
                    <a:pt x="77" y="27"/>
                    <a:pt x="79" y="14"/>
                    <a:pt x="79" y="14"/>
                  </a:cubicBezTo>
                  <a:cubicBezTo>
                    <a:pt x="79" y="14"/>
                    <a:pt x="67" y="19"/>
                    <a:pt x="38" y="0"/>
                  </a:cubicBezTo>
                  <a:cubicBezTo>
                    <a:pt x="38" y="0"/>
                    <a:pt x="0" y="44"/>
                    <a:pt x="22" y="88"/>
                  </a:cubicBezTo>
                  <a:cubicBezTo>
                    <a:pt x="70" y="98"/>
                    <a:pt x="103" y="49"/>
                    <a:pt x="103" y="4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2" name="Freeform 173"/>
            <p:cNvSpPr>
              <a:spLocks/>
            </p:cNvSpPr>
            <p:nvPr/>
          </p:nvSpPr>
          <p:spPr bwMode="auto">
            <a:xfrm>
              <a:off x="7134225" y="2344738"/>
              <a:ext cx="85725" cy="112713"/>
            </a:xfrm>
            <a:custGeom>
              <a:avLst/>
              <a:gdLst>
                <a:gd name="T0" fmla="*/ 70 w 70"/>
                <a:gd name="T1" fmla="*/ 79 h 92"/>
                <a:gd name="T2" fmla="*/ 38 w 70"/>
                <a:gd name="T3" fmla="*/ 0 h 92"/>
                <a:gd name="T4" fmla="*/ 38 w 70"/>
                <a:gd name="T5" fmla="*/ 0 h 92"/>
                <a:gd name="T6" fmla="*/ 22 w 70"/>
                <a:gd name="T7" fmla="*/ 88 h 92"/>
                <a:gd name="T8" fmla="*/ 70 w 70"/>
                <a:gd name="T9" fmla="*/ 79 h 92"/>
              </a:gdLst>
              <a:ahLst/>
              <a:cxnLst>
                <a:cxn ang="0">
                  <a:pos x="T0" y="T1"/>
                </a:cxn>
                <a:cxn ang="0">
                  <a:pos x="T2" y="T3"/>
                </a:cxn>
                <a:cxn ang="0">
                  <a:pos x="T4" y="T5"/>
                </a:cxn>
                <a:cxn ang="0">
                  <a:pos x="T6" y="T7"/>
                </a:cxn>
                <a:cxn ang="0">
                  <a:pos x="T8" y="T9"/>
                </a:cxn>
              </a:cxnLst>
              <a:rect l="0" t="0" r="r" b="b"/>
              <a:pathLst>
                <a:path w="70" h="92">
                  <a:moveTo>
                    <a:pt x="70" y="79"/>
                  </a:moveTo>
                  <a:cubicBezTo>
                    <a:pt x="38" y="0"/>
                    <a:pt x="38" y="0"/>
                    <a:pt x="38" y="0"/>
                  </a:cubicBezTo>
                  <a:cubicBezTo>
                    <a:pt x="38" y="0"/>
                    <a:pt x="38" y="0"/>
                    <a:pt x="38" y="0"/>
                  </a:cubicBezTo>
                  <a:cubicBezTo>
                    <a:pt x="38" y="0"/>
                    <a:pt x="0" y="44"/>
                    <a:pt x="22" y="88"/>
                  </a:cubicBezTo>
                  <a:cubicBezTo>
                    <a:pt x="41" y="92"/>
                    <a:pt x="57" y="87"/>
                    <a:pt x="70" y="79"/>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3" name="Freeform 174"/>
            <p:cNvSpPr>
              <a:spLocks/>
            </p:cNvSpPr>
            <p:nvPr/>
          </p:nvSpPr>
          <p:spPr bwMode="auto">
            <a:xfrm>
              <a:off x="7270750" y="2487613"/>
              <a:ext cx="125413" cy="93663"/>
            </a:xfrm>
            <a:custGeom>
              <a:avLst/>
              <a:gdLst>
                <a:gd name="T0" fmla="*/ 102 w 102"/>
                <a:gd name="T1" fmla="*/ 71 h 77"/>
                <a:gd name="T2" fmla="*/ 102 w 102"/>
                <a:gd name="T3" fmla="*/ 71 h 77"/>
                <a:gd name="T4" fmla="*/ 95 w 102"/>
                <a:gd name="T5" fmla="*/ 0 h 77"/>
                <a:gd name="T6" fmla="*/ 78 w 102"/>
                <a:gd name="T7" fmla="*/ 4 h 77"/>
                <a:gd name="T8" fmla="*/ 79 w 102"/>
                <a:gd name="T9" fmla="*/ 52 h 77"/>
                <a:gd name="T10" fmla="*/ 0 w 102"/>
                <a:gd name="T11" fmla="*/ 56 h 77"/>
                <a:gd name="T12" fmla="*/ 28 w 102"/>
                <a:gd name="T13" fmla="*/ 77 h 77"/>
                <a:gd name="T14" fmla="*/ 83 w 102"/>
                <a:gd name="T15" fmla="*/ 73 h 77"/>
                <a:gd name="T16" fmla="*/ 83 w 102"/>
                <a:gd name="T17" fmla="*/ 73 h 77"/>
                <a:gd name="T18" fmla="*/ 102 w 102"/>
                <a:gd name="T19" fmla="*/ 71 h 77"/>
                <a:gd name="T20" fmla="*/ 102 w 102"/>
                <a:gd name="T2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7">
                  <a:moveTo>
                    <a:pt x="102" y="71"/>
                  </a:moveTo>
                  <a:cubicBezTo>
                    <a:pt x="102" y="71"/>
                    <a:pt x="102" y="71"/>
                    <a:pt x="102" y="71"/>
                  </a:cubicBezTo>
                  <a:cubicBezTo>
                    <a:pt x="102" y="71"/>
                    <a:pt x="89" y="22"/>
                    <a:pt x="95" y="0"/>
                  </a:cubicBezTo>
                  <a:cubicBezTo>
                    <a:pt x="89" y="3"/>
                    <a:pt x="85" y="4"/>
                    <a:pt x="78" y="4"/>
                  </a:cubicBezTo>
                  <a:cubicBezTo>
                    <a:pt x="74" y="16"/>
                    <a:pt x="76" y="35"/>
                    <a:pt x="79" y="52"/>
                  </a:cubicBezTo>
                  <a:cubicBezTo>
                    <a:pt x="0" y="56"/>
                    <a:pt x="0" y="56"/>
                    <a:pt x="0" y="56"/>
                  </a:cubicBezTo>
                  <a:cubicBezTo>
                    <a:pt x="28" y="77"/>
                    <a:pt x="28" y="77"/>
                    <a:pt x="28" y="77"/>
                  </a:cubicBezTo>
                  <a:cubicBezTo>
                    <a:pt x="83" y="73"/>
                    <a:pt x="83" y="73"/>
                    <a:pt x="83" y="73"/>
                  </a:cubicBezTo>
                  <a:cubicBezTo>
                    <a:pt x="83" y="73"/>
                    <a:pt x="83" y="73"/>
                    <a:pt x="83" y="73"/>
                  </a:cubicBezTo>
                  <a:cubicBezTo>
                    <a:pt x="102" y="71"/>
                    <a:pt x="102" y="71"/>
                    <a:pt x="102" y="71"/>
                  </a:cubicBezTo>
                  <a:cubicBezTo>
                    <a:pt x="102" y="71"/>
                    <a:pt x="102" y="71"/>
                    <a:pt x="102" y="71"/>
                  </a:cubicBezTo>
                  <a:close/>
                </a:path>
              </a:pathLst>
            </a:custGeom>
            <a:solidFill>
              <a:srgbClr val="405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4" name="Freeform 175"/>
            <p:cNvSpPr>
              <a:spLocks/>
            </p:cNvSpPr>
            <p:nvPr/>
          </p:nvSpPr>
          <p:spPr bwMode="auto">
            <a:xfrm>
              <a:off x="6981825" y="2244726"/>
              <a:ext cx="87313" cy="130175"/>
            </a:xfrm>
            <a:custGeom>
              <a:avLst/>
              <a:gdLst>
                <a:gd name="T0" fmla="*/ 0 w 72"/>
                <a:gd name="T1" fmla="*/ 12 h 107"/>
                <a:gd name="T2" fmla="*/ 0 w 72"/>
                <a:gd name="T3" fmla="*/ 12 h 107"/>
                <a:gd name="T4" fmla="*/ 71 w 72"/>
                <a:gd name="T5" fmla="*/ 0 h 107"/>
                <a:gd name="T6" fmla="*/ 72 w 72"/>
                <a:gd name="T7" fmla="*/ 18 h 107"/>
                <a:gd name="T8" fmla="*/ 25 w 72"/>
                <a:gd name="T9" fmla="*/ 30 h 107"/>
                <a:gd name="T10" fmla="*/ 42 w 72"/>
                <a:gd name="T11" fmla="*/ 107 h 107"/>
                <a:gd name="T12" fmla="*/ 14 w 72"/>
                <a:gd name="T13" fmla="*/ 86 h 107"/>
                <a:gd name="T14" fmla="*/ 3 w 72"/>
                <a:gd name="T15" fmla="*/ 31 h 107"/>
                <a:gd name="T16" fmla="*/ 3 w 72"/>
                <a:gd name="T17" fmla="*/ 31 h 107"/>
                <a:gd name="T18" fmla="*/ 0 w 72"/>
                <a:gd name="T19" fmla="*/ 12 h 107"/>
                <a:gd name="T20" fmla="*/ 0 w 72"/>
                <a:gd name="T21" fmla="*/ 1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07">
                  <a:moveTo>
                    <a:pt x="0" y="12"/>
                  </a:moveTo>
                  <a:cubicBezTo>
                    <a:pt x="0" y="12"/>
                    <a:pt x="0" y="12"/>
                    <a:pt x="0" y="12"/>
                  </a:cubicBezTo>
                  <a:cubicBezTo>
                    <a:pt x="0" y="12"/>
                    <a:pt x="51" y="12"/>
                    <a:pt x="71" y="0"/>
                  </a:cubicBezTo>
                  <a:cubicBezTo>
                    <a:pt x="69" y="7"/>
                    <a:pt x="69" y="11"/>
                    <a:pt x="72" y="18"/>
                  </a:cubicBezTo>
                  <a:cubicBezTo>
                    <a:pt x="61" y="24"/>
                    <a:pt x="42" y="28"/>
                    <a:pt x="25" y="30"/>
                  </a:cubicBezTo>
                  <a:cubicBezTo>
                    <a:pt x="42" y="107"/>
                    <a:pt x="42" y="107"/>
                    <a:pt x="42" y="107"/>
                  </a:cubicBezTo>
                  <a:cubicBezTo>
                    <a:pt x="14" y="86"/>
                    <a:pt x="14" y="86"/>
                    <a:pt x="14" y="86"/>
                  </a:cubicBezTo>
                  <a:cubicBezTo>
                    <a:pt x="3" y="31"/>
                    <a:pt x="3" y="31"/>
                    <a:pt x="3" y="31"/>
                  </a:cubicBezTo>
                  <a:cubicBezTo>
                    <a:pt x="3" y="31"/>
                    <a:pt x="3" y="31"/>
                    <a:pt x="3" y="31"/>
                  </a:cubicBezTo>
                  <a:cubicBezTo>
                    <a:pt x="0" y="12"/>
                    <a:pt x="0" y="12"/>
                    <a:pt x="0" y="12"/>
                  </a:cubicBezTo>
                  <a:cubicBezTo>
                    <a:pt x="0" y="12"/>
                    <a:pt x="0" y="12"/>
                    <a:pt x="0" y="1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5" name="Freeform 176"/>
            <p:cNvSpPr>
              <a:spLocks/>
            </p:cNvSpPr>
            <p:nvPr/>
          </p:nvSpPr>
          <p:spPr bwMode="auto">
            <a:xfrm>
              <a:off x="6948488" y="2333626"/>
              <a:ext cx="377825" cy="300038"/>
            </a:xfrm>
            <a:custGeom>
              <a:avLst/>
              <a:gdLst>
                <a:gd name="T0" fmla="*/ 306 w 308"/>
                <a:gd name="T1" fmla="*/ 225 h 246"/>
                <a:gd name="T2" fmla="*/ 304 w 308"/>
                <a:gd name="T3" fmla="*/ 213 h 246"/>
                <a:gd name="T4" fmla="*/ 27 w 308"/>
                <a:gd name="T5" fmla="*/ 3 h 246"/>
                <a:gd name="T6" fmla="*/ 15 w 308"/>
                <a:gd name="T7" fmla="*/ 5 h 246"/>
                <a:gd name="T8" fmla="*/ 3 w 308"/>
                <a:gd name="T9" fmla="*/ 21 h 246"/>
                <a:gd name="T10" fmla="*/ 5 w 308"/>
                <a:gd name="T11" fmla="*/ 33 h 246"/>
                <a:gd name="T12" fmla="*/ 281 w 308"/>
                <a:gd name="T13" fmla="*/ 243 h 246"/>
                <a:gd name="T14" fmla="*/ 293 w 308"/>
                <a:gd name="T15" fmla="*/ 242 h 246"/>
                <a:gd name="T16" fmla="*/ 306 w 308"/>
                <a:gd name="T17"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246">
                  <a:moveTo>
                    <a:pt x="306" y="225"/>
                  </a:moveTo>
                  <a:cubicBezTo>
                    <a:pt x="308" y="222"/>
                    <a:pt x="308" y="216"/>
                    <a:pt x="304" y="213"/>
                  </a:cubicBezTo>
                  <a:cubicBezTo>
                    <a:pt x="27" y="3"/>
                    <a:pt x="27" y="3"/>
                    <a:pt x="27" y="3"/>
                  </a:cubicBezTo>
                  <a:cubicBezTo>
                    <a:pt x="24" y="0"/>
                    <a:pt x="18" y="1"/>
                    <a:pt x="15" y="5"/>
                  </a:cubicBezTo>
                  <a:cubicBezTo>
                    <a:pt x="3" y="21"/>
                    <a:pt x="3" y="21"/>
                    <a:pt x="3" y="21"/>
                  </a:cubicBezTo>
                  <a:cubicBezTo>
                    <a:pt x="0" y="25"/>
                    <a:pt x="1" y="30"/>
                    <a:pt x="5" y="33"/>
                  </a:cubicBezTo>
                  <a:cubicBezTo>
                    <a:pt x="281" y="243"/>
                    <a:pt x="281" y="243"/>
                    <a:pt x="281" y="243"/>
                  </a:cubicBezTo>
                  <a:cubicBezTo>
                    <a:pt x="285" y="246"/>
                    <a:pt x="290" y="245"/>
                    <a:pt x="293" y="242"/>
                  </a:cubicBezTo>
                  <a:lnTo>
                    <a:pt x="306" y="2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6" name="Freeform 177"/>
            <p:cNvSpPr>
              <a:spLocks/>
            </p:cNvSpPr>
            <p:nvPr/>
          </p:nvSpPr>
          <p:spPr bwMode="auto">
            <a:xfrm>
              <a:off x="6894513" y="2925763"/>
              <a:ext cx="46038" cy="44450"/>
            </a:xfrm>
            <a:custGeom>
              <a:avLst/>
              <a:gdLst>
                <a:gd name="T0" fmla="*/ 35 w 37"/>
                <a:gd name="T1" fmla="*/ 16 h 37"/>
                <a:gd name="T2" fmla="*/ 21 w 37"/>
                <a:gd name="T3" fmla="*/ 36 h 37"/>
                <a:gd name="T4" fmla="*/ 1 w 37"/>
                <a:gd name="T5" fmla="*/ 22 h 37"/>
                <a:gd name="T6" fmla="*/ 15 w 37"/>
                <a:gd name="T7" fmla="*/ 2 h 37"/>
                <a:gd name="T8" fmla="*/ 35 w 37"/>
                <a:gd name="T9" fmla="*/ 16 h 37"/>
              </a:gdLst>
              <a:ahLst/>
              <a:cxnLst>
                <a:cxn ang="0">
                  <a:pos x="T0" y="T1"/>
                </a:cxn>
                <a:cxn ang="0">
                  <a:pos x="T2" y="T3"/>
                </a:cxn>
                <a:cxn ang="0">
                  <a:pos x="T4" y="T5"/>
                </a:cxn>
                <a:cxn ang="0">
                  <a:pos x="T6" y="T7"/>
                </a:cxn>
                <a:cxn ang="0">
                  <a:pos x="T8" y="T9"/>
                </a:cxn>
              </a:cxnLst>
              <a:rect l="0" t="0" r="r" b="b"/>
              <a:pathLst>
                <a:path w="37" h="37">
                  <a:moveTo>
                    <a:pt x="35" y="16"/>
                  </a:moveTo>
                  <a:cubicBezTo>
                    <a:pt x="37" y="25"/>
                    <a:pt x="30" y="34"/>
                    <a:pt x="21" y="36"/>
                  </a:cubicBezTo>
                  <a:cubicBezTo>
                    <a:pt x="12" y="37"/>
                    <a:pt x="3" y="31"/>
                    <a:pt x="1" y="22"/>
                  </a:cubicBezTo>
                  <a:cubicBezTo>
                    <a:pt x="0" y="12"/>
                    <a:pt x="6" y="3"/>
                    <a:pt x="15" y="2"/>
                  </a:cubicBezTo>
                  <a:cubicBezTo>
                    <a:pt x="25" y="0"/>
                    <a:pt x="34" y="7"/>
                    <a:pt x="35" y="1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7" name="Freeform 178"/>
            <p:cNvSpPr>
              <a:spLocks/>
            </p:cNvSpPr>
            <p:nvPr/>
          </p:nvSpPr>
          <p:spPr bwMode="auto">
            <a:xfrm>
              <a:off x="6626225" y="2500313"/>
              <a:ext cx="44450" cy="42863"/>
            </a:xfrm>
            <a:custGeom>
              <a:avLst/>
              <a:gdLst>
                <a:gd name="T0" fmla="*/ 17 w 36"/>
                <a:gd name="T1" fmla="*/ 35 h 36"/>
                <a:gd name="T2" fmla="*/ 1 w 36"/>
                <a:gd name="T3" fmla="*/ 16 h 36"/>
                <a:gd name="T4" fmla="*/ 19 w 36"/>
                <a:gd name="T5" fmla="*/ 0 h 36"/>
                <a:gd name="T6" fmla="*/ 35 w 36"/>
                <a:gd name="T7" fmla="*/ 19 h 36"/>
                <a:gd name="T8" fmla="*/ 17 w 36"/>
                <a:gd name="T9" fmla="*/ 35 h 36"/>
              </a:gdLst>
              <a:ahLst/>
              <a:cxnLst>
                <a:cxn ang="0">
                  <a:pos x="T0" y="T1"/>
                </a:cxn>
                <a:cxn ang="0">
                  <a:pos x="T2" y="T3"/>
                </a:cxn>
                <a:cxn ang="0">
                  <a:pos x="T4" y="T5"/>
                </a:cxn>
                <a:cxn ang="0">
                  <a:pos x="T6" y="T7"/>
                </a:cxn>
                <a:cxn ang="0">
                  <a:pos x="T8" y="T9"/>
                </a:cxn>
              </a:cxnLst>
              <a:rect l="0" t="0" r="r" b="b"/>
              <a:pathLst>
                <a:path w="36" h="36">
                  <a:moveTo>
                    <a:pt x="17" y="35"/>
                  </a:moveTo>
                  <a:cubicBezTo>
                    <a:pt x="7" y="34"/>
                    <a:pt x="0" y="26"/>
                    <a:pt x="1" y="16"/>
                  </a:cubicBezTo>
                  <a:cubicBezTo>
                    <a:pt x="2" y="7"/>
                    <a:pt x="10" y="0"/>
                    <a:pt x="19" y="0"/>
                  </a:cubicBezTo>
                  <a:cubicBezTo>
                    <a:pt x="29" y="1"/>
                    <a:pt x="36" y="10"/>
                    <a:pt x="35" y="19"/>
                  </a:cubicBezTo>
                  <a:cubicBezTo>
                    <a:pt x="34" y="28"/>
                    <a:pt x="26" y="36"/>
                    <a:pt x="17" y="35"/>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8" name="Freeform 179"/>
            <p:cNvSpPr>
              <a:spLocks/>
            </p:cNvSpPr>
            <p:nvPr/>
          </p:nvSpPr>
          <p:spPr bwMode="auto">
            <a:xfrm>
              <a:off x="6135688" y="2406651"/>
              <a:ext cx="784225" cy="1290638"/>
            </a:xfrm>
            <a:custGeom>
              <a:avLst/>
              <a:gdLst>
                <a:gd name="T0" fmla="*/ 613 w 641"/>
                <a:gd name="T1" fmla="*/ 1057 h 1060"/>
                <a:gd name="T2" fmla="*/ 18 w 641"/>
                <a:gd name="T3" fmla="*/ 921 h 1060"/>
                <a:gd name="T4" fmla="*/ 0 w 641"/>
                <a:gd name="T5" fmla="*/ 899 h 1060"/>
                <a:gd name="T6" fmla="*/ 0 w 641"/>
                <a:gd name="T7" fmla="*/ 26 h 1060"/>
                <a:gd name="T8" fmla="*/ 28 w 641"/>
                <a:gd name="T9" fmla="*/ 4 h 1060"/>
                <a:gd name="T10" fmla="*/ 623 w 641"/>
                <a:gd name="T11" fmla="*/ 139 h 1060"/>
                <a:gd name="T12" fmla="*/ 641 w 641"/>
                <a:gd name="T13" fmla="*/ 161 h 1060"/>
                <a:gd name="T14" fmla="*/ 641 w 641"/>
                <a:gd name="T15" fmla="*/ 1034 h 1060"/>
                <a:gd name="T16" fmla="*/ 613 w 641"/>
                <a:gd name="T17" fmla="*/ 105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1060">
                  <a:moveTo>
                    <a:pt x="613" y="1057"/>
                  </a:moveTo>
                  <a:cubicBezTo>
                    <a:pt x="18" y="921"/>
                    <a:pt x="18" y="921"/>
                    <a:pt x="18" y="921"/>
                  </a:cubicBezTo>
                  <a:cubicBezTo>
                    <a:pt x="7" y="919"/>
                    <a:pt x="0" y="910"/>
                    <a:pt x="0" y="899"/>
                  </a:cubicBezTo>
                  <a:cubicBezTo>
                    <a:pt x="0" y="26"/>
                    <a:pt x="0" y="26"/>
                    <a:pt x="0" y="26"/>
                  </a:cubicBezTo>
                  <a:cubicBezTo>
                    <a:pt x="0" y="11"/>
                    <a:pt x="14" y="0"/>
                    <a:pt x="28" y="4"/>
                  </a:cubicBezTo>
                  <a:cubicBezTo>
                    <a:pt x="623" y="139"/>
                    <a:pt x="623" y="139"/>
                    <a:pt x="623" y="139"/>
                  </a:cubicBezTo>
                  <a:cubicBezTo>
                    <a:pt x="634" y="141"/>
                    <a:pt x="641" y="151"/>
                    <a:pt x="641" y="161"/>
                  </a:cubicBezTo>
                  <a:cubicBezTo>
                    <a:pt x="641" y="1034"/>
                    <a:pt x="641" y="1034"/>
                    <a:pt x="641" y="1034"/>
                  </a:cubicBezTo>
                  <a:cubicBezTo>
                    <a:pt x="641" y="1049"/>
                    <a:pt x="627" y="1060"/>
                    <a:pt x="613" y="105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59" name="Freeform 180"/>
            <p:cNvSpPr>
              <a:spLocks/>
            </p:cNvSpPr>
            <p:nvPr/>
          </p:nvSpPr>
          <p:spPr bwMode="auto">
            <a:xfrm>
              <a:off x="6570663" y="2489201"/>
              <a:ext cx="41275" cy="39688"/>
            </a:xfrm>
            <a:custGeom>
              <a:avLst/>
              <a:gdLst>
                <a:gd name="T0" fmla="*/ 16 w 33"/>
                <a:gd name="T1" fmla="*/ 33 h 33"/>
                <a:gd name="T2" fmla="*/ 0 w 33"/>
                <a:gd name="T3" fmla="*/ 17 h 33"/>
                <a:gd name="T4" fmla="*/ 16 w 33"/>
                <a:gd name="T5" fmla="*/ 0 h 33"/>
                <a:gd name="T6" fmla="*/ 33 w 33"/>
                <a:gd name="T7" fmla="*/ 16 h 33"/>
                <a:gd name="T8" fmla="*/ 16 w 33"/>
                <a:gd name="T9" fmla="*/ 33 h 33"/>
              </a:gdLst>
              <a:ahLst/>
              <a:cxnLst>
                <a:cxn ang="0">
                  <a:pos x="T0" y="T1"/>
                </a:cxn>
                <a:cxn ang="0">
                  <a:pos x="T2" y="T3"/>
                </a:cxn>
                <a:cxn ang="0">
                  <a:pos x="T4" y="T5"/>
                </a:cxn>
                <a:cxn ang="0">
                  <a:pos x="T6" y="T7"/>
                </a:cxn>
                <a:cxn ang="0">
                  <a:pos x="T8" y="T9"/>
                </a:cxn>
              </a:cxnLst>
              <a:rect l="0" t="0" r="r" b="b"/>
              <a:pathLst>
                <a:path w="33" h="33">
                  <a:moveTo>
                    <a:pt x="16" y="33"/>
                  </a:moveTo>
                  <a:cubicBezTo>
                    <a:pt x="7" y="33"/>
                    <a:pt x="0" y="26"/>
                    <a:pt x="0" y="17"/>
                  </a:cubicBezTo>
                  <a:cubicBezTo>
                    <a:pt x="0" y="7"/>
                    <a:pt x="7" y="0"/>
                    <a:pt x="16" y="0"/>
                  </a:cubicBezTo>
                  <a:cubicBezTo>
                    <a:pt x="25" y="0"/>
                    <a:pt x="33" y="7"/>
                    <a:pt x="33" y="16"/>
                  </a:cubicBezTo>
                  <a:cubicBezTo>
                    <a:pt x="33" y="26"/>
                    <a:pt x="25" y="33"/>
                    <a:pt x="16" y="33"/>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0" name="Freeform 181"/>
            <p:cNvSpPr>
              <a:spLocks/>
            </p:cNvSpPr>
            <p:nvPr/>
          </p:nvSpPr>
          <p:spPr bwMode="auto">
            <a:xfrm>
              <a:off x="6494463" y="2463801"/>
              <a:ext cx="47625" cy="57150"/>
            </a:xfrm>
            <a:custGeom>
              <a:avLst/>
              <a:gdLst>
                <a:gd name="T0" fmla="*/ 32 w 39"/>
                <a:gd name="T1" fmla="*/ 34 h 46"/>
                <a:gd name="T2" fmla="*/ 14 w 39"/>
                <a:gd name="T3" fmla="*/ 43 h 46"/>
                <a:gd name="T4" fmla="*/ 12 w 39"/>
                <a:gd name="T5" fmla="*/ 43 h 46"/>
                <a:gd name="T6" fmla="*/ 2 w 39"/>
                <a:gd name="T7" fmla="*/ 24 h 46"/>
                <a:gd name="T8" fmla="*/ 6 w 39"/>
                <a:gd name="T9" fmla="*/ 12 h 46"/>
                <a:gd name="T10" fmla="*/ 24 w 39"/>
                <a:gd name="T11" fmla="*/ 3 h 46"/>
                <a:gd name="T12" fmla="*/ 27 w 39"/>
                <a:gd name="T13" fmla="*/ 4 h 46"/>
                <a:gd name="T14" fmla="*/ 36 w 39"/>
                <a:gd name="T15" fmla="*/ 22 h 46"/>
                <a:gd name="T16" fmla="*/ 32 w 39"/>
                <a:gd name="T17"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6">
                  <a:moveTo>
                    <a:pt x="32" y="34"/>
                  </a:moveTo>
                  <a:cubicBezTo>
                    <a:pt x="30" y="42"/>
                    <a:pt x="22" y="46"/>
                    <a:pt x="14" y="43"/>
                  </a:cubicBezTo>
                  <a:cubicBezTo>
                    <a:pt x="12" y="43"/>
                    <a:pt x="12" y="43"/>
                    <a:pt x="12" y="43"/>
                  </a:cubicBezTo>
                  <a:cubicBezTo>
                    <a:pt x="4" y="40"/>
                    <a:pt x="0" y="32"/>
                    <a:pt x="2" y="24"/>
                  </a:cubicBezTo>
                  <a:cubicBezTo>
                    <a:pt x="6" y="12"/>
                    <a:pt x="6" y="12"/>
                    <a:pt x="6" y="12"/>
                  </a:cubicBezTo>
                  <a:cubicBezTo>
                    <a:pt x="8" y="5"/>
                    <a:pt x="17" y="0"/>
                    <a:pt x="24" y="3"/>
                  </a:cubicBezTo>
                  <a:cubicBezTo>
                    <a:pt x="27" y="4"/>
                    <a:pt x="27" y="4"/>
                    <a:pt x="27" y="4"/>
                  </a:cubicBezTo>
                  <a:cubicBezTo>
                    <a:pt x="34" y="6"/>
                    <a:pt x="39" y="14"/>
                    <a:pt x="36" y="22"/>
                  </a:cubicBezTo>
                  <a:lnTo>
                    <a:pt x="32" y="3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1" name="Freeform 182"/>
            <p:cNvSpPr>
              <a:spLocks/>
            </p:cNvSpPr>
            <p:nvPr/>
          </p:nvSpPr>
          <p:spPr bwMode="auto">
            <a:xfrm>
              <a:off x="6530975" y="2471738"/>
              <a:ext cx="47625" cy="55563"/>
            </a:xfrm>
            <a:custGeom>
              <a:avLst/>
              <a:gdLst>
                <a:gd name="T0" fmla="*/ 32 w 39"/>
                <a:gd name="T1" fmla="*/ 34 h 46"/>
                <a:gd name="T2" fmla="*/ 14 w 39"/>
                <a:gd name="T3" fmla="*/ 43 h 46"/>
                <a:gd name="T4" fmla="*/ 12 w 39"/>
                <a:gd name="T5" fmla="*/ 43 h 46"/>
                <a:gd name="T6" fmla="*/ 2 w 39"/>
                <a:gd name="T7" fmla="*/ 24 h 46"/>
                <a:gd name="T8" fmla="*/ 6 w 39"/>
                <a:gd name="T9" fmla="*/ 12 h 46"/>
                <a:gd name="T10" fmla="*/ 24 w 39"/>
                <a:gd name="T11" fmla="*/ 3 h 46"/>
                <a:gd name="T12" fmla="*/ 27 w 39"/>
                <a:gd name="T13" fmla="*/ 4 h 46"/>
                <a:gd name="T14" fmla="*/ 36 w 39"/>
                <a:gd name="T15" fmla="*/ 22 h 46"/>
                <a:gd name="T16" fmla="*/ 32 w 39"/>
                <a:gd name="T17"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6">
                  <a:moveTo>
                    <a:pt x="32" y="34"/>
                  </a:moveTo>
                  <a:cubicBezTo>
                    <a:pt x="30" y="41"/>
                    <a:pt x="22" y="46"/>
                    <a:pt x="14" y="43"/>
                  </a:cubicBezTo>
                  <a:cubicBezTo>
                    <a:pt x="12" y="43"/>
                    <a:pt x="12" y="43"/>
                    <a:pt x="12" y="43"/>
                  </a:cubicBezTo>
                  <a:cubicBezTo>
                    <a:pt x="4" y="40"/>
                    <a:pt x="0" y="32"/>
                    <a:pt x="2" y="24"/>
                  </a:cubicBezTo>
                  <a:cubicBezTo>
                    <a:pt x="6" y="12"/>
                    <a:pt x="6" y="12"/>
                    <a:pt x="6" y="12"/>
                  </a:cubicBezTo>
                  <a:cubicBezTo>
                    <a:pt x="8" y="5"/>
                    <a:pt x="17" y="0"/>
                    <a:pt x="24" y="3"/>
                  </a:cubicBezTo>
                  <a:cubicBezTo>
                    <a:pt x="27" y="4"/>
                    <a:pt x="27" y="4"/>
                    <a:pt x="27" y="4"/>
                  </a:cubicBezTo>
                  <a:cubicBezTo>
                    <a:pt x="34" y="6"/>
                    <a:pt x="39" y="14"/>
                    <a:pt x="36" y="22"/>
                  </a:cubicBezTo>
                  <a:lnTo>
                    <a:pt x="32" y="3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2" name="Freeform 183"/>
            <p:cNvSpPr>
              <a:spLocks/>
            </p:cNvSpPr>
            <p:nvPr/>
          </p:nvSpPr>
          <p:spPr bwMode="auto">
            <a:xfrm>
              <a:off x="6457950" y="2459038"/>
              <a:ext cx="46038" cy="49213"/>
            </a:xfrm>
            <a:custGeom>
              <a:avLst/>
              <a:gdLst>
                <a:gd name="T0" fmla="*/ 24 w 37"/>
                <a:gd name="T1" fmla="*/ 2 h 40"/>
                <a:gd name="T2" fmla="*/ 22 w 37"/>
                <a:gd name="T3" fmla="*/ 2 h 40"/>
                <a:gd name="T4" fmla="*/ 4 w 37"/>
                <a:gd name="T5" fmla="*/ 12 h 40"/>
                <a:gd name="T6" fmla="*/ 2 w 37"/>
                <a:gd name="T7" fmla="*/ 20 h 40"/>
                <a:gd name="T8" fmla="*/ 13 w 37"/>
                <a:gd name="T9" fmla="*/ 37 h 40"/>
                <a:gd name="T10" fmla="*/ 15 w 37"/>
                <a:gd name="T11" fmla="*/ 38 h 40"/>
                <a:gd name="T12" fmla="*/ 33 w 37"/>
                <a:gd name="T13" fmla="*/ 28 h 40"/>
                <a:gd name="T14" fmla="*/ 35 w 37"/>
                <a:gd name="T15" fmla="*/ 20 h 40"/>
                <a:gd name="T16" fmla="*/ 24 w 37"/>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0">
                  <a:moveTo>
                    <a:pt x="24" y="2"/>
                  </a:moveTo>
                  <a:cubicBezTo>
                    <a:pt x="22" y="2"/>
                    <a:pt x="22" y="2"/>
                    <a:pt x="22" y="2"/>
                  </a:cubicBezTo>
                  <a:cubicBezTo>
                    <a:pt x="14" y="0"/>
                    <a:pt x="6" y="4"/>
                    <a:pt x="4" y="12"/>
                  </a:cubicBezTo>
                  <a:cubicBezTo>
                    <a:pt x="2" y="20"/>
                    <a:pt x="2" y="20"/>
                    <a:pt x="2" y="20"/>
                  </a:cubicBezTo>
                  <a:cubicBezTo>
                    <a:pt x="0" y="27"/>
                    <a:pt x="5" y="35"/>
                    <a:pt x="13" y="37"/>
                  </a:cubicBezTo>
                  <a:cubicBezTo>
                    <a:pt x="15" y="38"/>
                    <a:pt x="15" y="38"/>
                    <a:pt x="15" y="38"/>
                  </a:cubicBezTo>
                  <a:cubicBezTo>
                    <a:pt x="23" y="40"/>
                    <a:pt x="31" y="35"/>
                    <a:pt x="33" y="28"/>
                  </a:cubicBezTo>
                  <a:cubicBezTo>
                    <a:pt x="35" y="20"/>
                    <a:pt x="35" y="20"/>
                    <a:pt x="35" y="20"/>
                  </a:cubicBezTo>
                  <a:cubicBezTo>
                    <a:pt x="37" y="12"/>
                    <a:pt x="32" y="4"/>
                    <a:pt x="24" y="2"/>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3" name="Freeform 184"/>
            <p:cNvSpPr>
              <a:spLocks/>
            </p:cNvSpPr>
            <p:nvPr/>
          </p:nvSpPr>
          <p:spPr bwMode="auto">
            <a:xfrm>
              <a:off x="6899275" y="2984501"/>
              <a:ext cx="46038" cy="46038"/>
            </a:xfrm>
            <a:custGeom>
              <a:avLst/>
              <a:gdLst>
                <a:gd name="T0" fmla="*/ 34 w 37"/>
                <a:gd name="T1" fmla="*/ 15 h 37"/>
                <a:gd name="T2" fmla="*/ 22 w 37"/>
                <a:gd name="T3" fmla="*/ 35 h 37"/>
                <a:gd name="T4" fmla="*/ 2 w 37"/>
                <a:gd name="T5" fmla="*/ 23 h 37"/>
                <a:gd name="T6" fmla="*/ 14 w 37"/>
                <a:gd name="T7" fmla="*/ 3 h 37"/>
                <a:gd name="T8" fmla="*/ 34 w 37"/>
                <a:gd name="T9" fmla="*/ 15 h 37"/>
              </a:gdLst>
              <a:ahLst/>
              <a:cxnLst>
                <a:cxn ang="0">
                  <a:pos x="T0" y="T1"/>
                </a:cxn>
                <a:cxn ang="0">
                  <a:pos x="T2" y="T3"/>
                </a:cxn>
                <a:cxn ang="0">
                  <a:pos x="T4" y="T5"/>
                </a:cxn>
                <a:cxn ang="0">
                  <a:pos x="T6" y="T7"/>
                </a:cxn>
                <a:cxn ang="0">
                  <a:pos x="T8" y="T9"/>
                </a:cxn>
              </a:cxnLst>
              <a:rect l="0" t="0" r="r" b="b"/>
              <a:pathLst>
                <a:path w="37" h="37">
                  <a:moveTo>
                    <a:pt x="34" y="15"/>
                  </a:moveTo>
                  <a:cubicBezTo>
                    <a:pt x="37" y="24"/>
                    <a:pt x="31" y="33"/>
                    <a:pt x="22" y="35"/>
                  </a:cubicBezTo>
                  <a:cubicBezTo>
                    <a:pt x="13" y="37"/>
                    <a:pt x="4" y="32"/>
                    <a:pt x="2" y="23"/>
                  </a:cubicBezTo>
                  <a:cubicBezTo>
                    <a:pt x="0" y="14"/>
                    <a:pt x="5" y="5"/>
                    <a:pt x="14" y="3"/>
                  </a:cubicBezTo>
                  <a:cubicBezTo>
                    <a:pt x="23" y="0"/>
                    <a:pt x="32" y="6"/>
                    <a:pt x="34" y="15"/>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4" name="Freeform 185"/>
            <p:cNvSpPr>
              <a:spLocks/>
            </p:cNvSpPr>
            <p:nvPr/>
          </p:nvSpPr>
          <p:spPr bwMode="auto">
            <a:xfrm>
              <a:off x="6897688" y="3062288"/>
              <a:ext cx="52388" cy="41275"/>
            </a:xfrm>
            <a:custGeom>
              <a:avLst/>
              <a:gdLst>
                <a:gd name="T0" fmla="*/ 29 w 43"/>
                <a:gd name="T1" fmla="*/ 1 h 33"/>
                <a:gd name="T2" fmla="*/ 43 w 43"/>
                <a:gd name="T3" fmla="*/ 16 h 33"/>
                <a:gd name="T4" fmla="*/ 43 w 43"/>
                <a:gd name="T5" fmla="*/ 19 h 33"/>
                <a:gd name="T6" fmla="*/ 27 w 43"/>
                <a:gd name="T7" fmla="*/ 32 h 33"/>
                <a:gd name="T8" fmla="*/ 14 w 43"/>
                <a:gd name="T9" fmla="*/ 32 h 33"/>
                <a:gd name="T10" fmla="*/ 1 w 43"/>
                <a:gd name="T11" fmla="*/ 16 h 33"/>
                <a:gd name="T12" fmla="*/ 1 w 43"/>
                <a:gd name="T13" fmla="*/ 14 h 33"/>
                <a:gd name="T14" fmla="*/ 17 w 43"/>
                <a:gd name="T15" fmla="*/ 0 h 33"/>
                <a:gd name="T16" fmla="*/ 29 w 43"/>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3">
                  <a:moveTo>
                    <a:pt x="29" y="1"/>
                  </a:moveTo>
                  <a:cubicBezTo>
                    <a:pt x="37" y="1"/>
                    <a:pt x="43" y="8"/>
                    <a:pt x="43" y="16"/>
                  </a:cubicBezTo>
                  <a:cubicBezTo>
                    <a:pt x="43" y="19"/>
                    <a:pt x="43" y="19"/>
                    <a:pt x="43" y="19"/>
                  </a:cubicBezTo>
                  <a:cubicBezTo>
                    <a:pt x="42" y="27"/>
                    <a:pt x="35" y="33"/>
                    <a:pt x="27" y="32"/>
                  </a:cubicBezTo>
                  <a:cubicBezTo>
                    <a:pt x="14" y="32"/>
                    <a:pt x="14" y="32"/>
                    <a:pt x="14" y="32"/>
                  </a:cubicBezTo>
                  <a:cubicBezTo>
                    <a:pt x="6" y="31"/>
                    <a:pt x="0" y="24"/>
                    <a:pt x="1" y="16"/>
                  </a:cubicBezTo>
                  <a:cubicBezTo>
                    <a:pt x="1" y="14"/>
                    <a:pt x="1" y="14"/>
                    <a:pt x="1" y="14"/>
                  </a:cubicBezTo>
                  <a:cubicBezTo>
                    <a:pt x="2" y="6"/>
                    <a:pt x="9" y="0"/>
                    <a:pt x="17" y="0"/>
                  </a:cubicBezTo>
                  <a:lnTo>
                    <a:pt x="29" y="1"/>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5" name="Freeform 186"/>
            <p:cNvSpPr>
              <a:spLocks/>
            </p:cNvSpPr>
            <p:nvPr/>
          </p:nvSpPr>
          <p:spPr bwMode="auto">
            <a:xfrm>
              <a:off x="6896100" y="3025776"/>
              <a:ext cx="52388" cy="39688"/>
            </a:xfrm>
            <a:custGeom>
              <a:avLst/>
              <a:gdLst>
                <a:gd name="T0" fmla="*/ 29 w 43"/>
                <a:gd name="T1" fmla="*/ 1 h 33"/>
                <a:gd name="T2" fmla="*/ 42 w 43"/>
                <a:gd name="T3" fmla="*/ 17 h 33"/>
                <a:gd name="T4" fmla="*/ 42 w 43"/>
                <a:gd name="T5" fmla="*/ 19 h 33"/>
                <a:gd name="T6" fmla="*/ 26 w 43"/>
                <a:gd name="T7" fmla="*/ 33 h 33"/>
                <a:gd name="T8" fmla="*/ 14 w 43"/>
                <a:gd name="T9" fmla="*/ 32 h 33"/>
                <a:gd name="T10" fmla="*/ 0 w 43"/>
                <a:gd name="T11" fmla="*/ 16 h 33"/>
                <a:gd name="T12" fmla="*/ 0 w 43"/>
                <a:gd name="T13" fmla="*/ 14 h 33"/>
                <a:gd name="T14" fmla="*/ 16 w 43"/>
                <a:gd name="T15" fmla="*/ 1 h 33"/>
                <a:gd name="T16" fmla="*/ 29 w 43"/>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3">
                  <a:moveTo>
                    <a:pt x="29" y="1"/>
                  </a:moveTo>
                  <a:cubicBezTo>
                    <a:pt x="37" y="2"/>
                    <a:pt x="43" y="9"/>
                    <a:pt x="42" y="17"/>
                  </a:cubicBezTo>
                  <a:cubicBezTo>
                    <a:pt x="42" y="19"/>
                    <a:pt x="42" y="19"/>
                    <a:pt x="42" y="19"/>
                  </a:cubicBezTo>
                  <a:cubicBezTo>
                    <a:pt x="41" y="27"/>
                    <a:pt x="34" y="33"/>
                    <a:pt x="26" y="33"/>
                  </a:cubicBezTo>
                  <a:cubicBezTo>
                    <a:pt x="14" y="32"/>
                    <a:pt x="14" y="32"/>
                    <a:pt x="14" y="32"/>
                  </a:cubicBezTo>
                  <a:cubicBezTo>
                    <a:pt x="6" y="31"/>
                    <a:pt x="0" y="24"/>
                    <a:pt x="0" y="16"/>
                  </a:cubicBezTo>
                  <a:cubicBezTo>
                    <a:pt x="0" y="14"/>
                    <a:pt x="0" y="14"/>
                    <a:pt x="0" y="14"/>
                  </a:cubicBezTo>
                  <a:cubicBezTo>
                    <a:pt x="1" y="6"/>
                    <a:pt x="8" y="0"/>
                    <a:pt x="16" y="1"/>
                  </a:cubicBezTo>
                  <a:lnTo>
                    <a:pt x="29" y="1"/>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6" name="Freeform 187"/>
            <p:cNvSpPr>
              <a:spLocks/>
            </p:cNvSpPr>
            <p:nvPr/>
          </p:nvSpPr>
          <p:spPr bwMode="auto">
            <a:xfrm>
              <a:off x="6900863" y="3100388"/>
              <a:ext cx="44450" cy="39688"/>
            </a:xfrm>
            <a:custGeom>
              <a:avLst/>
              <a:gdLst>
                <a:gd name="T0" fmla="*/ 0 w 37"/>
                <a:gd name="T1" fmla="*/ 14 h 32"/>
                <a:gd name="T2" fmla="*/ 0 w 37"/>
                <a:gd name="T3" fmla="*/ 17 h 32"/>
                <a:gd name="T4" fmla="*/ 14 w 37"/>
                <a:gd name="T5" fmla="*/ 31 h 32"/>
                <a:gd name="T6" fmla="*/ 22 w 37"/>
                <a:gd name="T7" fmla="*/ 32 h 32"/>
                <a:gd name="T8" fmla="*/ 37 w 37"/>
                <a:gd name="T9" fmla="*/ 17 h 32"/>
                <a:gd name="T10" fmla="*/ 37 w 37"/>
                <a:gd name="T11" fmla="*/ 15 h 32"/>
                <a:gd name="T12" fmla="*/ 23 w 37"/>
                <a:gd name="T13" fmla="*/ 0 h 32"/>
                <a:gd name="T14" fmla="*/ 15 w 37"/>
                <a:gd name="T15" fmla="*/ 0 h 32"/>
                <a:gd name="T16" fmla="*/ 0 w 37"/>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2">
                  <a:moveTo>
                    <a:pt x="0" y="14"/>
                  </a:moveTo>
                  <a:cubicBezTo>
                    <a:pt x="0" y="17"/>
                    <a:pt x="0" y="17"/>
                    <a:pt x="0" y="17"/>
                  </a:cubicBezTo>
                  <a:cubicBezTo>
                    <a:pt x="0" y="25"/>
                    <a:pt x="6" y="31"/>
                    <a:pt x="14" y="31"/>
                  </a:cubicBezTo>
                  <a:cubicBezTo>
                    <a:pt x="22" y="32"/>
                    <a:pt x="22" y="32"/>
                    <a:pt x="22" y="32"/>
                  </a:cubicBezTo>
                  <a:cubicBezTo>
                    <a:pt x="30" y="32"/>
                    <a:pt x="37" y="25"/>
                    <a:pt x="37" y="17"/>
                  </a:cubicBezTo>
                  <a:cubicBezTo>
                    <a:pt x="37" y="15"/>
                    <a:pt x="37" y="15"/>
                    <a:pt x="37" y="15"/>
                  </a:cubicBezTo>
                  <a:cubicBezTo>
                    <a:pt x="37" y="7"/>
                    <a:pt x="31" y="0"/>
                    <a:pt x="23" y="0"/>
                  </a:cubicBezTo>
                  <a:cubicBezTo>
                    <a:pt x="15" y="0"/>
                    <a:pt x="15" y="0"/>
                    <a:pt x="15" y="0"/>
                  </a:cubicBezTo>
                  <a:cubicBezTo>
                    <a:pt x="7" y="0"/>
                    <a:pt x="0" y="6"/>
                    <a:pt x="0" y="1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67" name="Freeform 188"/>
            <p:cNvSpPr>
              <a:spLocks/>
            </p:cNvSpPr>
            <p:nvPr/>
          </p:nvSpPr>
          <p:spPr bwMode="auto">
            <a:xfrm>
              <a:off x="6135688" y="2579688"/>
              <a:ext cx="784225" cy="1120775"/>
            </a:xfrm>
            <a:custGeom>
              <a:avLst/>
              <a:gdLst>
                <a:gd name="T0" fmla="*/ 623 w 641"/>
                <a:gd name="T1" fmla="*/ 0 h 921"/>
                <a:gd name="T2" fmla="*/ 641 w 641"/>
                <a:gd name="T3" fmla="*/ 23 h 921"/>
                <a:gd name="T4" fmla="*/ 641 w 641"/>
                <a:gd name="T5" fmla="*/ 896 h 921"/>
                <a:gd name="T6" fmla="*/ 613 w 641"/>
                <a:gd name="T7" fmla="*/ 918 h 921"/>
                <a:gd name="T8" fmla="*/ 18 w 641"/>
                <a:gd name="T9" fmla="*/ 783 h 921"/>
                <a:gd name="T10" fmla="*/ 0 w 641"/>
                <a:gd name="T11" fmla="*/ 761 h 921"/>
              </a:gdLst>
              <a:ahLst/>
              <a:cxnLst>
                <a:cxn ang="0">
                  <a:pos x="T0" y="T1"/>
                </a:cxn>
                <a:cxn ang="0">
                  <a:pos x="T2" y="T3"/>
                </a:cxn>
                <a:cxn ang="0">
                  <a:pos x="T4" y="T5"/>
                </a:cxn>
                <a:cxn ang="0">
                  <a:pos x="T6" y="T7"/>
                </a:cxn>
                <a:cxn ang="0">
                  <a:pos x="T8" y="T9"/>
                </a:cxn>
                <a:cxn ang="0">
                  <a:pos x="T10" y="T11"/>
                </a:cxn>
              </a:cxnLst>
              <a:rect l="0" t="0" r="r" b="b"/>
              <a:pathLst>
                <a:path w="641" h="921">
                  <a:moveTo>
                    <a:pt x="623" y="0"/>
                  </a:moveTo>
                  <a:cubicBezTo>
                    <a:pt x="634" y="3"/>
                    <a:pt x="641" y="12"/>
                    <a:pt x="641" y="23"/>
                  </a:cubicBezTo>
                  <a:cubicBezTo>
                    <a:pt x="641" y="896"/>
                    <a:pt x="641" y="896"/>
                    <a:pt x="641" y="896"/>
                  </a:cubicBezTo>
                  <a:cubicBezTo>
                    <a:pt x="641" y="910"/>
                    <a:pt x="627" y="921"/>
                    <a:pt x="613" y="918"/>
                  </a:cubicBezTo>
                  <a:cubicBezTo>
                    <a:pt x="18" y="783"/>
                    <a:pt x="18" y="783"/>
                    <a:pt x="18" y="783"/>
                  </a:cubicBezTo>
                  <a:cubicBezTo>
                    <a:pt x="7" y="781"/>
                    <a:pt x="0" y="771"/>
                    <a:pt x="0" y="761"/>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grpSp>
      <p:grpSp>
        <p:nvGrpSpPr>
          <p:cNvPr id="268" name="Group 267"/>
          <p:cNvGrpSpPr/>
          <p:nvPr/>
        </p:nvGrpSpPr>
        <p:grpSpPr>
          <a:xfrm>
            <a:off x="1967859" y="3872480"/>
            <a:ext cx="690745" cy="743024"/>
            <a:chOff x="3286562" y="3640412"/>
            <a:chExt cx="798241" cy="847906"/>
          </a:xfrm>
        </p:grpSpPr>
        <p:sp>
          <p:nvSpPr>
            <p:cNvPr id="269" name="Freeform 81"/>
            <p:cNvSpPr>
              <a:spLocks/>
            </p:cNvSpPr>
            <p:nvPr/>
          </p:nvSpPr>
          <p:spPr bwMode="auto">
            <a:xfrm>
              <a:off x="3634240" y="4456390"/>
              <a:ext cx="102885" cy="31928"/>
            </a:xfrm>
            <a:custGeom>
              <a:avLst/>
              <a:gdLst>
                <a:gd name="T0" fmla="*/ 0 w 29"/>
                <a:gd name="T1" fmla="*/ 0 h 9"/>
                <a:gd name="T2" fmla="*/ 5 w 29"/>
                <a:gd name="T3" fmla="*/ 9 h 9"/>
                <a:gd name="T4" fmla="*/ 23 w 29"/>
                <a:gd name="T5" fmla="*/ 9 h 9"/>
                <a:gd name="T6" fmla="*/ 29 w 29"/>
                <a:gd name="T7" fmla="*/ 0 h 9"/>
                <a:gd name="T8" fmla="*/ 0 w 29"/>
                <a:gd name="T9" fmla="*/ 0 h 9"/>
              </a:gdLst>
              <a:ahLst/>
              <a:cxnLst>
                <a:cxn ang="0">
                  <a:pos x="T0" y="T1"/>
                </a:cxn>
                <a:cxn ang="0">
                  <a:pos x="T2" y="T3"/>
                </a:cxn>
                <a:cxn ang="0">
                  <a:pos x="T4" y="T5"/>
                </a:cxn>
                <a:cxn ang="0">
                  <a:pos x="T6" y="T7"/>
                </a:cxn>
                <a:cxn ang="0">
                  <a:pos x="T8" y="T9"/>
                </a:cxn>
              </a:cxnLst>
              <a:rect l="0" t="0" r="r" b="b"/>
              <a:pathLst>
                <a:path w="29" h="9">
                  <a:moveTo>
                    <a:pt x="0" y="0"/>
                  </a:moveTo>
                  <a:lnTo>
                    <a:pt x="5" y="9"/>
                  </a:lnTo>
                  <a:lnTo>
                    <a:pt x="23" y="9"/>
                  </a:lnTo>
                  <a:lnTo>
                    <a:pt x="29"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70" name="Freeform 82"/>
            <p:cNvSpPr>
              <a:spLocks/>
            </p:cNvSpPr>
            <p:nvPr/>
          </p:nvSpPr>
          <p:spPr bwMode="auto">
            <a:xfrm>
              <a:off x="3634240" y="4456390"/>
              <a:ext cx="102885" cy="31928"/>
            </a:xfrm>
            <a:custGeom>
              <a:avLst/>
              <a:gdLst>
                <a:gd name="T0" fmla="*/ 0 w 29"/>
                <a:gd name="T1" fmla="*/ 0 h 9"/>
                <a:gd name="T2" fmla="*/ 5 w 29"/>
                <a:gd name="T3" fmla="*/ 9 h 9"/>
                <a:gd name="T4" fmla="*/ 23 w 29"/>
                <a:gd name="T5" fmla="*/ 9 h 9"/>
                <a:gd name="T6" fmla="*/ 29 w 29"/>
                <a:gd name="T7" fmla="*/ 0 h 9"/>
                <a:gd name="T8" fmla="*/ 0 w 29"/>
                <a:gd name="T9" fmla="*/ 0 h 9"/>
              </a:gdLst>
              <a:ahLst/>
              <a:cxnLst>
                <a:cxn ang="0">
                  <a:pos x="T0" y="T1"/>
                </a:cxn>
                <a:cxn ang="0">
                  <a:pos x="T2" y="T3"/>
                </a:cxn>
                <a:cxn ang="0">
                  <a:pos x="T4" y="T5"/>
                </a:cxn>
                <a:cxn ang="0">
                  <a:pos x="T6" y="T7"/>
                </a:cxn>
                <a:cxn ang="0">
                  <a:pos x="T8" y="T9"/>
                </a:cxn>
              </a:cxnLst>
              <a:rect l="0" t="0" r="r" b="b"/>
              <a:pathLst>
                <a:path w="29" h="9">
                  <a:moveTo>
                    <a:pt x="0" y="0"/>
                  </a:moveTo>
                  <a:lnTo>
                    <a:pt x="5" y="9"/>
                  </a:lnTo>
                  <a:lnTo>
                    <a:pt x="23" y="9"/>
                  </a:lnTo>
                  <a:lnTo>
                    <a:pt x="29" y="0"/>
                  </a:lnTo>
                  <a:lnTo>
                    <a:pt x="0" y="0"/>
                  </a:lnTo>
                  <a:close/>
                </a:path>
              </a:pathLst>
            </a:custGeom>
            <a:solidFill>
              <a:srgbClr val="003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71" name="Oval 83"/>
            <p:cNvSpPr>
              <a:spLocks noChangeArrowheads="1"/>
            </p:cNvSpPr>
            <p:nvPr/>
          </p:nvSpPr>
          <p:spPr bwMode="auto">
            <a:xfrm>
              <a:off x="3286562" y="3640412"/>
              <a:ext cx="798241" cy="794692"/>
            </a:xfrm>
            <a:prstGeom prst="ellipse">
              <a:avLst/>
            </a:prstGeom>
            <a:solidFill>
              <a:schemeClr val="accent3">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72" name="Oval 84"/>
            <p:cNvSpPr>
              <a:spLocks noChangeArrowheads="1"/>
            </p:cNvSpPr>
            <p:nvPr/>
          </p:nvSpPr>
          <p:spPr bwMode="auto">
            <a:xfrm>
              <a:off x="3375256" y="3729104"/>
              <a:ext cx="620854" cy="617305"/>
            </a:xfrm>
            <a:prstGeom prst="ellipse">
              <a:avLst/>
            </a:pr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73" name="Freeform 85"/>
            <p:cNvSpPr>
              <a:spLocks/>
            </p:cNvSpPr>
            <p:nvPr/>
          </p:nvSpPr>
          <p:spPr bwMode="auto">
            <a:xfrm>
              <a:off x="3467497" y="3814250"/>
              <a:ext cx="432823" cy="638592"/>
            </a:xfrm>
            <a:custGeom>
              <a:avLst/>
              <a:gdLst>
                <a:gd name="T0" fmla="*/ 147 w 147"/>
                <a:gd name="T1" fmla="*/ 76 h 218"/>
                <a:gd name="T2" fmla="*/ 66 w 147"/>
                <a:gd name="T3" fmla="*/ 4 h 218"/>
                <a:gd name="T4" fmla="*/ 2 w 147"/>
                <a:gd name="T5" fmla="*/ 69 h 218"/>
                <a:gd name="T6" fmla="*/ 24 w 147"/>
                <a:gd name="T7" fmla="*/ 128 h 218"/>
                <a:gd name="T8" fmla="*/ 48 w 147"/>
                <a:gd name="T9" fmla="*/ 185 h 218"/>
                <a:gd name="T10" fmla="*/ 48 w 147"/>
                <a:gd name="T11" fmla="*/ 218 h 218"/>
                <a:gd name="T12" fmla="*/ 100 w 147"/>
                <a:gd name="T13" fmla="*/ 218 h 218"/>
                <a:gd name="T14" fmla="*/ 100 w 147"/>
                <a:gd name="T15" fmla="*/ 187 h 218"/>
                <a:gd name="T16" fmla="*/ 124 w 147"/>
                <a:gd name="T17" fmla="*/ 129 h 218"/>
                <a:gd name="T18" fmla="*/ 147 w 147"/>
                <a:gd name="T19" fmla="*/ 7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218">
                  <a:moveTo>
                    <a:pt x="147" y="76"/>
                  </a:moveTo>
                  <a:cubicBezTo>
                    <a:pt x="147" y="34"/>
                    <a:pt x="110" y="0"/>
                    <a:pt x="66" y="4"/>
                  </a:cubicBezTo>
                  <a:cubicBezTo>
                    <a:pt x="33" y="8"/>
                    <a:pt x="6" y="35"/>
                    <a:pt x="2" y="69"/>
                  </a:cubicBezTo>
                  <a:cubicBezTo>
                    <a:pt x="0" y="92"/>
                    <a:pt x="9" y="113"/>
                    <a:pt x="24" y="128"/>
                  </a:cubicBezTo>
                  <a:cubicBezTo>
                    <a:pt x="39" y="143"/>
                    <a:pt x="48" y="163"/>
                    <a:pt x="48" y="185"/>
                  </a:cubicBezTo>
                  <a:cubicBezTo>
                    <a:pt x="48" y="218"/>
                    <a:pt x="48" y="218"/>
                    <a:pt x="48" y="218"/>
                  </a:cubicBezTo>
                  <a:cubicBezTo>
                    <a:pt x="100" y="218"/>
                    <a:pt x="100" y="218"/>
                    <a:pt x="100" y="218"/>
                  </a:cubicBezTo>
                  <a:cubicBezTo>
                    <a:pt x="100" y="187"/>
                    <a:pt x="100" y="187"/>
                    <a:pt x="100" y="187"/>
                  </a:cubicBezTo>
                  <a:cubicBezTo>
                    <a:pt x="100" y="165"/>
                    <a:pt x="109" y="144"/>
                    <a:pt x="124" y="129"/>
                  </a:cubicBezTo>
                  <a:cubicBezTo>
                    <a:pt x="138" y="115"/>
                    <a:pt x="147" y="97"/>
                    <a:pt x="147"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74" name="Freeform 86"/>
            <p:cNvSpPr>
              <a:spLocks/>
            </p:cNvSpPr>
            <p:nvPr/>
          </p:nvSpPr>
          <p:spPr bwMode="auto">
            <a:xfrm>
              <a:off x="3605858" y="4360600"/>
              <a:ext cx="159649" cy="99336"/>
            </a:xfrm>
            <a:custGeom>
              <a:avLst/>
              <a:gdLst>
                <a:gd name="T0" fmla="*/ 36 w 45"/>
                <a:gd name="T1" fmla="*/ 28 h 28"/>
                <a:gd name="T2" fmla="*/ 45 w 45"/>
                <a:gd name="T3" fmla="*/ 28 h 28"/>
                <a:gd name="T4" fmla="*/ 45 w 45"/>
                <a:gd name="T5" fmla="*/ 0 h 28"/>
                <a:gd name="T6" fmla="*/ 0 w 45"/>
                <a:gd name="T7" fmla="*/ 0 h 28"/>
                <a:gd name="T8" fmla="*/ 0 w 45"/>
                <a:gd name="T9" fmla="*/ 28 h 28"/>
                <a:gd name="T10" fmla="*/ 9 w 45"/>
                <a:gd name="T11" fmla="*/ 28 h 28"/>
                <a:gd name="T12" fmla="*/ 36 w 45"/>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36" y="28"/>
                  </a:moveTo>
                  <a:lnTo>
                    <a:pt x="45" y="28"/>
                  </a:lnTo>
                  <a:lnTo>
                    <a:pt x="45" y="0"/>
                  </a:lnTo>
                  <a:lnTo>
                    <a:pt x="0" y="0"/>
                  </a:lnTo>
                  <a:lnTo>
                    <a:pt x="0" y="28"/>
                  </a:lnTo>
                  <a:lnTo>
                    <a:pt x="9" y="28"/>
                  </a:lnTo>
                  <a:lnTo>
                    <a:pt x="36" y="28"/>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grpSp>
      <p:grpSp>
        <p:nvGrpSpPr>
          <p:cNvPr id="275" name="Group 274"/>
          <p:cNvGrpSpPr/>
          <p:nvPr/>
        </p:nvGrpSpPr>
        <p:grpSpPr>
          <a:xfrm>
            <a:off x="5525748" y="3780186"/>
            <a:ext cx="815977" cy="1086727"/>
            <a:chOff x="8120822" y="3908730"/>
            <a:chExt cx="796742" cy="1122682"/>
          </a:xfrm>
        </p:grpSpPr>
        <p:grpSp>
          <p:nvGrpSpPr>
            <p:cNvPr id="276" name="Group 275"/>
            <p:cNvGrpSpPr/>
            <p:nvPr/>
          </p:nvGrpSpPr>
          <p:grpSpPr>
            <a:xfrm>
              <a:off x="8120822" y="3908730"/>
              <a:ext cx="796742" cy="1122682"/>
              <a:chOff x="8120822" y="3908730"/>
              <a:chExt cx="796742" cy="1122682"/>
            </a:xfrm>
          </p:grpSpPr>
          <p:grpSp>
            <p:nvGrpSpPr>
              <p:cNvPr id="282" name="Group 281"/>
              <p:cNvGrpSpPr/>
              <p:nvPr/>
            </p:nvGrpSpPr>
            <p:grpSpPr>
              <a:xfrm>
                <a:off x="8120822" y="3908730"/>
                <a:ext cx="796742" cy="1122682"/>
                <a:chOff x="7840338" y="3872670"/>
                <a:chExt cx="847922" cy="1194801"/>
              </a:xfrm>
            </p:grpSpPr>
            <p:sp>
              <p:nvSpPr>
                <p:cNvPr id="291" name="Freeform 345"/>
                <p:cNvSpPr>
                  <a:spLocks/>
                </p:cNvSpPr>
                <p:nvPr/>
              </p:nvSpPr>
              <p:spPr bwMode="auto">
                <a:xfrm>
                  <a:off x="7840338" y="3928075"/>
                  <a:ext cx="847922" cy="1139396"/>
                </a:xfrm>
                <a:custGeom>
                  <a:avLst/>
                  <a:gdLst>
                    <a:gd name="T0" fmla="*/ 163 w 163"/>
                    <a:gd name="T1" fmla="*/ 214 h 220"/>
                    <a:gd name="T2" fmla="*/ 156 w 163"/>
                    <a:gd name="T3" fmla="*/ 220 h 220"/>
                    <a:gd name="T4" fmla="*/ 7 w 163"/>
                    <a:gd name="T5" fmla="*/ 220 h 220"/>
                    <a:gd name="T6" fmla="*/ 0 w 163"/>
                    <a:gd name="T7" fmla="*/ 214 h 220"/>
                    <a:gd name="T8" fmla="*/ 0 w 163"/>
                    <a:gd name="T9" fmla="*/ 7 h 220"/>
                    <a:gd name="T10" fmla="*/ 7 w 163"/>
                    <a:gd name="T11" fmla="*/ 0 h 220"/>
                    <a:gd name="T12" fmla="*/ 156 w 163"/>
                    <a:gd name="T13" fmla="*/ 0 h 220"/>
                    <a:gd name="T14" fmla="*/ 163 w 163"/>
                    <a:gd name="T15" fmla="*/ 7 h 220"/>
                    <a:gd name="T16" fmla="*/ 163 w 163"/>
                    <a:gd name="T17" fmla="*/ 21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20">
                      <a:moveTo>
                        <a:pt x="163" y="214"/>
                      </a:moveTo>
                      <a:cubicBezTo>
                        <a:pt x="163" y="217"/>
                        <a:pt x="160" y="220"/>
                        <a:pt x="156" y="220"/>
                      </a:cubicBezTo>
                      <a:cubicBezTo>
                        <a:pt x="7" y="220"/>
                        <a:pt x="7" y="220"/>
                        <a:pt x="7" y="220"/>
                      </a:cubicBezTo>
                      <a:cubicBezTo>
                        <a:pt x="3" y="220"/>
                        <a:pt x="0" y="217"/>
                        <a:pt x="0" y="214"/>
                      </a:cubicBezTo>
                      <a:cubicBezTo>
                        <a:pt x="0" y="7"/>
                        <a:pt x="0" y="7"/>
                        <a:pt x="0" y="7"/>
                      </a:cubicBezTo>
                      <a:cubicBezTo>
                        <a:pt x="0" y="3"/>
                        <a:pt x="3" y="0"/>
                        <a:pt x="7" y="0"/>
                      </a:cubicBezTo>
                      <a:cubicBezTo>
                        <a:pt x="156" y="0"/>
                        <a:pt x="156" y="0"/>
                        <a:pt x="156" y="0"/>
                      </a:cubicBezTo>
                      <a:cubicBezTo>
                        <a:pt x="160" y="0"/>
                        <a:pt x="163" y="3"/>
                        <a:pt x="163" y="7"/>
                      </a:cubicBezTo>
                      <a:lnTo>
                        <a:pt x="163" y="21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92" name="Freeform 346"/>
                <p:cNvSpPr>
                  <a:spLocks/>
                </p:cNvSpPr>
                <p:nvPr/>
              </p:nvSpPr>
              <p:spPr bwMode="auto">
                <a:xfrm>
                  <a:off x="8064362" y="3959389"/>
                  <a:ext cx="399872" cy="48177"/>
                </a:xfrm>
                <a:custGeom>
                  <a:avLst/>
                  <a:gdLst>
                    <a:gd name="T0" fmla="*/ 77 w 77"/>
                    <a:gd name="T1" fmla="*/ 9 h 9"/>
                    <a:gd name="T2" fmla="*/ 67 w 77"/>
                    <a:gd name="T3" fmla="*/ 0 h 9"/>
                    <a:gd name="T4" fmla="*/ 10 w 77"/>
                    <a:gd name="T5" fmla="*/ 0 h 9"/>
                    <a:gd name="T6" fmla="*/ 0 w 77"/>
                    <a:gd name="T7" fmla="*/ 9 h 9"/>
                    <a:gd name="T8" fmla="*/ 77 w 77"/>
                    <a:gd name="T9" fmla="*/ 9 h 9"/>
                  </a:gdLst>
                  <a:ahLst/>
                  <a:cxnLst>
                    <a:cxn ang="0">
                      <a:pos x="T0" y="T1"/>
                    </a:cxn>
                    <a:cxn ang="0">
                      <a:pos x="T2" y="T3"/>
                    </a:cxn>
                    <a:cxn ang="0">
                      <a:pos x="T4" y="T5"/>
                    </a:cxn>
                    <a:cxn ang="0">
                      <a:pos x="T6" y="T7"/>
                    </a:cxn>
                    <a:cxn ang="0">
                      <a:pos x="T8" y="T9"/>
                    </a:cxn>
                  </a:cxnLst>
                  <a:rect l="0" t="0" r="r" b="b"/>
                  <a:pathLst>
                    <a:path w="77" h="9">
                      <a:moveTo>
                        <a:pt x="77" y="9"/>
                      </a:moveTo>
                      <a:cubicBezTo>
                        <a:pt x="76" y="4"/>
                        <a:pt x="72" y="0"/>
                        <a:pt x="67" y="0"/>
                      </a:cubicBezTo>
                      <a:cubicBezTo>
                        <a:pt x="10" y="0"/>
                        <a:pt x="10" y="0"/>
                        <a:pt x="10" y="0"/>
                      </a:cubicBezTo>
                      <a:cubicBezTo>
                        <a:pt x="5" y="0"/>
                        <a:pt x="1" y="4"/>
                        <a:pt x="0" y="9"/>
                      </a:cubicBezTo>
                      <a:lnTo>
                        <a:pt x="77"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93" name="Freeform 347"/>
                <p:cNvSpPr>
                  <a:spLocks/>
                </p:cNvSpPr>
                <p:nvPr/>
              </p:nvSpPr>
              <p:spPr bwMode="auto">
                <a:xfrm>
                  <a:off x="8064362" y="3964207"/>
                  <a:ext cx="26498" cy="74676"/>
                </a:xfrm>
                <a:custGeom>
                  <a:avLst/>
                  <a:gdLst>
                    <a:gd name="T0" fmla="*/ 5 w 5"/>
                    <a:gd name="T1" fmla="*/ 12 h 14"/>
                    <a:gd name="T2" fmla="*/ 3 w 5"/>
                    <a:gd name="T3" fmla="*/ 14 h 14"/>
                    <a:gd name="T4" fmla="*/ 3 w 5"/>
                    <a:gd name="T5" fmla="*/ 14 h 14"/>
                    <a:gd name="T6" fmla="*/ 0 w 5"/>
                    <a:gd name="T7" fmla="*/ 12 h 14"/>
                    <a:gd name="T8" fmla="*/ 0 w 5"/>
                    <a:gd name="T9" fmla="*/ 3 h 14"/>
                    <a:gd name="T10" fmla="*/ 3 w 5"/>
                    <a:gd name="T11" fmla="*/ 0 h 14"/>
                    <a:gd name="T12" fmla="*/ 3 w 5"/>
                    <a:gd name="T13" fmla="*/ 0 h 14"/>
                    <a:gd name="T14" fmla="*/ 5 w 5"/>
                    <a:gd name="T15" fmla="*/ 3 h 14"/>
                    <a:gd name="T16" fmla="*/ 5 w 5"/>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5" y="12"/>
                      </a:moveTo>
                      <a:cubicBezTo>
                        <a:pt x="5" y="13"/>
                        <a:pt x="4" y="14"/>
                        <a:pt x="3" y="14"/>
                      </a:cubicBezTo>
                      <a:cubicBezTo>
                        <a:pt x="3" y="14"/>
                        <a:pt x="3" y="14"/>
                        <a:pt x="3" y="14"/>
                      </a:cubicBezTo>
                      <a:cubicBezTo>
                        <a:pt x="1" y="14"/>
                        <a:pt x="0" y="13"/>
                        <a:pt x="0" y="12"/>
                      </a:cubicBezTo>
                      <a:cubicBezTo>
                        <a:pt x="0" y="3"/>
                        <a:pt x="0" y="3"/>
                        <a:pt x="0" y="3"/>
                      </a:cubicBezTo>
                      <a:cubicBezTo>
                        <a:pt x="0" y="1"/>
                        <a:pt x="1" y="0"/>
                        <a:pt x="3" y="0"/>
                      </a:cubicBezTo>
                      <a:cubicBezTo>
                        <a:pt x="3" y="0"/>
                        <a:pt x="3" y="0"/>
                        <a:pt x="3" y="0"/>
                      </a:cubicBezTo>
                      <a:cubicBezTo>
                        <a:pt x="4" y="0"/>
                        <a:pt x="5" y="1"/>
                        <a:pt x="5" y="3"/>
                      </a:cubicBezTo>
                      <a:lnTo>
                        <a:pt x="5" y="1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94" name="Freeform 348"/>
                <p:cNvSpPr>
                  <a:spLocks/>
                </p:cNvSpPr>
                <p:nvPr/>
              </p:nvSpPr>
              <p:spPr bwMode="auto">
                <a:xfrm>
                  <a:off x="8437738" y="3964207"/>
                  <a:ext cx="26498" cy="74676"/>
                </a:xfrm>
                <a:custGeom>
                  <a:avLst/>
                  <a:gdLst>
                    <a:gd name="T0" fmla="*/ 5 w 5"/>
                    <a:gd name="T1" fmla="*/ 12 h 14"/>
                    <a:gd name="T2" fmla="*/ 2 w 5"/>
                    <a:gd name="T3" fmla="*/ 14 h 14"/>
                    <a:gd name="T4" fmla="*/ 2 w 5"/>
                    <a:gd name="T5" fmla="*/ 14 h 14"/>
                    <a:gd name="T6" fmla="*/ 0 w 5"/>
                    <a:gd name="T7" fmla="*/ 12 h 14"/>
                    <a:gd name="T8" fmla="*/ 0 w 5"/>
                    <a:gd name="T9" fmla="*/ 3 h 14"/>
                    <a:gd name="T10" fmla="*/ 2 w 5"/>
                    <a:gd name="T11" fmla="*/ 0 h 14"/>
                    <a:gd name="T12" fmla="*/ 2 w 5"/>
                    <a:gd name="T13" fmla="*/ 0 h 14"/>
                    <a:gd name="T14" fmla="*/ 5 w 5"/>
                    <a:gd name="T15" fmla="*/ 3 h 14"/>
                    <a:gd name="T16" fmla="*/ 5 w 5"/>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5" y="12"/>
                      </a:moveTo>
                      <a:cubicBezTo>
                        <a:pt x="5" y="13"/>
                        <a:pt x="4" y="14"/>
                        <a:pt x="2" y="14"/>
                      </a:cubicBezTo>
                      <a:cubicBezTo>
                        <a:pt x="2" y="14"/>
                        <a:pt x="2" y="14"/>
                        <a:pt x="2" y="14"/>
                      </a:cubicBezTo>
                      <a:cubicBezTo>
                        <a:pt x="1" y="14"/>
                        <a:pt x="0" y="13"/>
                        <a:pt x="0" y="12"/>
                      </a:cubicBezTo>
                      <a:cubicBezTo>
                        <a:pt x="0" y="3"/>
                        <a:pt x="0" y="3"/>
                        <a:pt x="0" y="3"/>
                      </a:cubicBezTo>
                      <a:cubicBezTo>
                        <a:pt x="0" y="1"/>
                        <a:pt x="1" y="0"/>
                        <a:pt x="2" y="0"/>
                      </a:cubicBezTo>
                      <a:cubicBezTo>
                        <a:pt x="2" y="0"/>
                        <a:pt x="2" y="0"/>
                        <a:pt x="2" y="0"/>
                      </a:cubicBezTo>
                      <a:cubicBezTo>
                        <a:pt x="4" y="0"/>
                        <a:pt x="5" y="1"/>
                        <a:pt x="5" y="3"/>
                      </a:cubicBezTo>
                      <a:lnTo>
                        <a:pt x="5" y="1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sp>
              <p:nvSpPr>
                <p:cNvPr id="295" name="Rectangle 294"/>
                <p:cNvSpPr/>
                <p:nvPr/>
              </p:nvSpPr>
              <p:spPr bwMode="auto">
                <a:xfrm>
                  <a:off x="7930564" y="4045254"/>
                  <a:ext cx="667470" cy="9368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6" name="Freeform 349"/>
                <p:cNvSpPr>
                  <a:spLocks noEditPoints="1"/>
                </p:cNvSpPr>
                <p:nvPr/>
              </p:nvSpPr>
              <p:spPr bwMode="auto">
                <a:xfrm>
                  <a:off x="7996914" y="3872670"/>
                  <a:ext cx="529951" cy="207163"/>
                </a:xfrm>
                <a:custGeom>
                  <a:avLst/>
                  <a:gdLst>
                    <a:gd name="T0" fmla="*/ 84 w 102"/>
                    <a:gd name="T1" fmla="*/ 23 h 40"/>
                    <a:gd name="T2" fmla="*/ 74 w 102"/>
                    <a:gd name="T3" fmla="*/ 23 h 40"/>
                    <a:gd name="T4" fmla="*/ 75 w 102"/>
                    <a:gd name="T5" fmla="*/ 23 h 40"/>
                    <a:gd name="T6" fmla="*/ 62 w 102"/>
                    <a:gd name="T7" fmla="*/ 11 h 40"/>
                    <a:gd name="T8" fmla="*/ 62 w 102"/>
                    <a:gd name="T9" fmla="*/ 11 h 40"/>
                    <a:gd name="T10" fmla="*/ 62 w 102"/>
                    <a:gd name="T11" fmla="*/ 11 h 40"/>
                    <a:gd name="T12" fmla="*/ 51 w 102"/>
                    <a:gd name="T13" fmla="*/ 0 h 40"/>
                    <a:gd name="T14" fmla="*/ 41 w 102"/>
                    <a:gd name="T15" fmla="*/ 11 h 40"/>
                    <a:gd name="T16" fmla="*/ 41 w 102"/>
                    <a:gd name="T17" fmla="*/ 11 h 40"/>
                    <a:gd name="T18" fmla="*/ 28 w 102"/>
                    <a:gd name="T19" fmla="*/ 23 h 40"/>
                    <a:gd name="T20" fmla="*/ 29 w 102"/>
                    <a:gd name="T21" fmla="*/ 23 h 40"/>
                    <a:gd name="T22" fmla="*/ 19 w 102"/>
                    <a:gd name="T23" fmla="*/ 23 h 40"/>
                    <a:gd name="T24" fmla="*/ 0 w 102"/>
                    <a:gd name="T25" fmla="*/ 40 h 40"/>
                    <a:gd name="T26" fmla="*/ 102 w 102"/>
                    <a:gd name="T27" fmla="*/ 40 h 40"/>
                    <a:gd name="T28" fmla="*/ 84 w 102"/>
                    <a:gd name="T29" fmla="*/ 23 h 40"/>
                    <a:gd name="T30" fmla="*/ 51 w 102"/>
                    <a:gd name="T31" fmla="*/ 5 h 40"/>
                    <a:gd name="T32" fmla="*/ 57 w 102"/>
                    <a:gd name="T33" fmla="*/ 11 h 40"/>
                    <a:gd name="T34" fmla="*/ 51 w 102"/>
                    <a:gd name="T35" fmla="*/ 16 h 40"/>
                    <a:gd name="T36" fmla="*/ 46 w 102"/>
                    <a:gd name="T37" fmla="*/ 11 h 40"/>
                    <a:gd name="T38" fmla="*/ 51 w 102"/>
                    <a:gd name="T3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40">
                      <a:moveTo>
                        <a:pt x="84" y="23"/>
                      </a:moveTo>
                      <a:cubicBezTo>
                        <a:pt x="74" y="23"/>
                        <a:pt x="74" y="23"/>
                        <a:pt x="74" y="23"/>
                      </a:cubicBezTo>
                      <a:cubicBezTo>
                        <a:pt x="75" y="23"/>
                        <a:pt x="75" y="23"/>
                        <a:pt x="75" y="23"/>
                      </a:cubicBezTo>
                      <a:cubicBezTo>
                        <a:pt x="68" y="23"/>
                        <a:pt x="62" y="18"/>
                        <a:pt x="62" y="11"/>
                      </a:cubicBezTo>
                      <a:cubicBezTo>
                        <a:pt x="62" y="11"/>
                        <a:pt x="62" y="11"/>
                        <a:pt x="62" y="11"/>
                      </a:cubicBezTo>
                      <a:cubicBezTo>
                        <a:pt x="62" y="11"/>
                        <a:pt x="62" y="11"/>
                        <a:pt x="62" y="11"/>
                      </a:cubicBezTo>
                      <a:cubicBezTo>
                        <a:pt x="62" y="5"/>
                        <a:pt x="57" y="0"/>
                        <a:pt x="51" y="0"/>
                      </a:cubicBezTo>
                      <a:cubicBezTo>
                        <a:pt x="45" y="0"/>
                        <a:pt x="41" y="5"/>
                        <a:pt x="41" y="11"/>
                      </a:cubicBezTo>
                      <a:cubicBezTo>
                        <a:pt x="41" y="11"/>
                        <a:pt x="41" y="11"/>
                        <a:pt x="41" y="11"/>
                      </a:cubicBezTo>
                      <a:cubicBezTo>
                        <a:pt x="41" y="18"/>
                        <a:pt x="35" y="23"/>
                        <a:pt x="28" y="23"/>
                      </a:cubicBezTo>
                      <a:cubicBezTo>
                        <a:pt x="29" y="23"/>
                        <a:pt x="29" y="23"/>
                        <a:pt x="29" y="23"/>
                      </a:cubicBezTo>
                      <a:cubicBezTo>
                        <a:pt x="19" y="23"/>
                        <a:pt x="19" y="23"/>
                        <a:pt x="19" y="23"/>
                      </a:cubicBezTo>
                      <a:cubicBezTo>
                        <a:pt x="9" y="23"/>
                        <a:pt x="1" y="31"/>
                        <a:pt x="0" y="40"/>
                      </a:cubicBezTo>
                      <a:cubicBezTo>
                        <a:pt x="102" y="40"/>
                        <a:pt x="102" y="40"/>
                        <a:pt x="102" y="40"/>
                      </a:cubicBezTo>
                      <a:cubicBezTo>
                        <a:pt x="102" y="31"/>
                        <a:pt x="94" y="23"/>
                        <a:pt x="84" y="23"/>
                      </a:cubicBezTo>
                      <a:close/>
                      <a:moveTo>
                        <a:pt x="51" y="5"/>
                      </a:moveTo>
                      <a:cubicBezTo>
                        <a:pt x="54" y="5"/>
                        <a:pt x="57" y="8"/>
                        <a:pt x="57" y="11"/>
                      </a:cubicBezTo>
                      <a:cubicBezTo>
                        <a:pt x="57" y="14"/>
                        <a:pt x="54" y="16"/>
                        <a:pt x="51" y="16"/>
                      </a:cubicBezTo>
                      <a:cubicBezTo>
                        <a:pt x="48" y="16"/>
                        <a:pt x="46" y="14"/>
                        <a:pt x="46" y="11"/>
                      </a:cubicBezTo>
                      <a:cubicBezTo>
                        <a:pt x="46" y="8"/>
                        <a:pt x="48" y="5"/>
                        <a:pt x="51"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537"/>
                  <a:endParaRPr lang="en-US" sz="1350" dirty="0">
                    <a:solidFill>
                      <a:srgbClr val="505050"/>
                    </a:solidFill>
                    <a:latin typeface="Segoe UI"/>
                  </a:endParaRPr>
                </a:p>
              </p:txBody>
            </p:sp>
          </p:grpSp>
          <p:sp>
            <p:nvSpPr>
              <p:cNvPr id="283" name="Rectangle 282"/>
              <p:cNvSpPr/>
              <p:nvPr/>
            </p:nvSpPr>
            <p:spPr bwMode="auto">
              <a:xfrm>
                <a:off x="8246273" y="4142092"/>
                <a:ext cx="101343" cy="101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4" name="Rectangle 283"/>
              <p:cNvSpPr/>
              <p:nvPr/>
            </p:nvSpPr>
            <p:spPr bwMode="auto">
              <a:xfrm>
                <a:off x="8246273" y="4307541"/>
                <a:ext cx="101343" cy="101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5" name="Rectangle 284"/>
              <p:cNvSpPr/>
              <p:nvPr/>
            </p:nvSpPr>
            <p:spPr bwMode="auto">
              <a:xfrm>
                <a:off x="8246273" y="4472990"/>
                <a:ext cx="101343" cy="101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6" name="Rectangle 285"/>
              <p:cNvSpPr/>
              <p:nvPr/>
            </p:nvSpPr>
            <p:spPr bwMode="auto">
              <a:xfrm>
                <a:off x="8246273" y="4638439"/>
                <a:ext cx="101343" cy="101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7" name="Rectangle 286"/>
              <p:cNvSpPr/>
              <p:nvPr/>
            </p:nvSpPr>
            <p:spPr bwMode="auto">
              <a:xfrm>
                <a:off x="8246273" y="4803890"/>
                <a:ext cx="101343" cy="101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88" name="Picture 287"/>
              <p:cNvPicPr>
                <a:picLocks noChangeAspect="1"/>
              </p:cNvPicPr>
              <p:nvPr/>
            </p:nvPicPr>
            <p:blipFill>
              <a:blip r:embed="rId3"/>
              <a:stretch>
                <a:fillRect/>
              </a:stretch>
            </p:blipFill>
            <p:spPr>
              <a:xfrm>
                <a:off x="8180380" y="4088233"/>
                <a:ext cx="230955" cy="158021"/>
              </a:xfrm>
              <a:prstGeom prst="rect">
                <a:avLst/>
              </a:prstGeom>
            </p:spPr>
          </p:pic>
          <p:pic>
            <p:nvPicPr>
              <p:cNvPr id="289" name="Picture 288"/>
              <p:cNvPicPr>
                <a:picLocks noChangeAspect="1"/>
              </p:cNvPicPr>
              <p:nvPr/>
            </p:nvPicPr>
            <p:blipFill>
              <a:blip r:embed="rId3"/>
              <a:stretch>
                <a:fillRect/>
              </a:stretch>
            </p:blipFill>
            <p:spPr>
              <a:xfrm>
                <a:off x="8180380" y="4256231"/>
                <a:ext cx="230955" cy="158021"/>
              </a:xfrm>
              <a:prstGeom prst="rect">
                <a:avLst/>
              </a:prstGeom>
            </p:spPr>
          </p:pic>
          <p:pic>
            <p:nvPicPr>
              <p:cNvPr id="290" name="Picture 289"/>
              <p:cNvPicPr>
                <a:picLocks noChangeAspect="1"/>
              </p:cNvPicPr>
              <p:nvPr/>
            </p:nvPicPr>
            <p:blipFill>
              <a:blip r:embed="rId3"/>
              <a:stretch>
                <a:fillRect/>
              </a:stretch>
            </p:blipFill>
            <p:spPr>
              <a:xfrm>
                <a:off x="8180380" y="4420521"/>
                <a:ext cx="230955" cy="158021"/>
              </a:xfrm>
              <a:prstGeom prst="rect">
                <a:avLst/>
              </a:prstGeom>
            </p:spPr>
          </p:pic>
        </p:grpSp>
        <p:cxnSp>
          <p:nvCxnSpPr>
            <p:cNvPr id="277" name="Straight Connector 276"/>
            <p:cNvCxnSpPr/>
            <p:nvPr/>
          </p:nvCxnSpPr>
          <p:spPr>
            <a:xfrm>
              <a:off x="8404282" y="4235545"/>
              <a:ext cx="3904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8404282" y="4407299"/>
              <a:ext cx="3904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8404282" y="4569126"/>
              <a:ext cx="3904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8404282" y="4740083"/>
              <a:ext cx="3904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8404282" y="4895731"/>
              <a:ext cx="3904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27" name="Picture 126"/>
          <p:cNvPicPr>
            <a:picLocks noChangeAspect="1"/>
          </p:cNvPicPr>
          <p:nvPr/>
        </p:nvPicPr>
        <p:blipFill>
          <a:blip r:embed="rId4"/>
          <a:stretch>
            <a:fillRect/>
          </a:stretch>
        </p:blipFill>
        <p:spPr>
          <a:xfrm>
            <a:off x="6906501" y="3837830"/>
            <a:ext cx="1998628" cy="731042"/>
          </a:xfrm>
          <a:prstGeom prst="rect">
            <a:avLst/>
          </a:prstGeom>
        </p:spPr>
      </p:pic>
      <p:pic>
        <p:nvPicPr>
          <p:cNvPr id="128" name="Picture 127"/>
          <p:cNvPicPr>
            <a:picLocks noChangeAspect="1"/>
          </p:cNvPicPr>
          <p:nvPr/>
        </p:nvPicPr>
        <p:blipFill>
          <a:blip r:embed="rId5"/>
          <a:stretch>
            <a:fillRect/>
          </a:stretch>
        </p:blipFill>
        <p:spPr>
          <a:xfrm>
            <a:off x="7711056" y="4282977"/>
            <a:ext cx="1042504" cy="660935"/>
          </a:xfrm>
          <a:prstGeom prst="rect">
            <a:avLst/>
          </a:prstGeom>
        </p:spPr>
      </p:pic>
    </p:spTree>
    <p:extLst>
      <p:ext uri="{BB962C8B-B14F-4D97-AF65-F5344CB8AC3E}">
        <p14:creationId xmlns:p14="http://schemas.microsoft.com/office/powerpoint/2010/main" val="242364736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3AC8F46C-B740-4CFF-8DF8-A7393A09FDB3}"/>
              </a:ext>
            </a:extLst>
          </p:cNvPr>
          <p:cNvSpPr/>
          <p:nvPr/>
        </p:nvSpPr>
        <p:spPr bwMode="auto">
          <a:xfrm>
            <a:off x="1" y="3094047"/>
            <a:ext cx="9143999" cy="176526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6" name="Text Placeholder 5"/>
          <p:cNvSpPr>
            <a:spLocks noGrp="1"/>
          </p:cNvSpPr>
          <p:nvPr>
            <p:ph type="body" sz="quarter" idx="11"/>
          </p:nvPr>
        </p:nvSpPr>
        <p:spPr>
          <a:xfrm>
            <a:off x="781350" y="228908"/>
            <a:ext cx="7535065" cy="679339"/>
          </a:xfrm>
        </p:spPr>
        <p:txBody>
          <a:bodyPr>
            <a:normAutofit/>
          </a:bodyPr>
          <a:lstStyle/>
          <a:p>
            <a:r>
              <a:rPr lang="en-CA" dirty="0"/>
              <a:t>Improving security across Azure environments</a:t>
            </a:r>
          </a:p>
        </p:txBody>
      </p:sp>
      <p:grpSp>
        <p:nvGrpSpPr>
          <p:cNvPr id="49" name="Group 48">
            <a:extLst>
              <a:ext uri="{FF2B5EF4-FFF2-40B4-BE49-F238E27FC236}">
                <a16:creationId xmlns:a16="http://schemas.microsoft.com/office/drawing/2014/main" xmlns="" id="{8E129C84-86D3-497F-83B8-B76BD4D1AD6E}"/>
              </a:ext>
            </a:extLst>
          </p:cNvPr>
          <p:cNvGrpSpPr/>
          <p:nvPr/>
        </p:nvGrpSpPr>
        <p:grpSpPr>
          <a:xfrm>
            <a:off x="3670887" y="3768024"/>
            <a:ext cx="1802227" cy="799263"/>
            <a:chOff x="4894515" y="3881034"/>
            <a:chExt cx="2402969" cy="1065685"/>
          </a:xfrm>
        </p:grpSpPr>
        <p:sp>
          <p:nvSpPr>
            <p:cNvPr id="32" name="TextBox 31">
              <a:extLst>
                <a:ext uri="{FF2B5EF4-FFF2-40B4-BE49-F238E27FC236}">
                  <a16:creationId xmlns:a16="http://schemas.microsoft.com/office/drawing/2014/main" xmlns="" id="{1002CB25-7BEE-432C-83DE-DAA2CFC76E7D}"/>
                </a:ext>
              </a:extLst>
            </p:cNvPr>
            <p:cNvSpPr txBox="1"/>
            <p:nvPr/>
          </p:nvSpPr>
          <p:spPr>
            <a:xfrm>
              <a:off x="4894515" y="4669720"/>
              <a:ext cx="2402969" cy="276999"/>
            </a:xfrm>
            <a:prstGeom prst="rect">
              <a:avLst/>
            </a:prstGeom>
            <a:noFill/>
          </p:spPr>
          <p:txBody>
            <a:bodyPr wrap="square" lIns="0" tIns="0" rIns="0" bIns="0" rtlCol="0">
              <a:spAutoFit/>
            </a:bodyPr>
            <a:lstStyle/>
            <a:p>
              <a:pPr algn="ctr" defTabSz="685775">
                <a:defRPr/>
              </a:pPr>
              <a:r>
                <a:rPr lang="en-US" sz="1350" dirty="0">
                  <a:solidFill>
                    <a:srgbClr val="0D0D0D"/>
                  </a:solidFill>
                  <a:latin typeface="Segoe UI Semibold"/>
                </a:rPr>
                <a:t>Protect against threats</a:t>
              </a:r>
            </a:p>
          </p:txBody>
        </p:sp>
        <p:sp>
          <p:nvSpPr>
            <p:cNvPr id="27" name="shield_3" title="Icon of a shield with an exclamation point inside">
              <a:extLst>
                <a:ext uri="{FF2B5EF4-FFF2-40B4-BE49-F238E27FC236}">
                  <a16:creationId xmlns:a16="http://schemas.microsoft.com/office/drawing/2014/main" xmlns="" id="{9414B7CB-30A8-4E9D-B9ED-D0271992205A}"/>
                </a:ext>
              </a:extLst>
            </p:cNvPr>
            <p:cNvSpPr>
              <a:spLocks noChangeAspect="1" noEditPoints="1"/>
            </p:cNvSpPr>
            <p:nvPr/>
          </p:nvSpPr>
          <p:spPr bwMode="auto">
            <a:xfrm>
              <a:off x="5836167" y="3881034"/>
              <a:ext cx="519664" cy="52668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775">
                <a:defRPr/>
              </a:pPr>
              <a:endParaRPr lang="en-US" sz="825" dirty="0">
                <a:solidFill>
                  <a:srgbClr val="1A1A1A"/>
                </a:solidFill>
                <a:latin typeface="Segoe UI Semibold"/>
              </a:endParaRPr>
            </a:p>
          </p:txBody>
        </p:sp>
      </p:grpSp>
      <p:grpSp>
        <p:nvGrpSpPr>
          <p:cNvPr id="4" name="Group 3">
            <a:extLst>
              <a:ext uri="{FF2B5EF4-FFF2-40B4-BE49-F238E27FC236}">
                <a16:creationId xmlns:a16="http://schemas.microsoft.com/office/drawing/2014/main" xmlns="" id="{6E495F3D-7B83-4471-9647-1CC18A0B945F}"/>
              </a:ext>
            </a:extLst>
          </p:cNvPr>
          <p:cNvGrpSpPr/>
          <p:nvPr/>
        </p:nvGrpSpPr>
        <p:grpSpPr>
          <a:xfrm>
            <a:off x="6830663" y="3690299"/>
            <a:ext cx="1716605" cy="876993"/>
            <a:chOff x="4959349" y="4820797"/>
            <a:chExt cx="2288807" cy="1169323"/>
          </a:xfrm>
        </p:grpSpPr>
        <p:sp>
          <p:nvSpPr>
            <p:cNvPr id="33" name="TextBox 32">
              <a:extLst>
                <a:ext uri="{FF2B5EF4-FFF2-40B4-BE49-F238E27FC236}">
                  <a16:creationId xmlns:a16="http://schemas.microsoft.com/office/drawing/2014/main" xmlns="" id="{ED17A94D-1AB9-4095-82E3-F2BA8E4ACC6C}"/>
                </a:ext>
              </a:extLst>
            </p:cNvPr>
            <p:cNvSpPr txBox="1"/>
            <p:nvPr/>
          </p:nvSpPr>
          <p:spPr>
            <a:xfrm>
              <a:off x="4959349" y="5713121"/>
              <a:ext cx="2288807" cy="276999"/>
            </a:xfrm>
            <a:prstGeom prst="rect">
              <a:avLst/>
            </a:prstGeom>
            <a:noFill/>
          </p:spPr>
          <p:txBody>
            <a:bodyPr wrap="square" lIns="0" tIns="0" rIns="0" bIns="0" rtlCol="0">
              <a:spAutoFit/>
            </a:bodyPr>
            <a:lstStyle/>
            <a:p>
              <a:pPr algn="ctr" defTabSz="685775">
                <a:defRPr/>
              </a:pPr>
              <a:r>
                <a:rPr lang="en-US" sz="1350" dirty="0">
                  <a:solidFill>
                    <a:srgbClr val="0D0D0D"/>
                  </a:solidFill>
                  <a:latin typeface="Segoe UI Semibold"/>
                </a:rPr>
                <a:t>Get secure faster</a:t>
              </a:r>
            </a:p>
          </p:txBody>
        </p:sp>
        <p:grpSp>
          <p:nvGrpSpPr>
            <p:cNvPr id="15" name="Group 14">
              <a:extLst>
                <a:ext uri="{FF2B5EF4-FFF2-40B4-BE49-F238E27FC236}">
                  <a16:creationId xmlns:a16="http://schemas.microsoft.com/office/drawing/2014/main" xmlns="" id="{B3DFCEA3-4BEA-423C-9597-393683EE9E5D}"/>
                </a:ext>
              </a:extLst>
            </p:cNvPr>
            <p:cNvGrpSpPr/>
            <p:nvPr/>
          </p:nvGrpSpPr>
          <p:grpSpPr>
            <a:xfrm>
              <a:off x="5562129" y="4820797"/>
              <a:ext cx="767121" cy="630326"/>
              <a:chOff x="6278137" y="4876137"/>
              <a:chExt cx="767121" cy="630326"/>
            </a:xfrm>
          </p:grpSpPr>
          <p:sp>
            <p:nvSpPr>
              <p:cNvPr id="30" name="Lock" title="Icon of a padlock">
                <a:extLst>
                  <a:ext uri="{FF2B5EF4-FFF2-40B4-BE49-F238E27FC236}">
                    <a16:creationId xmlns:a16="http://schemas.microsoft.com/office/drawing/2014/main" xmlns="" id="{FDDC8998-A537-4AA7-90C6-4FDF67904DE9}"/>
                  </a:ext>
                </a:extLst>
              </p:cNvPr>
              <p:cNvSpPr>
                <a:spLocks noChangeAspect="1" noEditPoints="1"/>
              </p:cNvSpPr>
              <p:nvPr/>
            </p:nvSpPr>
            <p:spPr bwMode="auto">
              <a:xfrm>
                <a:off x="6594265" y="4876137"/>
                <a:ext cx="450993" cy="63032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775">
                  <a:defRPr/>
                </a:pPr>
                <a:endParaRPr lang="en-US" sz="825" dirty="0">
                  <a:solidFill>
                    <a:srgbClr val="1A1A1A"/>
                  </a:solidFill>
                  <a:latin typeface="Segoe UI Semibold"/>
                </a:endParaRPr>
              </a:p>
            </p:txBody>
          </p:sp>
          <p:grpSp>
            <p:nvGrpSpPr>
              <p:cNvPr id="14" name="Group 13">
                <a:extLst>
                  <a:ext uri="{FF2B5EF4-FFF2-40B4-BE49-F238E27FC236}">
                    <a16:creationId xmlns:a16="http://schemas.microsoft.com/office/drawing/2014/main" xmlns="" id="{0B8651FA-1250-42AE-B0E4-AB8FE6E738D7}"/>
                  </a:ext>
                </a:extLst>
              </p:cNvPr>
              <p:cNvGrpSpPr/>
              <p:nvPr/>
            </p:nvGrpSpPr>
            <p:grpSpPr>
              <a:xfrm>
                <a:off x="6278137" y="5234697"/>
                <a:ext cx="316136" cy="195704"/>
                <a:chOff x="6119019" y="5234697"/>
                <a:chExt cx="426524" cy="195704"/>
              </a:xfrm>
            </p:grpSpPr>
            <p:cxnSp>
              <p:nvCxnSpPr>
                <p:cNvPr id="10" name="Straight Connector 9">
                  <a:extLst>
                    <a:ext uri="{FF2B5EF4-FFF2-40B4-BE49-F238E27FC236}">
                      <a16:creationId xmlns:a16="http://schemas.microsoft.com/office/drawing/2014/main" xmlns="" id="{EE4F3FF1-D321-408B-B7DC-A1D4F6379C20}"/>
                    </a:ext>
                  </a:extLst>
                </p:cNvPr>
                <p:cNvCxnSpPr>
                  <a:cxnSpLocks/>
                </p:cNvCxnSpPr>
                <p:nvPr/>
              </p:nvCxnSpPr>
              <p:spPr>
                <a:xfrm>
                  <a:off x="6119019" y="5234697"/>
                  <a:ext cx="426524"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B46F51F-C938-445D-971F-0FD094AE3175}"/>
                    </a:ext>
                  </a:extLst>
                </p:cNvPr>
                <p:cNvCxnSpPr>
                  <a:cxnSpLocks/>
                </p:cNvCxnSpPr>
                <p:nvPr/>
              </p:nvCxnSpPr>
              <p:spPr>
                <a:xfrm>
                  <a:off x="6241296" y="5332549"/>
                  <a:ext cx="304236"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16A12A37-1AF0-4C31-AE64-6793A91504FB}"/>
                    </a:ext>
                  </a:extLst>
                </p:cNvPr>
                <p:cNvCxnSpPr>
                  <a:cxnSpLocks/>
                </p:cNvCxnSpPr>
                <p:nvPr/>
              </p:nvCxnSpPr>
              <p:spPr>
                <a:xfrm>
                  <a:off x="6332274" y="5430401"/>
                  <a:ext cx="213261"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sp>
        <p:nvSpPr>
          <p:cNvPr id="9" name="Right Bracket 8">
            <a:extLst>
              <a:ext uri="{FF2B5EF4-FFF2-40B4-BE49-F238E27FC236}">
                <a16:creationId xmlns:a16="http://schemas.microsoft.com/office/drawing/2014/main" xmlns="" id="{A293B4DD-D794-41E2-BBC3-CE7BE77F2050}"/>
              </a:ext>
            </a:extLst>
          </p:cNvPr>
          <p:cNvSpPr/>
          <p:nvPr/>
        </p:nvSpPr>
        <p:spPr>
          <a:xfrm rot="16200000">
            <a:off x="4422089" y="-504880"/>
            <a:ext cx="299820" cy="8138163"/>
          </a:xfrm>
          <a:prstGeom prst="rightBracket">
            <a:avLst>
              <a:gd name="adj" fmla="val 70391"/>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775">
              <a:defRPr/>
            </a:pPr>
            <a:endParaRPr lang="en-US" sz="1324" dirty="0">
              <a:solidFill>
                <a:srgbClr val="1A1A1A"/>
              </a:solidFill>
              <a:latin typeface="Segoe UI"/>
            </a:endParaRPr>
          </a:p>
        </p:txBody>
      </p:sp>
      <p:grpSp>
        <p:nvGrpSpPr>
          <p:cNvPr id="48" name="Group 47">
            <a:extLst>
              <a:ext uri="{FF2B5EF4-FFF2-40B4-BE49-F238E27FC236}">
                <a16:creationId xmlns:a16="http://schemas.microsoft.com/office/drawing/2014/main" xmlns="" id="{03570483-811B-4F4D-B527-064DC734BBC8}"/>
              </a:ext>
            </a:extLst>
          </p:cNvPr>
          <p:cNvGrpSpPr/>
          <p:nvPr/>
        </p:nvGrpSpPr>
        <p:grpSpPr>
          <a:xfrm>
            <a:off x="343045" y="3748091"/>
            <a:ext cx="2407775" cy="819195"/>
            <a:chOff x="457394" y="3854457"/>
            <a:chExt cx="3210366" cy="1092261"/>
          </a:xfrm>
        </p:grpSpPr>
        <p:sp>
          <p:nvSpPr>
            <p:cNvPr id="22" name="TextBox 21">
              <a:extLst>
                <a:ext uri="{FF2B5EF4-FFF2-40B4-BE49-F238E27FC236}">
                  <a16:creationId xmlns:a16="http://schemas.microsoft.com/office/drawing/2014/main" xmlns="" id="{045407C5-6182-4060-B191-DAF744D55AF6}"/>
                </a:ext>
              </a:extLst>
            </p:cNvPr>
            <p:cNvSpPr txBox="1"/>
            <p:nvPr/>
          </p:nvSpPr>
          <p:spPr>
            <a:xfrm>
              <a:off x="457394" y="4669719"/>
              <a:ext cx="3210366" cy="276999"/>
            </a:xfrm>
            <a:prstGeom prst="rect">
              <a:avLst/>
            </a:prstGeom>
            <a:noFill/>
          </p:spPr>
          <p:txBody>
            <a:bodyPr wrap="square" lIns="0" tIns="0" rIns="0" bIns="0" rtlCol="0">
              <a:spAutoFit/>
            </a:bodyPr>
            <a:lstStyle/>
            <a:p>
              <a:pPr algn="ctr" defTabSz="685775">
                <a:defRPr/>
              </a:pPr>
              <a:r>
                <a:rPr lang="en-US" sz="1350" dirty="0">
                  <a:solidFill>
                    <a:srgbClr val="0D0D0D"/>
                  </a:solidFill>
                  <a:latin typeface="Segoe UI Semibold"/>
                </a:rPr>
                <a:t>Faster PBMM Compliance</a:t>
              </a:r>
            </a:p>
          </p:txBody>
        </p:sp>
        <p:grpSp>
          <p:nvGrpSpPr>
            <p:cNvPr id="46" name="Group 45">
              <a:extLst>
                <a:ext uri="{FF2B5EF4-FFF2-40B4-BE49-F238E27FC236}">
                  <a16:creationId xmlns:a16="http://schemas.microsoft.com/office/drawing/2014/main" xmlns="" id="{437894EE-F41E-4D31-95AB-1A9BAFE5C70E}"/>
                </a:ext>
              </a:extLst>
            </p:cNvPr>
            <p:cNvGrpSpPr/>
            <p:nvPr/>
          </p:nvGrpSpPr>
          <p:grpSpPr>
            <a:xfrm>
              <a:off x="1802745" y="3854457"/>
              <a:ext cx="519664" cy="553265"/>
              <a:chOff x="1268627" y="1173644"/>
              <a:chExt cx="1772203" cy="1886793"/>
            </a:xfrm>
          </p:grpSpPr>
          <p:sp>
            <p:nvSpPr>
              <p:cNvPr id="43" name="Shield_EA18" title="Icon of a shield">
                <a:extLst>
                  <a:ext uri="{FF2B5EF4-FFF2-40B4-BE49-F238E27FC236}">
                    <a16:creationId xmlns:a16="http://schemas.microsoft.com/office/drawing/2014/main" xmlns="" id="{5F17D4D9-9270-455C-970C-5A0989ED5178}"/>
                  </a:ext>
                </a:extLst>
              </p:cNvPr>
              <p:cNvSpPr>
                <a:spLocks noChangeAspect="1"/>
              </p:cNvSpPr>
              <p:nvPr/>
            </p:nvSpPr>
            <p:spPr bwMode="auto">
              <a:xfrm>
                <a:off x="1268627" y="1173644"/>
                <a:ext cx="1772203" cy="188679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1">
                  <a:lumMod val="95000"/>
                </a:schemeClr>
              </a:solidFill>
              <a:ln w="19050"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85775">
                  <a:defRPr/>
                </a:pPr>
                <a:endParaRPr lang="en-US" sz="1324" dirty="0">
                  <a:gradFill>
                    <a:gsLst>
                      <a:gs pos="0">
                        <a:srgbClr val="505050"/>
                      </a:gs>
                      <a:gs pos="100000">
                        <a:srgbClr val="505050"/>
                      </a:gs>
                    </a:gsLst>
                  </a:gradFill>
                  <a:latin typeface="Segoe UI"/>
                </a:endParaRPr>
              </a:p>
            </p:txBody>
          </p:sp>
          <p:sp>
            <p:nvSpPr>
              <p:cNvPr id="12" name="Block Arc 11">
                <a:extLst>
                  <a:ext uri="{FF2B5EF4-FFF2-40B4-BE49-F238E27FC236}">
                    <a16:creationId xmlns:a16="http://schemas.microsoft.com/office/drawing/2014/main" xmlns="" id="{64514250-3045-497A-9C61-21286C939555}"/>
                  </a:ext>
                </a:extLst>
              </p:cNvPr>
              <p:cNvSpPr/>
              <p:nvPr/>
            </p:nvSpPr>
            <p:spPr bwMode="auto">
              <a:xfrm>
                <a:off x="1479088" y="1450029"/>
                <a:ext cx="1351280" cy="1351280"/>
              </a:xfrm>
              <a:prstGeom prst="blockArc">
                <a:avLst>
                  <a:gd name="adj1" fmla="val 10800000"/>
                  <a:gd name="adj2" fmla="val 18441437"/>
                  <a:gd name="adj3" fmla="val 0"/>
                </a:avLst>
              </a:prstGeom>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44" name="Block Arc 43">
                <a:extLst>
                  <a:ext uri="{FF2B5EF4-FFF2-40B4-BE49-F238E27FC236}">
                    <a16:creationId xmlns:a16="http://schemas.microsoft.com/office/drawing/2014/main" xmlns="" id="{924C014E-4380-4AA0-B6E3-54A47F85AC82}"/>
                  </a:ext>
                </a:extLst>
              </p:cNvPr>
              <p:cNvSpPr/>
              <p:nvPr/>
            </p:nvSpPr>
            <p:spPr bwMode="auto">
              <a:xfrm rot="3245473">
                <a:off x="1479088" y="1450029"/>
                <a:ext cx="1351280" cy="1351280"/>
              </a:xfrm>
              <a:prstGeom prst="blockArc">
                <a:avLst>
                  <a:gd name="adj1" fmla="val 16243672"/>
                  <a:gd name="adj2" fmla="val 18441437"/>
                  <a:gd name="adj3" fmla="val 0"/>
                </a:avLst>
              </a:prstGeom>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cxnSp>
            <p:nvCxnSpPr>
              <p:cNvPr id="20" name="Straight Connector 19">
                <a:extLst>
                  <a:ext uri="{FF2B5EF4-FFF2-40B4-BE49-F238E27FC236}">
                    <a16:creationId xmlns:a16="http://schemas.microsoft.com/office/drawing/2014/main" xmlns="" id="{A90EA5B1-B85E-4B06-B074-FAFCF1F8E1C5}"/>
                  </a:ext>
                </a:extLst>
              </p:cNvPr>
              <p:cNvCxnSpPr>
                <a:cxnSpLocks/>
              </p:cNvCxnSpPr>
              <p:nvPr/>
            </p:nvCxnSpPr>
            <p:spPr>
              <a:xfrm flipV="1">
                <a:off x="2143528" y="1647396"/>
                <a:ext cx="499505" cy="404374"/>
              </a:xfrm>
              <a:prstGeom prst="lin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332805E2-AAA3-4594-A0D9-B5D30D5F2992}"/>
                  </a:ext>
                </a:extLst>
              </p:cNvPr>
              <p:cNvSpPr/>
              <p:nvPr/>
            </p:nvSpPr>
            <p:spPr bwMode="auto">
              <a:xfrm>
                <a:off x="2055004" y="1956058"/>
                <a:ext cx="191425" cy="191425"/>
              </a:xfrm>
              <a:prstGeom prst="ellipse">
                <a:avLst/>
              </a:prstGeom>
              <a:solidFill>
                <a:srgbClr val="F2F2F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grpSp>
      </p:grpSp>
      <p:pic>
        <p:nvPicPr>
          <p:cNvPr id="5" name="Graphic 4">
            <a:extLst>
              <a:ext uri="{FF2B5EF4-FFF2-40B4-BE49-F238E27FC236}">
                <a16:creationId xmlns:a16="http://schemas.microsoft.com/office/drawing/2014/main" xmlns="" id="{971327BC-7DC1-4767-B31B-7911149D7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729583" y="1702738"/>
            <a:ext cx="530762" cy="530762"/>
          </a:xfrm>
          <a:prstGeom prst="rect">
            <a:avLst/>
          </a:prstGeom>
        </p:spPr>
      </p:pic>
      <p:pic>
        <p:nvPicPr>
          <p:cNvPr id="8" name="Graphic 7">
            <a:extLst>
              <a:ext uri="{FF2B5EF4-FFF2-40B4-BE49-F238E27FC236}">
                <a16:creationId xmlns:a16="http://schemas.microsoft.com/office/drawing/2014/main" xmlns="" id="{94C210A0-0C3E-4865-8FD6-5AE073D02E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828471" y="1644044"/>
            <a:ext cx="589456" cy="589456"/>
          </a:xfrm>
          <a:prstGeom prst="rect">
            <a:avLst/>
          </a:prstGeom>
        </p:spPr>
      </p:pic>
      <p:pic>
        <p:nvPicPr>
          <p:cNvPr id="16" name="Graphic 15">
            <a:extLst>
              <a:ext uri="{FF2B5EF4-FFF2-40B4-BE49-F238E27FC236}">
                <a16:creationId xmlns:a16="http://schemas.microsoft.com/office/drawing/2014/main" xmlns="" id="{5DBCD377-A443-4AC7-ACD0-3838976085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572002" y="1622540"/>
            <a:ext cx="589456" cy="589456"/>
          </a:xfrm>
          <a:prstGeom prst="rect">
            <a:avLst/>
          </a:prstGeom>
        </p:spPr>
      </p:pic>
      <p:pic>
        <p:nvPicPr>
          <p:cNvPr id="18" name="Graphic 17">
            <a:extLst>
              <a:ext uri="{FF2B5EF4-FFF2-40B4-BE49-F238E27FC236}">
                <a16:creationId xmlns:a16="http://schemas.microsoft.com/office/drawing/2014/main" xmlns="" id="{E06E8889-DE49-44B0-ABAD-0161240E8E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473114" y="1726220"/>
            <a:ext cx="517509" cy="517509"/>
          </a:xfrm>
          <a:prstGeom prst="rect">
            <a:avLst/>
          </a:prstGeom>
        </p:spPr>
      </p:pic>
      <p:sp>
        <p:nvSpPr>
          <p:cNvPr id="19" name="TextBox 18">
            <a:extLst>
              <a:ext uri="{FF2B5EF4-FFF2-40B4-BE49-F238E27FC236}">
                <a16:creationId xmlns:a16="http://schemas.microsoft.com/office/drawing/2014/main" xmlns="" id="{FD3EB1AF-BDE7-4507-A490-827B42191039}"/>
              </a:ext>
            </a:extLst>
          </p:cNvPr>
          <p:cNvSpPr txBox="1"/>
          <p:nvPr/>
        </p:nvSpPr>
        <p:spPr>
          <a:xfrm>
            <a:off x="2755516" y="2243729"/>
            <a:ext cx="783128" cy="715581"/>
          </a:xfrm>
          <a:prstGeom prst="rect">
            <a:avLst/>
          </a:prstGeom>
          <a:noFill/>
        </p:spPr>
        <p:txBody>
          <a:bodyPr wrap="square" rtlCol="0">
            <a:spAutoFit/>
          </a:bodyPr>
          <a:lstStyle/>
          <a:p>
            <a:pPr algn="ctr" defTabSz="685800"/>
            <a:r>
              <a:rPr lang="en-CA" sz="1350" dirty="0">
                <a:solidFill>
                  <a:prstClr val="black"/>
                </a:solidFill>
              </a:rPr>
              <a:t>Azure Security Center</a:t>
            </a:r>
          </a:p>
        </p:txBody>
      </p:sp>
      <p:sp>
        <p:nvSpPr>
          <p:cNvPr id="37" name="TextBox 36">
            <a:extLst>
              <a:ext uri="{FF2B5EF4-FFF2-40B4-BE49-F238E27FC236}">
                <a16:creationId xmlns:a16="http://schemas.microsoft.com/office/drawing/2014/main" xmlns="" id="{13AD5408-932B-44EC-969C-0FC706105C73}"/>
              </a:ext>
            </a:extLst>
          </p:cNvPr>
          <p:cNvSpPr txBox="1"/>
          <p:nvPr/>
        </p:nvSpPr>
        <p:spPr>
          <a:xfrm>
            <a:off x="3627282" y="2243729"/>
            <a:ext cx="783128" cy="507831"/>
          </a:xfrm>
          <a:prstGeom prst="rect">
            <a:avLst/>
          </a:prstGeom>
          <a:noFill/>
        </p:spPr>
        <p:txBody>
          <a:bodyPr wrap="square" rtlCol="0">
            <a:spAutoFit/>
          </a:bodyPr>
          <a:lstStyle/>
          <a:p>
            <a:pPr algn="ctr" defTabSz="685800"/>
            <a:r>
              <a:rPr lang="en-CA" sz="1350" dirty="0">
                <a:solidFill>
                  <a:prstClr val="black"/>
                </a:solidFill>
              </a:rPr>
              <a:t>Azure Policy</a:t>
            </a:r>
          </a:p>
        </p:txBody>
      </p:sp>
      <p:sp>
        <p:nvSpPr>
          <p:cNvPr id="41" name="TextBox 40">
            <a:extLst>
              <a:ext uri="{FF2B5EF4-FFF2-40B4-BE49-F238E27FC236}">
                <a16:creationId xmlns:a16="http://schemas.microsoft.com/office/drawing/2014/main" xmlns="" id="{4BFF4432-5639-4132-BEA8-87544BBBCC4E}"/>
              </a:ext>
            </a:extLst>
          </p:cNvPr>
          <p:cNvSpPr txBox="1"/>
          <p:nvPr/>
        </p:nvSpPr>
        <p:spPr>
          <a:xfrm>
            <a:off x="4426091" y="2265910"/>
            <a:ext cx="849041" cy="507831"/>
          </a:xfrm>
          <a:prstGeom prst="rect">
            <a:avLst/>
          </a:prstGeom>
          <a:noFill/>
        </p:spPr>
        <p:txBody>
          <a:bodyPr wrap="square" rtlCol="0">
            <a:spAutoFit/>
          </a:bodyPr>
          <a:lstStyle/>
          <a:p>
            <a:pPr algn="ctr" defTabSz="685800"/>
            <a:r>
              <a:rPr lang="en-CA" sz="1350" dirty="0">
                <a:solidFill>
                  <a:prstClr val="black"/>
                </a:solidFill>
              </a:rPr>
              <a:t>Log Analytics</a:t>
            </a:r>
          </a:p>
        </p:txBody>
      </p:sp>
      <p:sp>
        <p:nvSpPr>
          <p:cNvPr id="42" name="TextBox 41">
            <a:extLst>
              <a:ext uri="{FF2B5EF4-FFF2-40B4-BE49-F238E27FC236}">
                <a16:creationId xmlns:a16="http://schemas.microsoft.com/office/drawing/2014/main" xmlns="" id="{F1719E2E-66E3-4351-97F0-F3B0389F6201}"/>
              </a:ext>
            </a:extLst>
          </p:cNvPr>
          <p:cNvSpPr txBox="1"/>
          <p:nvPr/>
        </p:nvSpPr>
        <p:spPr>
          <a:xfrm>
            <a:off x="5343771" y="2246642"/>
            <a:ext cx="783128" cy="507831"/>
          </a:xfrm>
          <a:prstGeom prst="rect">
            <a:avLst/>
          </a:prstGeom>
          <a:noFill/>
        </p:spPr>
        <p:txBody>
          <a:bodyPr wrap="square" rtlCol="0">
            <a:spAutoFit/>
          </a:bodyPr>
          <a:lstStyle/>
          <a:p>
            <a:pPr algn="ctr" defTabSz="685800"/>
            <a:r>
              <a:rPr lang="en-CA" sz="1350" dirty="0">
                <a:solidFill>
                  <a:prstClr val="black"/>
                </a:solidFill>
              </a:rPr>
              <a:t>Azure Monitor</a:t>
            </a:r>
          </a:p>
        </p:txBody>
      </p:sp>
    </p:spTree>
    <p:extLst>
      <p:ext uri="{BB962C8B-B14F-4D97-AF65-F5344CB8AC3E}">
        <p14:creationId xmlns:p14="http://schemas.microsoft.com/office/powerpoint/2010/main" val="8758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par>
                                <p:cTn id="11" presetID="10" presetClass="entr" presetSubtype="0" fill="hold" nodeType="withEffect">
                                  <p:stCondLst>
                                    <p:cond delay="25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35" presetClass="path" presetSubtype="0" decel="100000" fill="hold" nodeType="withEffect">
                                  <p:stCondLst>
                                    <p:cond delay="250"/>
                                  </p:stCondLst>
                                  <p:childTnLst>
                                    <p:animMotion origin="layout" path="M -6.25E-7 3.33333E-6 L -6.25E-7 -0.06783 " pathEditMode="relative" rAng="0" ptsTypes="AA">
                                      <p:cBhvr>
                                        <p:cTn id="15" dur="750" spd="-100000" fill="hold"/>
                                        <p:tgtEl>
                                          <p:spTgt spid="48"/>
                                        </p:tgtEl>
                                        <p:attrNameLst>
                                          <p:attrName>ppt_x</p:attrName>
                                          <p:attrName>ppt_y</p:attrName>
                                        </p:attrNameLst>
                                      </p:cBhvr>
                                      <p:rCtr x="0" y="-3403"/>
                                    </p:animMotion>
                                  </p:childTnLst>
                                </p:cTn>
                              </p:par>
                              <p:par>
                                <p:cTn id="16" presetID="10" presetClass="entr" presetSubtype="0" fill="hold" nodeType="withEffect">
                                  <p:stCondLst>
                                    <p:cond delay="50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35" presetClass="path" presetSubtype="0" decel="100000" fill="hold" nodeType="withEffect">
                                  <p:stCondLst>
                                    <p:cond delay="500"/>
                                  </p:stCondLst>
                                  <p:childTnLst>
                                    <p:animMotion origin="layout" path="M -6.25E-7 3.33333E-6 L -6.25E-7 -0.06783 " pathEditMode="relative" rAng="0" ptsTypes="AA">
                                      <p:cBhvr>
                                        <p:cTn id="20" dur="750" spd="-100000" fill="hold"/>
                                        <p:tgtEl>
                                          <p:spTgt spid="49"/>
                                        </p:tgtEl>
                                        <p:attrNameLst>
                                          <p:attrName>ppt_x</p:attrName>
                                          <p:attrName>ppt_y</p:attrName>
                                        </p:attrNameLst>
                                      </p:cBhvr>
                                      <p:rCtr x="0" y="-3403"/>
                                    </p:animMotion>
                                  </p:childTnLst>
                                </p:cTn>
                              </p:par>
                              <p:par>
                                <p:cTn id="21" presetID="10" presetClass="entr" presetSubtype="0" fill="hold" nodeType="withEffect">
                                  <p:stCondLst>
                                    <p:cond delay="75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35" presetClass="path" presetSubtype="0" decel="100000" fill="hold" nodeType="withEffect">
                                  <p:stCondLst>
                                    <p:cond delay="750"/>
                                  </p:stCondLst>
                                  <p:childTnLst>
                                    <p:animMotion origin="layout" path="M -6.25E-7 3.33333E-6 L -6.25E-7 -0.06783 " pathEditMode="relative" rAng="0" ptsTypes="AA">
                                      <p:cBhvr>
                                        <p:cTn id="25" dur="750" spd="-100000" fill="hold"/>
                                        <p:tgtEl>
                                          <p:spTgt spid="4"/>
                                        </p:tgtEl>
                                        <p:attrNameLst>
                                          <p:attrName>ppt_x</p:attrName>
                                          <p:attrName>ppt_y</p:attrName>
                                        </p:attrNameLst>
                                      </p:cBhvr>
                                      <p:rCtr x="0" y="-3403"/>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9" grpId="0" animBg="1"/>
      <p:bldP spid="19" grpId="0"/>
      <p:bldP spid="37"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CA" dirty="0"/>
              <a:t>Faster PBMM Compliance</a:t>
            </a:r>
          </a:p>
        </p:txBody>
      </p:sp>
      <p:sp>
        <p:nvSpPr>
          <p:cNvPr id="18" name="TextBox 17">
            <a:extLst>
              <a:ext uri="{FF2B5EF4-FFF2-40B4-BE49-F238E27FC236}">
                <a16:creationId xmlns:a16="http://schemas.microsoft.com/office/drawing/2014/main" xmlns="" id="{BC2AEF8B-304F-4768-90E2-01789CBBFBB8}"/>
              </a:ext>
            </a:extLst>
          </p:cNvPr>
          <p:cNvSpPr txBox="1"/>
          <p:nvPr/>
        </p:nvSpPr>
        <p:spPr>
          <a:xfrm>
            <a:off x="5511988" y="3523372"/>
            <a:ext cx="3020441" cy="230832"/>
          </a:xfrm>
          <a:prstGeom prst="rect">
            <a:avLst/>
          </a:prstGeom>
          <a:noFill/>
          <a:ln>
            <a:noFill/>
          </a:ln>
        </p:spPr>
        <p:txBody>
          <a:bodyPr wrap="square" lIns="0" tIns="0" rIns="0" bIns="0" rtlCol="0">
            <a:spAutoFit/>
          </a:bodyPr>
          <a:lstStyle/>
          <a:p>
            <a:pPr defTabSz="685775">
              <a:defRPr/>
            </a:pPr>
            <a:r>
              <a:rPr lang="en-US" sz="1500" dirty="0">
                <a:solidFill>
                  <a:srgbClr val="0D0D0D"/>
                </a:solidFill>
                <a:latin typeface="Segoe UI"/>
              </a:rPr>
              <a:t>Continuously assess security state</a:t>
            </a:r>
          </a:p>
        </p:txBody>
      </p:sp>
      <p:sp>
        <p:nvSpPr>
          <p:cNvPr id="22" name="TextBox 21">
            <a:extLst>
              <a:ext uri="{FF2B5EF4-FFF2-40B4-BE49-F238E27FC236}">
                <a16:creationId xmlns:a16="http://schemas.microsoft.com/office/drawing/2014/main" xmlns="" id="{C79FD409-781F-4C4F-9DAA-4D8E4F47CD9E}"/>
              </a:ext>
            </a:extLst>
          </p:cNvPr>
          <p:cNvSpPr txBox="1"/>
          <p:nvPr/>
        </p:nvSpPr>
        <p:spPr>
          <a:xfrm>
            <a:off x="5511988" y="2740782"/>
            <a:ext cx="3020439" cy="461665"/>
          </a:xfrm>
          <a:prstGeom prst="rect">
            <a:avLst/>
          </a:prstGeom>
          <a:noFill/>
          <a:ln>
            <a:noFill/>
          </a:ln>
        </p:spPr>
        <p:txBody>
          <a:bodyPr wrap="square" lIns="0" tIns="0" rIns="0" bIns="0" rtlCol="0">
            <a:spAutoFit/>
          </a:bodyPr>
          <a:lstStyle/>
          <a:p>
            <a:pPr defTabSz="685775">
              <a:defRPr/>
            </a:pPr>
            <a:r>
              <a:rPr lang="en-US" sz="1500" dirty="0">
                <a:solidFill>
                  <a:srgbClr val="0D0D0D"/>
                </a:solidFill>
                <a:latin typeface="Segoe UI"/>
              </a:rPr>
              <a:t>Manage security policy and compliance</a:t>
            </a:r>
          </a:p>
        </p:txBody>
      </p:sp>
      <p:sp>
        <p:nvSpPr>
          <p:cNvPr id="28" name="TextBox 27">
            <a:extLst>
              <a:ext uri="{FF2B5EF4-FFF2-40B4-BE49-F238E27FC236}">
                <a16:creationId xmlns:a16="http://schemas.microsoft.com/office/drawing/2014/main" xmlns="" id="{300EBE39-9366-4808-8738-3493BF7F4863}"/>
              </a:ext>
            </a:extLst>
          </p:cNvPr>
          <p:cNvSpPr txBox="1"/>
          <p:nvPr/>
        </p:nvSpPr>
        <p:spPr>
          <a:xfrm>
            <a:off x="5511987" y="4155312"/>
            <a:ext cx="3020440" cy="461665"/>
          </a:xfrm>
          <a:prstGeom prst="rect">
            <a:avLst/>
          </a:prstGeom>
          <a:noFill/>
          <a:ln>
            <a:noFill/>
          </a:ln>
        </p:spPr>
        <p:txBody>
          <a:bodyPr wrap="square" lIns="0" tIns="0" rIns="0" bIns="0" rtlCol="0">
            <a:spAutoFit/>
          </a:bodyPr>
          <a:lstStyle/>
          <a:p>
            <a:pPr defTabSz="685775">
              <a:defRPr/>
            </a:pPr>
            <a:r>
              <a:rPr lang="en-US" sz="1500" dirty="0">
                <a:solidFill>
                  <a:srgbClr val="0D0D0D"/>
                </a:solidFill>
                <a:latin typeface="Segoe UI"/>
              </a:rPr>
              <a:t>Optimize and improve security by configuring recommended controls</a:t>
            </a:r>
          </a:p>
        </p:txBody>
      </p:sp>
      <p:grpSp>
        <p:nvGrpSpPr>
          <p:cNvPr id="15" name="Group 14">
            <a:extLst>
              <a:ext uri="{FF2B5EF4-FFF2-40B4-BE49-F238E27FC236}">
                <a16:creationId xmlns:a16="http://schemas.microsoft.com/office/drawing/2014/main" xmlns="" id="{D0710444-1088-452C-AB7C-F11A7671DE2D}"/>
              </a:ext>
            </a:extLst>
          </p:cNvPr>
          <p:cNvGrpSpPr/>
          <p:nvPr/>
        </p:nvGrpSpPr>
        <p:grpSpPr>
          <a:xfrm>
            <a:off x="611574" y="2784671"/>
            <a:ext cx="2942005" cy="1694852"/>
            <a:chOff x="998311" y="2344425"/>
            <a:chExt cx="3922673" cy="2259803"/>
          </a:xfrm>
        </p:grpSpPr>
        <p:sp>
          <p:nvSpPr>
            <p:cNvPr id="16" name="Freeform 95">
              <a:extLst>
                <a:ext uri="{FF2B5EF4-FFF2-40B4-BE49-F238E27FC236}">
                  <a16:creationId xmlns:a16="http://schemas.microsoft.com/office/drawing/2014/main" xmlns="" id="{E0F65283-F96E-4E0F-ADF6-F09C98757714}"/>
                </a:ext>
              </a:extLst>
            </p:cNvPr>
            <p:cNvSpPr>
              <a:spLocks/>
            </p:cNvSpPr>
            <p:nvPr/>
          </p:nvSpPr>
          <p:spPr bwMode="auto">
            <a:xfrm flipH="1">
              <a:off x="998311" y="2344425"/>
              <a:ext cx="3922673" cy="225980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lumMod val="95000"/>
              </a:schemeClr>
            </a:solidFill>
            <a:ln w="38100">
              <a:noFill/>
              <a:round/>
              <a:headEnd/>
              <a:tailEnd/>
            </a:ln>
            <a:extLst/>
          </p:spPr>
          <p:txBody>
            <a:bodyPr vert="horz" wrap="square" lIns="68541" tIns="34271" rIns="68541" bIns="34271" numCol="1" anchor="t" anchorCtr="0" compatLnSpc="1">
              <a:prstTxWarp prst="textNoShape">
                <a:avLst/>
              </a:prstTxWarp>
            </a:bodyPr>
            <a:lstStyle/>
            <a:p>
              <a:pPr defTabSz="685274">
                <a:defRPr/>
              </a:pPr>
              <a:endParaRPr lang="en-US" sz="1350" kern="0" dirty="0">
                <a:solidFill>
                  <a:srgbClr val="505050"/>
                </a:solidFill>
                <a:latin typeface="Segoe UI"/>
              </a:endParaRPr>
            </a:p>
          </p:txBody>
        </p:sp>
        <p:sp>
          <p:nvSpPr>
            <p:cNvPr id="6" name="TextBox 5">
              <a:extLst>
                <a:ext uri="{FF2B5EF4-FFF2-40B4-BE49-F238E27FC236}">
                  <a16:creationId xmlns:a16="http://schemas.microsoft.com/office/drawing/2014/main" xmlns="" id="{48A99EB6-1460-40DC-A8F0-7896F4EABAC3}"/>
                </a:ext>
              </a:extLst>
            </p:cNvPr>
            <p:cNvSpPr txBox="1"/>
            <p:nvPr/>
          </p:nvSpPr>
          <p:spPr>
            <a:xfrm>
              <a:off x="1692036" y="4122159"/>
              <a:ext cx="2535222" cy="307776"/>
            </a:xfrm>
            <a:prstGeom prst="rect">
              <a:avLst/>
            </a:prstGeom>
            <a:noFill/>
          </p:spPr>
          <p:txBody>
            <a:bodyPr wrap="square" lIns="0" tIns="0" rIns="0" bIns="0" rtlCol="0">
              <a:spAutoFit/>
            </a:bodyPr>
            <a:lstStyle/>
            <a:p>
              <a:pPr algn="ctr" defTabSz="685775">
                <a:defRPr/>
              </a:pPr>
              <a:r>
                <a:rPr lang="en-US" sz="1500" dirty="0">
                  <a:solidFill>
                    <a:srgbClr val="0D0D0D"/>
                  </a:solidFill>
                  <a:latin typeface="Segoe UI Semibold"/>
                </a:rPr>
                <a:t>Azure Security Center</a:t>
              </a:r>
            </a:p>
          </p:txBody>
        </p:sp>
      </p:grpSp>
      <p:cxnSp>
        <p:nvCxnSpPr>
          <p:cNvPr id="12" name="Straight Connector 11">
            <a:extLst>
              <a:ext uri="{FF2B5EF4-FFF2-40B4-BE49-F238E27FC236}">
                <a16:creationId xmlns:a16="http://schemas.microsoft.com/office/drawing/2014/main" xmlns="" id="{AD4A209A-4BCA-45E1-A5B5-42B044D91654}"/>
              </a:ext>
            </a:extLst>
          </p:cNvPr>
          <p:cNvCxnSpPr>
            <a:cxnSpLocks/>
          </p:cNvCxnSpPr>
          <p:nvPr/>
        </p:nvCxnSpPr>
        <p:spPr>
          <a:xfrm>
            <a:off x="3528488" y="3745661"/>
            <a:ext cx="661583" cy="0"/>
          </a:xfrm>
          <a:prstGeom prst="line">
            <a:avLst/>
          </a:prstGeom>
          <a:ln w="19050">
            <a:solidFill>
              <a:schemeClr val="tx2"/>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13" name="Left Bracket 12">
            <a:extLst>
              <a:ext uri="{FF2B5EF4-FFF2-40B4-BE49-F238E27FC236}">
                <a16:creationId xmlns:a16="http://schemas.microsoft.com/office/drawing/2014/main" xmlns="" id="{33836EC0-D9DF-456E-ABF5-BBFCD47B4008}"/>
              </a:ext>
            </a:extLst>
          </p:cNvPr>
          <p:cNvSpPr/>
          <p:nvPr/>
        </p:nvSpPr>
        <p:spPr>
          <a:xfrm>
            <a:off x="5179741" y="2643749"/>
            <a:ext cx="178720" cy="2186076"/>
          </a:xfrm>
          <a:prstGeom prst="leftBracket">
            <a:avLst>
              <a:gd name="adj" fmla="val 97459"/>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775">
              <a:defRPr/>
            </a:pPr>
            <a:endParaRPr lang="en-US" sz="1324" dirty="0">
              <a:solidFill>
                <a:srgbClr val="1A1A1A"/>
              </a:solidFill>
              <a:latin typeface="Segoe UI"/>
            </a:endParaRPr>
          </a:p>
        </p:txBody>
      </p:sp>
      <p:pic>
        <p:nvPicPr>
          <p:cNvPr id="17" name="Graphic 16">
            <a:extLst>
              <a:ext uri="{FF2B5EF4-FFF2-40B4-BE49-F238E27FC236}">
                <a16:creationId xmlns:a16="http://schemas.microsoft.com/office/drawing/2014/main" xmlns="" id="{1FB35809-0E56-4839-B961-A50C2939DD8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94035" y="3124330"/>
            <a:ext cx="780701" cy="780701"/>
          </a:xfrm>
          <a:prstGeom prst="rect">
            <a:avLst/>
          </a:prstGeom>
        </p:spPr>
      </p:pic>
      <p:grpSp>
        <p:nvGrpSpPr>
          <p:cNvPr id="29" name="Group 28">
            <a:extLst>
              <a:ext uri="{FF2B5EF4-FFF2-40B4-BE49-F238E27FC236}">
                <a16:creationId xmlns:a16="http://schemas.microsoft.com/office/drawing/2014/main" xmlns="" id="{C1C82183-81E7-4001-859F-1E8C8215C034}"/>
              </a:ext>
            </a:extLst>
          </p:cNvPr>
          <p:cNvGrpSpPr/>
          <p:nvPr/>
        </p:nvGrpSpPr>
        <p:grpSpPr>
          <a:xfrm>
            <a:off x="4429693" y="3525973"/>
            <a:ext cx="412691" cy="439375"/>
            <a:chOff x="1268627" y="1173644"/>
            <a:chExt cx="1772203" cy="1886793"/>
          </a:xfrm>
        </p:grpSpPr>
        <p:sp>
          <p:nvSpPr>
            <p:cNvPr id="30" name="Shield_EA18" title="Icon of a shield">
              <a:extLst>
                <a:ext uri="{FF2B5EF4-FFF2-40B4-BE49-F238E27FC236}">
                  <a16:creationId xmlns:a16="http://schemas.microsoft.com/office/drawing/2014/main" xmlns="" id="{E47B9C3E-A7F8-433C-9E05-BA48C6CF7DA7}"/>
                </a:ext>
              </a:extLst>
            </p:cNvPr>
            <p:cNvSpPr>
              <a:spLocks noChangeAspect="1"/>
            </p:cNvSpPr>
            <p:nvPr/>
          </p:nvSpPr>
          <p:spPr bwMode="auto">
            <a:xfrm>
              <a:off x="1268627" y="1173644"/>
              <a:ext cx="1772203" cy="188679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9050"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85775">
                <a:defRPr/>
              </a:pPr>
              <a:endParaRPr lang="en-US" sz="1324" dirty="0">
                <a:gradFill>
                  <a:gsLst>
                    <a:gs pos="0">
                      <a:srgbClr val="505050"/>
                    </a:gs>
                    <a:gs pos="100000">
                      <a:srgbClr val="505050"/>
                    </a:gs>
                  </a:gsLst>
                </a:gradFill>
                <a:latin typeface="Segoe UI"/>
              </a:endParaRPr>
            </a:p>
          </p:txBody>
        </p:sp>
        <p:sp>
          <p:nvSpPr>
            <p:cNvPr id="31" name="Block Arc 30">
              <a:extLst>
                <a:ext uri="{FF2B5EF4-FFF2-40B4-BE49-F238E27FC236}">
                  <a16:creationId xmlns:a16="http://schemas.microsoft.com/office/drawing/2014/main" xmlns="" id="{848C77E9-F656-4026-A1C6-7FBA4018C355}"/>
                </a:ext>
              </a:extLst>
            </p:cNvPr>
            <p:cNvSpPr/>
            <p:nvPr/>
          </p:nvSpPr>
          <p:spPr bwMode="auto">
            <a:xfrm>
              <a:off x="1479088" y="1450029"/>
              <a:ext cx="1351280" cy="1351280"/>
            </a:xfrm>
            <a:prstGeom prst="blockArc">
              <a:avLst>
                <a:gd name="adj1" fmla="val 10800000"/>
                <a:gd name="adj2" fmla="val 18441437"/>
                <a:gd name="adj3" fmla="val 0"/>
              </a:avLst>
            </a:prstGeom>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32" name="Block Arc 31">
              <a:extLst>
                <a:ext uri="{FF2B5EF4-FFF2-40B4-BE49-F238E27FC236}">
                  <a16:creationId xmlns:a16="http://schemas.microsoft.com/office/drawing/2014/main" xmlns="" id="{8A9ACD6C-B842-4449-AF6B-72F2AF42FBB9}"/>
                </a:ext>
              </a:extLst>
            </p:cNvPr>
            <p:cNvSpPr/>
            <p:nvPr/>
          </p:nvSpPr>
          <p:spPr bwMode="auto">
            <a:xfrm rot="3245473">
              <a:off x="1479088" y="1450029"/>
              <a:ext cx="1351280" cy="1351280"/>
            </a:xfrm>
            <a:prstGeom prst="blockArc">
              <a:avLst>
                <a:gd name="adj1" fmla="val 16243672"/>
                <a:gd name="adj2" fmla="val 18441437"/>
                <a:gd name="adj3" fmla="val 0"/>
              </a:avLst>
            </a:prstGeom>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cxnSp>
          <p:nvCxnSpPr>
            <p:cNvPr id="33" name="Straight Connector 32">
              <a:extLst>
                <a:ext uri="{FF2B5EF4-FFF2-40B4-BE49-F238E27FC236}">
                  <a16:creationId xmlns:a16="http://schemas.microsoft.com/office/drawing/2014/main" xmlns="" id="{6B37ACF6-4A8C-428D-8FDF-B0A895851B72}"/>
                </a:ext>
              </a:extLst>
            </p:cNvPr>
            <p:cNvCxnSpPr>
              <a:cxnSpLocks/>
            </p:cNvCxnSpPr>
            <p:nvPr/>
          </p:nvCxnSpPr>
          <p:spPr>
            <a:xfrm flipV="1">
              <a:off x="2143528" y="1647396"/>
              <a:ext cx="499505" cy="404374"/>
            </a:xfrm>
            <a:prstGeom prst="lin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xmlns="" id="{B03DD332-66C5-4A41-B78B-A67E95D25EB1}"/>
                </a:ext>
              </a:extLst>
            </p:cNvPr>
            <p:cNvSpPr/>
            <p:nvPr/>
          </p:nvSpPr>
          <p:spPr bwMode="auto">
            <a:xfrm>
              <a:off x="2055004" y="1956058"/>
              <a:ext cx="191425" cy="191425"/>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grpSp>
    </p:spTree>
    <p:extLst>
      <p:ext uri="{BB962C8B-B14F-4D97-AF65-F5344CB8AC3E}">
        <p14:creationId xmlns:p14="http://schemas.microsoft.com/office/powerpoint/2010/main" val="3392736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CA" dirty="0"/>
              <a:t>Faster PBMM Compliance</a:t>
            </a:r>
          </a:p>
        </p:txBody>
      </p:sp>
      <p:sp>
        <p:nvSpPr>
          <p:cNvPr id="19" name="Rectangle 18">
            <a:extLst>
              <a:ext uri="{FF2B5EF4-FFF2-40B4-BE49-F238E27FC236}">
                <a16:creationId xmlns:a16="http://schemas.microsoft.com/office/drawing/2014/main" xmlns="" id="{23DB6619-9E4C-41F3-A528-C9D4AF54CADC}"/>
              </a:ext>
            </a:extLst>
          </p:cNvPr>
          <p:cNvSpPr/>
          <p:nvPr/>
        </p:nvSpPr>
        <p:spPr bwMode="auto">
          <a:xfrm>
            <a:off x="5059020" y="4950355"/>
            <a:ext cx="3741850" cy="420923"/>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ctr" anchorCtr="0" forceAA="0" compatLnSpc="1">
            <a:prstTxWarp prst="textNoShape">
              <a:avLst/>
            </a:prstTxWarp>
            <a:spAutoFit/>
          </a:bodyPr>
          <a:lstStyle/>
          <a:p>
            <a:pPr algn="ctr" defTabSz="685722" fontAlgn="base">
              <a:lnSpc>
                <a:spcPct val="90000"/>
              </a:lnSpc>
              <a:spcBef>
                <a:spcPct val="0"/>
              </a:spcBef>
              <a:spcAft>
                <a:spcPct val="0"/>
              </a:spcAft>
              <a:defRPr/>
            </a:pPr>
            <a:r>
              <a:rPr lang="en-US" sz="1471" kern="0" dirty="0">
                <a:ln w="3175">
                  <a:noFill/>
                </a:ln>
                <a:solidFill>
                  <a:srgbClr val="002050"/>
                </a:solidFill>
                <a:latin typeface="Segoe UI Semibold" panose="020B0702040204020203" pitchFamily="34" charset="0"/>
                <a:cs typeface="Segoe UI" pitchFamily="34" charset="0"/>
              </a:rPr>
              <a:t>Remediation</a:t>
            </a:r>
          </a:p>
        </p:txBody>
      </p:sp>
      <p:sp>
        <p:nvSpPr>
          <p:cNvPr id="20" name="Rectangle 19">
            <a:extLst>
              <a:ext uri="{FF2B5EF4-FFF2-40B4-BE49-F238E27FC236}">
                <a16:creationId xmlns:a16="http://schemas.microsoft.com/office/drawing/2014/main" xmlns="" id="{271C60B2-F75E-420F-9380-A0F3FFA03F80}"/>
              </a:ext>
            </a:extLst>
          </p:cNvPr>
          <p:cNvSpPr/>
          <p:nvPr/>
        </p:nvSpPr>
        <p:spPr bwMode="auto">
          <a:xfrm>
            <a:off x="344198" y="4951154"/>
            <a:ext cx="3740784" cy="420923"/>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ctr" anchorCtr="0" forceAA="0" compatLnSpc="1">
            <a:prstTxWarp prst="textNoShape">
              <a:avLst/>
            </a:prstTxWarp>
            <a:spAutoFit/>
          </a:bodyPr>
          <a:lstStyle/>
          <a:p>
            <a:pPr algn="ctr" defTabSz="685722" fontAlgn="base">
              <a:lnSpc>
                <a:spcPct val="90000"/>
              </a:lnSpc>
              <a:spcBef>
                <a:spcPct val="0"/>
              </a:spcBef>
              <a:spcAft>
                <a:spcPct val="0"/>
              </a:spcAft>
              <a:defRPr/>
            </a:pPr>
            <a:r>
              <a:rPr lang="en-US" sz="1471" kern="0" dirty="0">
                <a:ln w="3175">
                  <a:noFill/>
                </a:ln>
                <a:solidFill>
                  <a:srgbClr val="002050"/>
                </a:solidFill>
                <a:latin typeface="Segoe UI Semibold" panose="020B0702040204020203" pitchFamily="34" charset="0"/>
                <a:cs typeface="Segoe UI" pitchFamily="34" charset="0"/>
              </a:rPr>
              <a:t>Enforcement &amp; Compliance</a:t>
            </a:r>
          </a:p>
        </p:txBody>
      </p:sp>
      <p:sp>
        <p:nvSpPr>
          <p:cNvPr id="21" name="TextBox 20">
            <a:extLst>
              <a:ext uri="{FF2B5EF4-FFF2-40B4-BE49-F238E27FC236}">
                <a16:creationId xmlns:a16="http://schemas.microsoft.com/office/drawing/2014/main" xmlns="" id="{3E47FC1A-462D-4362-B06B-29C4B250465B}"/>
              </a:ext>
            </a:extLst>
          </p:cNvPr>
          <p:cNvSpPr txBox="1"/>
          <p:nvPr/>
        </p:nvSpPr>
        <p:spPr>
          <a:xfrm>
            <a:off x="639909" y="2703225"/>
            <a:ext cx="3728338" cy="359752"/>
          </a:xfrm>
          <a:prstGeom prst="rect">
            <a:avLst/>
          </a:prstGeom>
          <a:noFill/>
        </p:spPr>
        <p:txBody>
          <a:bodyPr wrap="square" lIns="134445" tIns="107556" rIns="134445" bIns="107556" rtlCol="0">
            <a:spAutoFit/>
          </a:bodyPr>
          <a:lstStyle/>
          <a:p>
            <a:pPr defTabSz="685565">
              <a:lnSpc>
                <a:spcPct val="90000"/>
              </a:lnSpc>
              <a:defRPr/>
            </a:pPr>
            <a:r>
              <a:rPr lang="en-US" sz="1029" dirty="0">
                <a:solidFill>
                  <a:srgbClr val="353535"/>
                </a:solidFill>
                <a:latin typeface="Segoe UI" panose="020B0502040204020203" pitchFamily="34" charset="0"/>
                <a:cs typeface="Segoe UI" panose="020B0502040204020203" pitchFamily="34" charset="0"/>
              </a:rPr>
              <a:t>Assign policies based on built-in and custom definitions</a:t>
            </a:r>
          </a:p>
        </p:txBody>
      </p:sp>
      <p:sp>
        <p:nvSpPr>
          <p:cNvPr id="23" name="TextBox 22">
            <a:extLst>
              <a:ext uri="{FF2B5EF4-FFF2-40B4-BE49-F238E27FC236}">
                <a16:creationId xmlns:a16="http://schemas.microsoft.com/office/drawing/2014/main" xmlns="" id="{9DCB7C2C-5014-451F-AE07-96AAF5D717D7}"/>
              </a:ext>
            </a:extLst>
          </p:cNvPr>
          <p:cNvSpPr txBox="1"/>
          <p:nvPr/>
        </p:nvSpPr>
        <p:spPr>
          <a:xfrm>
            <a:off x="639911" y="3335279"/>
            <a:ext cx="3445071" cy="359752"/>
          </a:xfrm>
          <a:prstGeom prst="rect">
            <a:avLst/>
          </a:prstGeom>
          <a:noFill/>
        </p:spPr>
        <p:txBody>
          <a:bodyPr wrap="square" lIns="134445" tIns="107556" rIns="134445" bIns="107556" rtlCol="0">
            <a:spAutoFit/>
          </a:bodyPr>
          <a:lstStyle/>
          <a:p>
            <a:pPr defTabSz="685565">
              <a:lnSpc>
                <a:spcPct val="90000"/>
              </a:lnSpc>
              <a:defRPr/>
            </a:pPr>
            <a:r>
              <a:rPr lang="en-US" sz="1029" dirty="0">
                <a:solidFill>
                  <a:srgbClr val="353535"/>
                </a:solidFill>
                <a:latin typeface="Segoe UI" panose="020B0502040204020203" pitchFamily="34" charset="0"/>
                <a:cs typeface="Segoe UI" panose="020B0502040204020203" pitchFamily="34" charset="0"/>
              </a:rPr>
              <a:t>Real-time policy evaluation and enforcement</a:t>
            </a:r>
          </a:p>
        </p:txBody>
      </p:sp>
      <p:sp>
        <p:nvSpPr>
          <p:cNvPr id="24" name="TextBox 23">
            <a:extLst>
              <a:ext uri="{FF2B5EF4-FFF2-40B4-BE49-F238E27FC236}">
                <a16:creationId xmlns:a16="http://schemas.microsoft.com/office/drawing/2014/main" xmlns="" id="{5B3005FC-39B9-4FE2-AF2E-FA5138ACCA7F}"/>
              </a:ext>
            </a:extLst>
          </p:cNvPr>
          <p:cNvSpPr txBox="1"/>
          <p:nvPr/>
        </p:nvSpPr>
        <p:spPr>
          <a:xfrm>
            <a:off x="639911" y="3893109"/>
            <a:ext cx="3445071" cy="359752"/>
          </a:xfrm>
          <a:prstGeom prst="rect">
            <a:avLst/>
          </a:prstGeom>
          <a:noFill/>
        </p:spPr>
        <p:txBody>
          <a:bodyPr wrap="square" lIns="134445" tIns="107556" rIns="134445" bIns="107556" rtlCol="0">
            <a:spAutoFit/>
          </a:bodyPr>
          <a:lstStyle/>
          <a:p>
            <a:pPr defTabSz="685565">
              <a:lnSpc>
                <a:spcPct val="90000"/>
              </a:lnSpc>
              <a:defRPr/>
            </a:pPr>
            <a:r>
              <a:rPr lang="en-US" sz="1029" dirty="0">
                <a:solidFill>
                  <a:srgbClr val="353535"/>
                </a:solidFill>
                <a:latin typeface="Segoe UI" panose="020B0502040204020203" pitchFamily="34" charset="0"/>
                <a:cs typeface="Segoe UI" panose="020B0502040204020203" pitchFamily="34" charset="0"/>
              </a:rPr>
              <a:t>Periodic &amp; on-demand compliance evaluation</a:t>
            </a:r>
          </a:p>
        </p:txBody>
      </p:sp>
      <p:sp>
        <p:nvSpPr>
          <p:cNvPr id="25" name="TextBox 24">
            <a:extLst>
              <a:ext uri="{FF2B5EF4-FFF2-40B4-BE49-F238E27FC236}">
                <a16:creationId xmlns:a16="http://schemas.microsoft.com/office/drawing/2014/main" xmlns="" id="{8C541003-0CB9-4465-8E98-9AB5B95CE21E}"/>
              </a:ext>
            </a:extLst>
          </p:cNvPr>
          <p:cNvSpPr txBox="1"/>
          <p:nvPr/>
        </p:nvSpPr>
        <p:spPr>
          <a:xfrm>
            <a:off x="5321154" y="2955329"/>
            <a:ext cx="2257890" cy="359752"/>
          </a:xfrm>
          <a:prstGeom prst="rect">
            <a:avLst/>
          </a:prstGeom>
          <a:noFill/>
        </p:spPr>
        <p:txBody>
          <a:bodyPr wrap="square" lIns="134445" tIns="107556" rIns="134445" bIns="107556" rtlCol="0">
            <a:spAutoFit/>
          </a:bodyPr>
          <a:lstStyle>
            <a:defPPr>
              <a:defRPr lang="en-US"/>
            </a:defPPr>
            <a:lvl1pPr marR="0" lvl="0" indent="0" defTabSz="932563" fontAlgn="auto">
              <a:lnSpc>
                <a:spcPct val="90000"/>
              </a:lnSpc>
              <a:spcBef>
                <a:spcPts val="0"/>
              </a:spcBef>
              <a:spcAft>
                <a:spcPts val="0"/>
              </a:spcAft>
              <a:buClrTx/>
              <a:buSzTx/>
              <a:buFontTx/>
              <a:buNone/>
              <a:tabLst/>
              <a:defRPr kumimoji="0" sz="1599" b="0" i="0" u="none" strike="noStrike" cap="none" spc="0" normalizeH="0" baseline="0">
                <a:ln>
                  <a:noFill/>
                </a:ln>
                <a:gradFill>
                  <a:gsLst>
                    <a:gs pos="1250">
                      <a:schemeClr val="tx1"/>
                    </a:gs>
                    <a:gs pos="100000">
                      <a:schemeClr val="tx1"/>
                    </a:gs>
                  </a:gsLst>
                  <a:lin ang="5400000" scaled="0"/>
                </a:gradFill>
                <a:effectLst/>
                <a:uLnTx/>
                <a:uFillTx/>
                <a:latin typeface="Segoe UI" panose="020B0502040204020203" pitchFamily="34" charset="0"/>
                <a:cs typeface="Segoe UI" panose="020B0502040204020203" pitchFamily="34" charset="0"/>
              </a:defRPr>
            </a:lvl1pPr>
          </a:lstStyle>
          <a:p>
            <a:pPr defTabSz="699341">
              <a:defRPr/>
            </a:pPr>
            <a:r>
              <a:rPr lang="en-US" sz="1029" kern="0" dirty="0">
                <a:solidFill>
                  <a:srgbClr val="353535"/>
                </a:solidFill>
              </a:rPr>
              <a:t>Real time remediation</a:t>
            </a:r>
          </a:p>
        </p:txBody>
      </p:sp>
      <p:sp>
        <p:nvSpPr>
          <p:cNvPr id="26" name="TextBox 25">
            <a:extLst>
              <a:ext uri="{FF2B5EF4-FFF2-40B4-BE49-F238E27FC236}">
                <a16:creationId xmlns:a16="http://schemas.microsoft.com/office/drawing/2014/main" xmlns="" id="{04239ACB-227E-463A-8425-35B78774CD83}"/>
              </a:ext>
            </a:extLst>
          </p:cNvPr>
          <p:cNvSpPr txBox="1"/>
          <p:nvPr/>
        </p:nvSpPr>
        <p:spPr>
          <a:xfrm>
            <a:off x="5321154" y="3495333"/>
            <a:ext cx="2257890" cy="359752"/>
          </a:xfrm>
          <a:prstGeom prst="rect">
            <a:avLst/>
          </a:prstGeom>
          <a:noFill/>
        </p:spPr>
        <p:txBody>
          <a:bodyPr wrap="square" lIns="134445" tIns="107556" rIns="134445" bIns="107556" rtlCol="0">
            <a:spAutoFit/>
          </a:bodyPr>
          <a:lstStyle>
            <a:defPPr>
              <a:defRPr lang="en-US"/>
            </a:defPPr>
            <a:lvl1pPr marR="0" lvl="0" indent="0" defTabSz="932563" fontAlgn="auto">
              <a:lnSpc>
                <a:spcPct val="90000"/>
              </a:lnSpc>
              <a:spcBef>
                <a:spcPts val="0"/>
              </a:spcBef>
              <a:spcAft>
                <a:spcPts val="0"/>
              </a:spcAft>
              <a:buClrTx/>
              <a:buSzTx/>
              <a:buFontTx/>
              <a:buNone/>
              <a:tabLst/>
              <a:defRPr kumimoji="0" sz="1599" b="0" i="0" u="none" strike="noStrike" cap="none" spc="0" normalizeH="0" baseline="0">
                <a:ln>
                  <a:noFill/>
                </a:ln>
                <a:gradFill>
                  <a:gsLst>
                    <a:gs pos="1250">
                      <a:schemeClr val="tx1"/>
                    </a:gs>
                    <a:gs pos="100000">
                      <a:schemeClr val="tx1"/>
                    </a:gs>
                  </a:gsLst>
                  <a:lin ang="5400000" scaled="0"/>
                </a:gradFill>
                <a:effectLst/>
                <a:uLnTx/>
                <a:uFillTx/>
                <a:latin typeface="Segoe UI" panose="020B0502040204020203" pitchFamily="34" charset="0"/>
                <a:cs typeface="Segoe UI" panose="020B0502040204020203" pitchFamily="34" charset="0"/>
              </a:defRPr>
            </a:lvl1pPr>
          </a:lstStyle>
          <a:p>
            <a:pPr defTabSz="699341">
              <a:defRPr/>
            </a:pPr>
            <a:r>
              <a:rPr lang="en-US" sz="1029" kern="0" dirty="0">
                <a:solidFill>
                  <a:srgbClr val="353535"/>
                </a:solidFill>
              </a:rPr>
              <a:t>Remediation on existing resources</a:t>
            </a:r>
          </a:p>
        </p:txBody>
      </p:sp>
      <p:grpSp>
        <p:nvGrpSpPr>
          <p:cNvPr id="27" name="Group 26">
            <a:extLst>
              <a:ext uri="{FF2B5EF4-FFF2-40B4-BE49-F238E27FC236}">
                <a16:creationId xmlns:a16="http://schemas.microsoft.com/office/drawing/2014/main" xmlns="" id="{C441CEE7-83AB-4940-BBB1-550D9C3E0E8D}"/>
              </a:ext>
            </a:extLst>
          </p:cNvPr>
          <p:cNvGrpSpPr/>
          <p:nvPr/>
        </p:nvGrpSpPr>
        <p:grpSpPr>
          <a:xfrm>
            <a:off x="325519" y="2821153"/>
            <a:ext cx="269479" cy="269479"/>
            <a:chOff x="4489773" y="2355365"/>
            <a:chExt cx="548640" cy="548640"/>
          </a:xfrm>
          <a:solidFill>
            <a:srgbClr val="E6E6E6"/>
          </a:solidFill>
        </p:grpSpPr>
        <p:sp>
          <p:nvSpPr>
            <p:cNvPr id="35" name="Oval 34">
              <a:extLst>
                <a:ext uri="{FF2B5EF4-FFF2-40B4-BE49-F238E27FC236}">
                  <a16:creationId xmlns:a16="http://schemas.microsoft.com/office/drawing/2014/main" xmlns="" id="{B16F6827-19BC-4ECE-B60D-B71E6FB1AEB6}"/>
                </a:ext>
              </a:extLst>
            </p:cNvPr>
            <p:cNvSpPr/>
            <p:nvPr/>
          </p:nvSpPr>
          <p:spPr bwMode="auto">
            <a:xfrm>
              <a:off x="4489773" y="2355365"/>
              <a:ext cx="548640" cy="54864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PageRight_E761">
              <a:extLst>
                <a:ext uri="{FF2B5EF4-FFF2-40B4-BE49-F238E27FC236}">
                  <a16:creationId xmlns:a16="http://schemas.microsoft.com/office/drawing/2014/main" xmlns="" id="{903E3908-B762-4B86-92D6-8ABC5B4C1A99}"/>
                </a:ext>
              </a:extLst>
            </p:cNvPr>
            <p:cNvSpPr>
              <a:spLocks noChangeAspect="1" noEditPoints="1"/>
            </p:cNvSpPr>
            <p:nvPr/>
          </p:nvSpPr>
          <p:spPr bwMode="auto">
            <a:xfrm>
              <a:off x="4532323" y="2397745"/>
              <a:ext cx="463540" cy="46388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grpFill/>
            <a:ln w="22225" cap="sq">
              <a:solidFill>
                <a:srgbClr val="0D0D0D"/>
              </a:solidFill>
              <a:prstDash val="solid"/>
              <a:miter lim="800000"/>
              <a:headEnd/>
              <a:tailEnd/>
            </a:ln>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lin ang="5400000" scaled="1"/>
                </a:gradFill>
              </a:endParaRPr>
            </a:p>
          </p:txBody>
        </p:sp>
      </p:grpSp>
      <p:grpSp>
        <p:nvGrpSpPr>
          <p:cNvPr id="37" name="Group 36">
            <a:extLst>
              <a:ext uri="{FF2B5EF4-FFF2-40B4-BE49-F238E27FC236}">
                <a16:creationId xmlns:a16="http://schemas.microsoft.com/office/drawing/2014/main" xmlns="" id="{8114E2CF-7D75-40E0-BB6F-FBB57B29C07C}"/>
              </a:ext>
            </a:extLst>
          </p:cNvPr>
          <p:cNvGrpSpPr/>
          <p:nvPr/>
        </p:nvGrpSpPr>
        <p:grpSpPr>
          <a:xfrm>
            <a:off x="325519" y="3404766"/>
            <a:ext cx="269479" cy="269479"/>
            <a:chOff x="4489773" y="2355365"/>
            <a:chExt cx="548640" cy="548640"/>
          </a:xfrm>
          <a:solidFill>
            <a:srgbClr val="E6E6E6"/>
          </a:solidFill>
        </p:grpSpPr>
        <p:sp>
          <p:nvSpPr>
            <p:cNvPr id="38" name="Oval 37">
              <a:extLst>
                <a:ext uri="{FF2B5EF4-FFF2-40B4-BE49-F238E27FC236}">
                  <a16:creationId xmlns:a16="http://schemas.microsoft.com/office/drawing/2014/main" xmlns="" id="{0B2E5D68-F227-45F0-8E1D-EEA17A4C8762}"/>
                </a:ext>
              </a:extLst>
            </p:cNvPr>
            <p:cNvSpPr/>
            <p:nvPr/>
          </p:nvSpPr>
          <p:spPr bwMode="auto">
            <a:xfrm>
              <a:off x="4489773" y="2355365"/>
              <a:ext cx="548640" cy="54864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PageRight_E761">
              <a:extLst>
                <a:ext uri="{FF2B5EF4-FFF2-40B4-BE49-F238E27FC236}">
                  <a16:creationId xmlns:a16="http://schemas.microsoft.com/office/drawing/2014/main" xmlns="" id="{96376A26-DD4F-4AFA-8253-937F619C740E}"/>
                </a:ext>
              </a:extLst>
            </p:cNvPr>
            <p:cNvSpPr>
              <a:spLocks noChangeAspect="1" noEditPoints="1"/>
            </p:cNvSpPr>
            <p:nvPr/>
          </p:nvSpPr>
          <p:spPr bwMode="auto">
            <a:xfrm>
              <a:off x="4532323" y="2397745"/>
              <a:ext cx="463540" cy="46388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grpFill/>
            <a:ln w="22225" cap="sq">
              <a:solidFill>
                <a:srgbClr val="0D0D0D"/>
              </a:solidFill>
              <a:prstDash val="solid"/>
              <a:miter lim="800000"/>
              <a:headEnd/>
              <a:tailEnd/>
            </a:ln>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lin ang="5400000" scaled="1"/>
                </a:gradFill>
              </a:endParaRPr>
            </a:p>
          </p:txBody>
        </p:sp>
      </p:grpSp>
      <p:grpSp>
        <p:nvGrpSpPr>
          <p:cNvPr id="40" name="Group 39">
            <a:extLst>
              <a:ext uri="{FF2B5EF4-FFF2-40B4-BE49-F238E27FC236}">
                <a16:creationId xmlns:a16="http://schemas.microsoft.com/office/drawing/2014/main" xmlns="" id="{DC85CE87-7AA6-412D-9C90-D96E959461FA}"/>
              </a:ext>
            </a:extLst>
          </p:cNvPr>
          <p:cNvGrpSpPr/>
          <p:nvPr/>
        </p:nvGrpSpPr>
        <p:grpSpPr>
          <a:xfrm>
            <a:off x="325519" y="3939376"/>
            <a:ext cx="269479" cy="269479"/>
            <a:chOff x="4489773" y="2355365"/>
            <a:chExt cx="548640" cy="548640"/>
          </a:xfrm>
          <a:solidFill>
            <a:srgbClr val="E6E6E6"/>
          </a:solidFill>
        </p:grpSpPr>
        <p:sp>
          <p:nvSpPr>
            <p:cNvPr id="41" name="Oval 40">
              <a:extLst>
                <a:ext uri="{FF2B5EF4-FFF2-40B4-BE49-F238E27FC236}">
                  <a16:creationId xmlns:a16="http://schemas.microsoft.com/office/drawing/2014/main" xmlns="" id="{2BA409AA-48B7-4E25-9CBB-A5730131D632}"/>
                </a:ext>
              </a:extLst>
            </p:cNvPr>
            <p:cNvSpPr/>
            <p:nvPr/>
          </p:nvSpPr>
          <p:spPr bwMode="auto">
            <a:xfrm>
              <a:off x="4489773" y="2355365"/>
              <a:ext cx="548640" cy="54864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PageRight_E761">
              <a:extLst>
                <a:ext uri="{FF2B5EF4-FFF2-40B4-BE49-F238E27FC236}">
                  <a16:creationId xmlns:a16="http://schemas.microsoft.com/office/drawing/2014/main" xmlns="" id="{E8186261-EDE4-4B0F-BBB2-5F3B516873D7}"/>
                </a:ext>
              </a:extLst>
            </p:cNvPr>
            <p:cNvSpPr>
              <a:spLocks noChangeAspect="1" noEditPoints="1"/>
            </p:cNvSpPr>
            <p:nvPr/>
          </p:nvSpPr>
          <p:spPr bwMode="auto">
            <a:xfrm>
              <a:off x="4532323" y="2397745"/>
              <a:ext cx="463540" cy="46388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grpFill/>
            <a:ln w="22225" cap="sq">
              <a:solidFill>
                <a:srgbClr val="0D0D0D"/>
              </a:solidFill>
              <a:prstDash val="solid"/>
              <a:miter lim="800000"/>
              <a:headEnd/>
              <a:tailEnd/>
            </a:ln>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lin ang="5400000" scaled="1"/>
                </a:gradFill>
              </a:endParaRPr>
            </a:p>
          </p:txBody>
        </p:sp>
      </p:grpSp>
      <p:grpSp>
        <p:nvGrpSpPr>
          <p:cNvPr id="43" name="Group 42">
            <a:extLst>
              <a:ext uri="{FF2B5EF4-FFF2-40B4-BE49-F238E27FC236}">
                <a16:creationId xmlns:a16="http://schemas.microsoft.com/office/drawing/2014/main" xmlns="" id="{1019882B-782A-4842-9A76-D47D3A4EAF3E}"/>
              </a:ext>
            </a:extLst>
          </p:cNvPr>
          <p:cNvGrpSpPr/>
          <p:nvPr/>
        </p:nvGrpSpPr>
        <p:grpSpPr>
          <a:xfrm>
            <a:off x="4961850" y="2974504"/>
            <a:ext cx="269479" cy="269479"/>
            <a:chOff x="4489773" y="2355365"/>
            <a:chExt cx="548640" cy="548640"/>
          </a:xfrm>
          <a:solidFill>
            <a:srgbClr val="E6E6E6"/>
          </a:solidFill>
        </p:grpSpPr>
        <p:sp>
          <p:nvSpPr>
            <p:cNvPr id="44" name="Oval 43">
              <a:extLst>
                <a:ext uri="{FF2B5EF4-FFF2-40B4-BE49-F238E27FC236}">
                  <a16:creationId xmlns:a16="http://schemas.microsoft.com/office/drawing/2014/main" xmlns="" id="{F27DA450-92B5-493E-9104-C1FFA48E20E5}"/>
                </a:ext>
              </a:extLst>
            </p:cNvPr>
            <p:cNvSpPr/>
            <p:nvPr/>
          </p:nvSpPr>
          <p:spPr bwMode="auto">
            <a:xfrm>
              <a:off x="4489773" y="2355365"/>
              <a:ext cx="548640" cy="54864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PageRight_E761">
              <a:extLst>
                <a:ext uri="{FF2B5EF4-FFF2-40B4-BE49-F238E27FC236}">
                  <a16:creationId xmlns:a16="http://schemas.microsoft.com/office/drawing/2014/main" xmlns="" id="{4EC5222C-6A01-4D87-BDD6-D35FC5C165D0}"/>
                </a:ext>
              </a:extLst>
            </p:cNvPr>
            <p:cNvSpPr>
              <a:spLocks noChangeAspect="1" noEditPoints="1"/>
            </p:cNvSpPr>
            <p:nvPr/>
          </p:nvSpPr>
          <p:spPr bwMode="auto">
            <a:xfrm>
              <a:off x="4532323" y="2397745"/>
              <a:ext cx="463540" cy="46388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grpFill/>
            <a:ln w="22225" cap="sq">
              <a:solidFill>
                <a:srgbClr val="0D0D0D"/>
              </a:solidFill>
              <a:prstDash val="solid"/>
              <a:miter lim="800000"/>
              <a:headEnd/>
              <a:tailEnd/>
            </a:ln>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lin ang="5400000" scaled="1"/>
                </a:gradFill>
              </a:endParaRPr>
            </a:p>
          </p:txBody>
        </p:sp>
      </p:grpSp>
      <p:grpSp>
        <p:nvGrpSpPr>
          <p:cNvPr id="46" name="Group 45">
            <a:extLst>
              <a:ext uri="{FF2B5EF4-FFF2-40B4-BE49-F238E27FC236}">
                <a16:creationId xmlns:a16="http://schemas.microsoft.com/office/drawing/2014/main" xmlns="" id="{9BE530AB-C0A2-4BE8-A10E-0F12D0D181EB}"/>
              </a:ext>
            </a:extLst>
          </p:cNvPr>
          <p:cNvGrpSpPr/>
          <p:nvPr/>
        </p:nvGrpSpPr>
        <p:grpSpPr>
          <a:xfrm>
            <a:off x="4961850" y="3538942"/>
            <a:ext cx="269479" cy="269479"/>
            <a:chOff x="4489773" y="2355365"/>
            <a:chExt cx="548640" cy="548640"/>
          </a:xfrm>
          <a:solidFill>
            <a:srgbClr val="E6E6E6"/>
          </a:solidFill>
        </p:grpSpPr>
        <p:sp>
          <p:nvSpPr>
            <p:cNvPr id="47" name="Oval 46">
              <a:extLst>
                <a:ext uri="{FF2B5EF4-FFF2-40B4-BE49-F238E27FC236}">
                  <a16:creationId xmlns:a16="http://schemas.microsoft.com/office/drawing/2014/main" xmlns="" id="{3B4D533A-CE72-4A68-ABC6-8B4C104717AC}"/>
                </a:ext>
              </a:extLst>
            </p:cNvPr>
            <p:cNvSpPr/>
            <p:nvPr/>
          </p:nvSpPr>
          <p:spPr bwMode="auto">
            <a:xfrm>
              <a:off x="4489773" y="2355365"/>
              <a:ext cx="548640" cy="54864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PageRight_E761">
              <a:extLst>
                <a:ext uri="{FF2B5EF4-FFF2-40B4-BE49-F238E27FC236}">
                  <a16:creationId xmlns:a16="http://schemas.microsoft.com/office/drawing/2014/main" xmlns="" id="{9042D023-7BE7-4B6D-846E-D4EFE7507684}"/>
                </a:ext>
              </a:extLst>
            </p:cNvPr>
            <p:cNvSpPr>
              <a:spLocks noChangeAspect="1" noEditPoints="1"/>
            </p:cNvSpPr>
            <p:nvPr/>
          </p:nvSpPr>
          <p:spPr bwMode="auto">
            <a:xfrm>
              <a:off x="4532323" y="2397745"/>
              <a:ext cx="463540" cy="46388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grpFill/>
            <a:ln w="22225" cap="sq">
              <a:solidFill>
                <a:srgbClr val="0D0D0D"/>
              </a:solidFill>
              <a:prstDash val="solid"/>
              <a:miter lim="800000"/>
              <a:headEnd/>
              <a:tailEnd/>
            </a:ln>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lin ang="5400000" scaled="1"/>
                </a:gradFill>
              </a:endParaRPr>
            </a:p>
          </p:txBody>
        </p:sp>
      </p:grpSp>
      <p:grpSp>
        <p:nvGrpSpPr>
          <p:cNvPr id="49" name="Group 48">
            <a:extLst>
              <a:ext uri="{FF2B5EF4-FFF2-40B4-BE49-F238E27FC236}">
                <a16:creationId xmlns:a16="http://schemas.microsoft.com/office/drawing/2014/main" xmlns="" id="{D802890D-10FB-4E99-9492-770422BF88C3}"/>
              </a:ext>
            </a:extLst>
          </p:cNvPr>
          <p:cNvGrpSpPr/>
          <p:nvPr/>
        </p:nvGrpSpPr>
        <p:grpSpPr>
          <a:xfrm>
            <a:off x="1231908" y="2077563"/>
            <a:ext cx="755053" cy="705118"/>
            <a:chOff x="1589903" y="1720554"/>
            <a:chExt cx="1027070" cy="959146"/>
          </a:xfrm>
        </p:grpSpPr>
        <p:sp>
          <p:nvSpPr>
            <p:cNvPr id="50" name="cloud">
              <a:extLst>
                <a:ext uri="{FF2B5EF4-FFF2-40B4-BE49-F238E27FC236}">
                  <a16:creationId xmlns:a16="http://schemas.microsoft.com/office/drawing/2014/main" xmlns="" id="{6EDC2ADC-5B31-4006-8C9C-9850769F95C1}"/>
                </a:ext>
              </a:extLst>
            </p:cNvPr>
            <p:cNvSpPr>
              <a:spLocks noChangeAspect="1"/>
            </p:cNvSpPr>
            <p:nvPr/>
          </p:nvSpPr>
          <p:spPr bwMode="auto">
            <a:xfrm>
              <a:off x="1589903" y="1720554"/>
              <a:ext cx="1027070" cy="654346"/>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rgbClr val="0D0D0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gradFill>
              </a:endParaRPr>
            </a:p>
          </p:txBody>
        </p:sp>
        <p:sp>
          <p:nvSpPr>
            <p:cNvPr id="51" name="Rectangle 50">
              <a:extLst>
                <a:ext uri="{FF2B5EF4-FFF2-40B4-BE49-F238E27FC236}">
                  <a16:creationId xmlns:a16="http://schemas.microsoft.com/office/drawing/2014/main" xmlns="" id="{34D3C580-DBAF-44F6-B5DB-13C16BBBB527}"/>
                </a:ext>
              </a:extLst>
            </p:cNvPr>
            <p:cNvSpPr/>
            <p:nvPr/>
          </p:nvSpPr>
          <p:spPr bwMode="auto">
            <a:xfrm>
              <a:off x="2052638" y="2159000"/>
              <a:ext cx="513535" cy="520700"/>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Trackers_EADF">
              <a:extLst>
                <a:ext uri="{FF2B5EF4-FFF2-40B4-BE49-F238E27FC236}">
                  <a16:creationId xmlns:a16="http://schemas.microsoft.com/office/drawing/2014/main" xmlns="" id="{BD930133-5990-4D6D-A205-96126C9D7FA1}"/>
                </a:ext>
              </a:extLst>
            </p:cNvPr>
            <p:cNvSpPr>
              <a:spLocks noChangeAspect="1" noEditPoints="1"/>
            </p:cNvSpPr>
            <p:nvPr/>
          </p:nvSpPr>
          <p:spPr bwMode="auto">
            <a:xfrm>
              <a:off x="2121286" y="2049459"/>
              <a:ext cx="393314" cy="536302"/>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28575" cap="flat">
              <a:solidFill>
                <a:srgbClr val="0D0D0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22">
                <a:defRPr/>
              </a:pPr>
              <a:endParaRPr lang="en-US" sz="1350" kern="0" dirty="0">
                <a:solidFill>
                  <a:srgbClr val="505050"/>
                </a:solidFill>
              </a:endParaRPr>
            </a:p>
          </p:txBody>
        </p:sp>
      </p:grpSp>
      <p:grpSp>
        <p:nvGrpSpPr>
          <p:cNvPr id="53" name="Group 52">
            <a:extLst>
              <a:ext uri="{FF2B5EF4-FFF2-40B4-BE49-F238E27FC236}">
                <a16:creationId xmlns:a16="http://schemas.microsoft.com/office/drawing/2014/main" xmlns="" id="{D057838E-82AF-4261-9460-28E5CC5593AC}"/>
              </a:ext>
            </a:extLst>
          </p:cNvPr>
          <p:cNvGrpSpPr/>
          <p:nvPr/>
        </p:nvGrpSpPr>
        <p:grpSpPr>
          <a:xfrm>
            <a:off x="5724132" y="2216713"/>
            <a:ext cx="814951" cy="638250"/>
            <a:chOff x="9641032" y="1727318"/>
            <a:chExt cx="1108548" cy="868188"/>
          </a:xfrm>
        </p:grpSpPr>
        <p:sp>
          <p:nvSpPr>
            <p:cNvPr id="54" name="cloud">
              <a:extLst>
                <a:ext uri="{FF2B5EF4-FFF2-40B4-BE49-F238E27FC236}">
                  <a16:creationId xmlns:a16="http://schemas.microsoft.com/office/drawing/2014/main" xmlns="" id="{2EDFD8D1-62A4-444E-B720-A0648BB4D625}"/>
                </a:ext>
              </a:extLst>
            </p:cNvPr>
            <p:cNvSpPr>
              <a:spLocks noChangeAspect="1"/>
            </p:cNvSpPr>
            <p:nvPr/>
          </p:nvSpPr>
          <p:spPr bwMode="auto">
            <a:xfrm>
              <a:off x="9733123" y="1727318"/>
              <a:ext cx="1016457" cy="6475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rgbClr val="0D0D0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22">
                <a:defRPr/>
              </a:pPr>
              <a:endParaRPr lang="en-US" sz="662" kern="0" dirty="0">
                <a:gradFill>
                  <a:gsLst>
                    <a:gs pos="0">
                      <a:srgbClr val="505050"/>
                    </a:gs>
                    <a:gs pos="100000">
                      <a:srgbClr val="505050"/>
                    </a:gs>
                  </a:gsLst>
                </a:gradFill>
              </a:endParaRPr>
            </a:p>
          </p:txBody>
        </p:sp>
        <p:sp>
          <p:nvSpPr>
            <p:cNvPr id="55" name="Oval 54">
              <a:extLst>
                <a:ext uri="{FF2B5EF4-FFF2-40B4-BE49-F238E27FC236}">
                  <a16:creationId xmlns:a16="http://schemas.microsoft.com/office/drawing/2014/main" xmlns="" id="{9E3B3163-16A0-437C-A49D-E9905B2B8B22}"/>
                </a:ext>
              </a:extLst>
            </p:cNvPr>
            <p:cNvSpPr/>
            <p:nvPr/>
          </p:nvSpPr>
          <p:spPr bwMode="auto">
            <a:xfrm>
              <a:off x="9737584" y="2063469"/>
              <a:ext cx="441606" cy="441606"/>
            </a:xfrm>
            <a:prstGeom prst="ellips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498"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magnify">
              <a:extLst>
                <a:ext uri="{FF2B5EF4-FFF2-40B4-BE49-F238E27FC236}">
                  <a16:creationId xmlns:a16="http://schemas.microsoft.com/office/drawing/2014/main" xmlns="" id="{54C61A29-D7E2-4F5B-AAD7-6597662CB8B4}"/>
                </a:ext>
              </a:extLst>
            </p:cNvPr>
            <p:cNvSpPr>
              <a:spLocks noChangeAspect="1" noEditPoints="1"/>
            </p:cNvSpPr>
            <p:nvPr/>
          </p:nvSpPr>
          <p:spPr bwMode="auto">
            <a:xfrm flipH="1">
              <a:off x="9641032" y="2148742"/>
              <a:ext cx="455468" cy="446764"/>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28575" cap="sq">
              <a:solidFill>
                <a:srgbClr val="0D0D0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22">
                <a:defRPr/>
              </a:pPr>
              <a:endParaRPr lang="en-US" sz="1350" kern="0" dirty="0">
                <a:solidFill>
                  <a:srgbClr val="505050"/>
                </a:solidFill>
              </a:endParaRPr>
            </a:p>
          </p:txBody>
        </p:sp>
      </p:grpSp>
    </p:spTree>
    <p:extLst>
      <p:ext uri="{BB962C8B-B14F-4D97-AF65-F5344CB8AC3E}">
        <p14:creationId xmlns:p14="http://schemas.microsoft.com/office/powerpoint/2010/main" val="2812002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xmlns="" id="{6BDBA639-2A71-4A60-A71A-FF1836F5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Rockwell" panose="02060603020205020403"/>
            </a:endParaRPr>
          </a:p>
        </p:txBody>
      </p:sp>
      <p:grpSp>
        <p:nvGrpSpPr>
          <p:cNvPr id="33" name="Group 10">
            <a:extLst>
              <a:ext uri="{FF2B5EF4-FFF2-40B4-BE49-F238E27FC236}">
                <a16:creationId xmlns:a16="http://schemas.microsoft.com/office/drawing/2014/main" xmlns="" id="{5E208A8B-5EBD-4532-BE72-26414FA7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7255" y="812718"/>
            <a:ext cx="9386888" cy="5192849"/>
            <a:chOff x="-329674" y="-51881"/>
            <a:chExt cx="12515851" cy="6923798"/>
          </a:xfrm>
        </p:grpSpPr>
        <p:sp>
          <p:nvSpPr>
            <p:cNvPr id="12" name="Freeform 5">
              <a:extLst>
                <a:ext uri="{FF2B5EF4-FFF2-40B4-BE49-F238E27FC236}">
                  <a16:creationId xmlns:a16="http://schemas.microsoft.com/office/drawing/2014/main" xmlns="" id="{15D09196-B338-4AB5-A71B-CFD5FFCA62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xmlns="" id="{F50B4463-128A-4677-A285-C017E6C54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xmlns="" id="{1D9B95CD-F023-4DFA-9678-1E02713F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xmlns="" id="{1DDF47A8-BE7B-43F3-A500-F5A4656D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xmlns="" id="{2DD394DE-76FB-42F8-85F2-FD436F4232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xmlns="" id="{B95F2EFB-87E6-4400-AAF3-7EB8B4F156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xmlns="" id="{1D463476-2BC7-418C-9D6F-51444B11A7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xmlns="" id="{24011122-2495-478A-81BF-ABBDEA1DA8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xmlns="" id="{C79E87C5-E5B3-476B-B539-FC9CF4A33B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xmlns="" id="{956029CA-2B38-434D-9044-5FF3A1ECD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xmlns="" id="{9514CFB6-E8DB-43DC-B1CD-9CC2D4B2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xmlns="" id="{BD8C1FC8-E550-45BE-9F30-822BAB3781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xmlns="" id="{D1646B5D-A7B7-41EC-9591-0E0C0F4F94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xmlns="" id="{E2118E93-481E-4843-987E-378187AA37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xmlns="" id="{77038464-F4E2-47EC-A87F-18469191E3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xmlns="" id="{FB3BBEB1-E146-408F-95B7-EE2F269DE1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xmlns="" id="{C765B285-56EC-47FC-B116-274EBBD61A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xmlns="" id="{CB4A6191-6913-42EA-905E-8A174AE2C9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xmlns="" id="{8ADEEF92-F481-475A-845C-5E940F0D55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2" name="Freeform: Shape 31">
            <a:extLst>
              <a:ext uri="{FF2B5EF4-FFF2-40B4-BE49-F238E27FC236}">
                <a16:creationId xmlns:a16="http://schemas.microsoft.com/office/drawing/2014/main" xmlns="" id="{D9C506D7-84CB-4057-A44A-465313E785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31529">
            <a:off x="1630437" y="2693709"/>
            <a:ext cx="3314068" cy="3194707"/>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1350" dirty="0">
              <a:solidFill>
                <a:prstClr val="white"/>
              </a:solidFill>
              <a:latin typeface="Rockwell" panose="02060603020205020403"/>
            </a:endParaRPr>
          </a:p>
        </p:txBody>
      </p:sp>
      <p:sp>
        <p:nvSpPr>
          <p:cNvPr id="34" name="Oval 32">
            <a:extLst>
              <a:ext uri="{FF2B5EF4-FFF2-40B4-BE49-F238E27FC236}">
                <a16:creationId xmlns:a16="http://schemas.microsoft.com/office/drawing/2014/main" xmlns="" id="{7842FC68-61FD-4700-8A22-BB8B071884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765935" y="1376233"/>
            <a:ext cx="5821442" cy="400729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Rockwell" panose="02060603020205020403"/>
            </a:endParaRPr>
          </a:p>
        </p:txBody>
      </p:sp>
      <p:sp>
        <p:nvSpPr>
          <p:cNvPr id="4" name="Title 3">
            <a:extLst>
              <a:ext uri="{FF2B5EF4-FFF2-40B4-BE49-F238E27FC236}">
                <a16:creationId xmlns:a16="http://schemas.microsoft.com/office/drawing/2014/main" xmlns="" id="{3BFF478E-BA2E-4999-8E25-4F0B3CB3AEB3}"/>
              </a:ext>
            </a:extLst>
          </p:cNvPr>
          <p:cNvSpPr>
            <a:spLocks noGrp="1"/>
          </p:cNvSpPr>
          <p:nvPr>
            <p:ph type="title"/>
          </p:nvPr>
        </p:nvSpPr>
        <p:spPr>
          <a:xfrm>
            <a:off x="1962208" y="2403629"/>
            <a:ext cx="5219585" cy="1246856"/>
          </a:xfrm>
        </p:spPr>
        <p:txBody>
          <a:bodyPr vert="horz" lIns="68580" tIns="34290" rIns="68580" bIns="34290" rtlCol="0" anchor="b">
            <a:normAutofit/>
          </a:bodyPr>
          <a:lstStyle/>
          <a:p>
            <a:pPr algn="ctr"/>
            <a:r>
              <a:rPr lang="en-US" sz="6000" dirty="0">
                <a:solidFill>
                  <a:srgbClr val="FFFFFF"/>
                </a:solidFill>
              </a:rPr>
              <a:t>How?</a:t>
            </a:r>
          </a:p>
        </p:txBody>
      </p:sp>
    </p:spTree>
    <p:extLst>
      <p:ext uri="{BB962C8B-B14F-4D97-AF65-F5344CB8AC3E}">
        <p14:creationId xmlns:p14="http://schemas.microsoft.com/office/powerpoint/2010/main" val="2046921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192AAE1-9B2D-4959-BFBE-2067E4D23E9D}"/>
              </a:ext>
            </a:extLst>
          </p:cNvPr>
          <p:cNvSpPr/>
          <p:nvPr/>
        </p:nvSpPr>
        <p:spPr bwMode="auto">
          <a:xfrm>
            <a:off x="0" y="2118426"/>
            <a:ext cx="9144000" cy="38823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xmlns="" id="{0146EB8C-E79F-408B-855F-A46447BB7227}"/>
              </a:ext>
            </a:extLst>
          </p:cNvPr>
          <p:cNvSpPr/>
          <p:nvPr/>
        </p:nvSpPr>
        <p:spPr>
          <a:xfrm>
            <a:off x="311966" y="2197429"/>
            <a:ext cx="8745066" cy="834587"/>
          </a:xfrm>
          <a:prstGeom prst="rect">
            <a:avLst/>
          </a:prstGeom>
        </p:spPr>
        <p:txBody>
          <a:bodyPr wrap="square">
            <a:spAutoFit/>
          </a:bodyPr>
          <a:lstStyle/>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Azure Policy configuration and assignment to your subscription</a:t>
            </a:r>
          </a:p>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 </a:t>
            </a:r>
          </a:p>
        </p:txBody>
      </p:sp>
      <p:sp>
        <p:nvSpPr>
          <p:cNvPr id="5" name="Text Placeholder 4"/>
          <p:cNvSpPr>
            <a:spLocks noGrp="1"/>
          </p:cNvSpPr>
          <p:nvPr>
            <p:ph type="body" sz="quarter" idx="11"/>
          </p:nvPr>
        </p:nvSpPr>
        <p:spPr>
          <a:xfrm>
            <a:off x="781350" y="228908"/>
            <a:ext cx="5806873" cy="679339"/>
          </a:xfrm>
        </p:spPr>
        <p:txBody>
          <a:bodyPr>
            <a:normAutofit/>
          </a:bodyPr>
          <a:lstStyle/>
          <a:p>
            <a:r>
              <a:rPr lang="en-US" dirty="0"/>
              <a:t>GC Accelerators compliance automation</a:t>
            </a:r>
            <a:endParaRPr lang="en-CA" dirty="0"/>
          </a:p>
        </p:txBody>
      </p:sp>
      <p:pic>
        <p:nvPicPr>
          <p:cNvPr id="3" name="Picture 2">
            <a:extLst>
              <a:ext uri="{FF2B5EF4-FFF2-40B4-BE49-F238E27FC236}">
                <a16:creationId xmlns:a16="http://schemas.microsoft.com/office/drawing/2014/main" xmlns="" id="{286A539A-2A95-4F13-B39B-4D17001036E4}"/>
              </a:ext>
            </a:extLst>
          </p:cNvPr>
          <p:cNvPicPr>
            <a:picLocks noChangeAspect="1"/>
          </p:cNvPicPr>
          <p:nvPr/>
        </p:nvPicPr>
        <p:blipFill>
          <a:blip r:embed="rId3"/>
          <a:stretch>
            <a:fillRect/>
          </a:stretch>
        </p:blipFill>
        <p:spPr>
          <a:xfrm>
            <a:off x="311966" y="3066850"/>
            <a:ext cx="8297544" cy="834281"/>
          </a:xfrm>
          <a:prstGeom prst="rect">
            <a:avLst/>
          </a:prstGeom>
        </p:spPr>
      </p:pic>
    </p:spTree>
    <p:extLst>
      <p:ext uri="{BB962C8B-B14F-4D97-AF65-F5344CB8AC3E}">
        <p14:creationId xmlns:p14="http://schemas.microsoft.com/office/powerpoint/2010/main" val="82353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192AAE1-9B2D-4959-BFBE-2067E4D23E9D}"/>
              </a:ext>
            </a:extLst>
          </p:cNvPr>
          <p:cNvSpPr/>
          <p:nvPr/>
        </p:nvSpPr>
        <p:spPr bwMode="auto">
          <a:xfrm>
            <a:off x="0" y="2118426"/>
            <a:ext cx="9144000" cy="38823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xmlns="" id="{0146EB8C-E79F-408B-855F-A46447BB7227}"/>
              </a:ext>
            </a:extLst>
          </p:cNvPr>
          <p:cNvSpPr/>
          <p:nvPr/>
        </p:nvSpPr>
        <p:spPr>
          <a:xfrm>
            <a:off x="311966" y="2197429"/>
            <a:ext cx="8745066" cy="834587"/>
          </a:xfrm>
          <a:prstGeom prst="rect">
            <a:avLst/>
          </a:prstGeom>
        </p:spPr>
        <p:txBody>
          <a:bodyPr wrap="square">
            <a:spAutoFit/>
          </a:bodyPr>
          <a:lstStyle/>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Audit if x doesn’t exist: </a:t>
            </a:r>
          </a:p>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 </a:t>
            </a:r>
          </a:p>
        </p:txBody>
      </p:sp>
      <p:sp>
        <p:nvSpPr>
          <p:cNvPr id="5" name="Text Placeholder 4"/>
          <p:cNvSpPr>
            <a:spLocks noGrp="1"/>
          </p:cNvSpPr>
          <p:nvPr>
            <p:ph type="body" sz="quarter" idx="11"/>
          </p:nvPr>
        </p:nvSpPr>
        <p:spPr/>
        <p:txBody>
          <a:bodyPr/>
          <a:lstStyle/>
          <a:p>
            <a:r>
              <a:rPr lang="en-US" dirty="0"/>
              <a:t>GC Accelerators compliance actions</a:t>
            </a:r>
            <a:endParaRPr lang="en-CA" dirty="0"/>
          </a:p>
        </p:txBody>
      </p:sp>
      <p:pic>
        <p:nvPicPr>
          <p:cNvPr id="4" name="Picture 3">
            <a:extLst>
              <a:ext uri="{FF2B5EF4-FFF2-40B4-BE49-F238E27FC236}">
                <a16:creationId xmlns:a16="http://schemas.microsoft.com/office/drawing/2014/main" xmlns="" id="{8B400320-B85F-4353-872F-BE25AACEC8EE}"/>
              </a:ext>
            </a:extLst>
          </p:cNvPr>
          <p:cNvPicPr>
            <a:picLocks noChangeAspect="1"/>
          </p:cNvPicPr>
          <p:nvPr/>
        </p:nvPicPr>
        <p:blipFill>
          <a:blip r:embed="rId3"/>
          <a:stretch>
            <a:fillRect/>
          </a:stretch>
        </p:blipFill>
        <p:spPr>
          <a:xfrm>
            <a:off x="311967" y="2624520"/>
            <a:ext cx="7973668" cy="2870135"/>
          </a:xfrm>
          <a:prstGeom prst="rect">
            <a:avLst/>
          </a:prstGeom>
        </p:spPr>
      </p:pic>
    </p:spTree>
    <p:extLst>
      <p:ext uri="{BB962C8B-B14F-4D97-AF65-F5344CB8AC3E}">
        <p14:creationId xmlns:p14="http://schemas.microsoft.com/office/powerpoint/2010/main" val="1853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192AAE1-9B2D-4959-BFBE-2067E4D23E9D}"/>
              </a:ext>
            </a:extLst>
          </p:cNvPr>
          <p:cNvSpPr/>
          <p:nvPr/>
        </p:nvSpPr>
        <p:spPr bwMode="auto">
          <a:xfrm>
            <a:off x="0" y="2118426"/>
            <a:ext cx="9144000" cy="38823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xmlns="" id="{0146EB8C-E79F-408B-855F-A46447BB7227}"/>
              </a:ext>
            </a:extLst>
          </p:cNvPr>
          <p:cNvSpPr/>
          <p:nvPr/>
        </p:nvSpPr>
        <p:spPr>
          <a:xfrm>
            <a:off x="311966" y="2197429"/>
            <a:ext cx="8745066" cy="341632"/>
          </a:xfrm>
          <a:prstGeom prst="rect">
            <a:avLst/>
          </a:prstGeom>
        </p:spPr>
        <p:txBody>
          <a:bodyPr wrap="square">
            <a:spAutoFit/>
          </a:bodyPr>
          <a:lstStyle/>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Audit if control is applied</a:t>
            </a:r>
          </a:p>
        </p:txBody>
      </p:sp>
      <p:sp>
        <p:nvSpPr>
          <p:cNvPr id="5" name="Text Placeholder 4"/>
          <p:cNvSpPr>
            <a:spLocks noGrp="1"/>
          </p:cNvSpPr>
          <p:nvPr>
            <p:ph type="body" sz="quarter" idx="11"/>
          </p:nvPr>
        </p:nvSpPr>
        <p:spPr/>
        <p:txBody>
          <a:bodyPr/>
          <a:lstStyle/>
          <a:p>
            <a:r>
              <a:rPr lang="en-US" dirty="0"/>
              <a:t>GC Accelerators compliance actions</a:t>
            </a:r>
            <a:endParaRPr lang="en-CA" dirty="0"/>
          </a:p>
        </p:txBody>
      </p:sp>
      <p:pic>
        <p:nvPicPr>
          <p:cNvPr id="4" name="Picture 3">
            <a:extLst>
              <a:ext uri="{FF2B5EF4-FFF2-40B4-BE49-F238E27FC236}">
                <a16:creationId xmlns:a16="http://schemas.microsoft.com/office/drawing/2014/main" xmlns="" id="{7EBB61FF-78F9-40C1-8D9E-203C1B14E61D}"/>
              </a:ext>
            </a:extLst>
          </p:cNvPr>
          <p:cNvPicPr>
            <a:picLocks noChangeAspect="1"/>
          </p:cNvPicPr>
          <p:nvPr/>
        </p:nvPicPr>
        <p:blipFill>
          <a:blip r:embed="rId3"/>
          <a:stretch>
            <a:fillRect/>
          </a:stretch>
        </p:blipFill>
        <p:spPr>
          <a:xfrm>
            <a:off x="311967" y="2588141"/>
            <a:ext cx="7860736" cy="2920929"/>
          </a:xfrm>
          <a:prstGeom prst="rect">
            <a:avLst/>
          </a:prstGeom>
        </p:spPr>
      </p:pic>
    </p:spTree>
    <p:extLst>
      <p:ext uri="{BB962C8B-B14F-4D97-AF65-F5344CB8AC3E}">
        <p14:creationId xmlns:p14="http://schemas.microsoft.com/office/powerpoint/2010/main" val="279458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Content</a:t>
            </a:r>
            <a:endParaRPr lang="en-CA" dirty="0"/>
          </a:p>
        </p:txBody>
      </p:sp>
      <p:sp>
        <p:nvSpPr>
          <p:cNvPr id="4" name="Rectangle 3"/>
          <p:cNvSpPr/>
          <p:nvPr>
            <p:custDataLst>
              <p:tags r:id="rId1"/>
            </p:custDataLst>
          </p:nvPr>
        </p:nvSpPr>
        <p:spPr>
          <a:xfrm>
            <a:off x="926292" y="2736994"/>
            <a:ext cx="457200" cy="45720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cs typeface="Arial" pitchFamily="34" charset="0"/>
              </a:rPr>
              <a:t>1</a:t>
            </a:r>
            <a:endParaRPr lang="en-US" sz="2000" dirty="0">
              <a:solidFill>
                <a:prstClr val="white"/>
              </a:solidFill>
              <a:cs typeface="Arial" pitchFamily="34" charset="0"/>
            </a:endParaRPr>
          </a:p>
        </p:txBody>
      </p:sp>
      <p:sp>
        <p:nvSpPr>
          <p:cNvPr id="5" name="TextBox 4"/>
          <p:cNvSpPr txBox="1"/>
          <p:nvPr/>
        </p:nvSpPr>
        <p:spPr>
          <a:xfrm>
            <a:off x="1531579" y="2780928"/>
            <a:ext cx="913070" cy="369332"/>
          </a:xfrm>
          <a:prstGeom prst="rect">
            <a:avLst/>
          </a:prstGeom>
          <a:noFill/>
        </p:spPr>
        <p:txBody>
          <a:bodyPr wrap="none" rtlCol="0">
            <a:spAutoFit/>
          </a:bodyPr>
          <a:lstStyle/>
          <a:p>
            <a:r>
              <a:rPr lang="en-US" dirty="0" smtClean="0">
                <a:solidFill>
                  <a:prstClr val="black">
                    <a:lumMod val="65000"/>
                    <a:lumOff val="35000"/>
                  </a:prstClr>
                </a:solidFill>
                <a:cs typeface="Arial" pitchFamily="34" charset="0"/>
              </a:rPr>
              <a:t>Context</a:t>
            </a:r>
            <a:endParaRPr lang="en-US" dirty="0">
              <a:solidFill>
                <a:prstClr val="black">
                  <a:lumMod val="65000"/>
                  <a:lumOff val="35000"/>
                </a:prstClr>
              </a:solidFill>
              <a:cs typeface="Arial" pitchFamily="34" charset="0"/>
            </a:endParaRPr>
          </a:p>
        </p:txBody>
      </p:sp>
      <p:sp>
        <p:nvSpPr>
          <p:cNvPr id="6" name="Rectangle 5"/>
          <p:cNvSpPr/>
          <p:nvPr>
            <p:custDataLst>
              <p:tags r:id="rId2"/>
            </p:custDataLst>
          </p:nvPr>
        </p:nvSpPr>
        <p:spPr>
          <a:xfrm>
            <a:off x="921979" y="3422794"/>
            <a:ext cx="457200" cy="45720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cs typeface="Arial" pitchFamily="34" charset="0"/>
              </a:rPr>
              <a:t>2</a:t>
            </a:r>
            <a:endParaRPr lang="en-US" sz="2000" dirty="0">
              <a:solidFill>
                <a:prstClr val="white"/>
              </a:solidFill>
              <a:cs typeface="Arial" pitchFamily="34" charset="0"/>
            </a:endParaRPr>
          </a:p>
        </p:txBody>
      </p:sp>
      <p:sp>
        <p:nvSpPr>
          <p:cNvPr id="7" name="TextBox 6"/>
          <p:cNvSpPr txBox="1"/>
          <p:nvPr/>
        </p:nvSpPr>
        <p:spPr>
          <a:xfrm>
            <a:off x="1527266" y="3466728"/>
            <a:ext cx="1943930" cy="369332"/>
          </a:xfrm>
          <a:prstGeom prst="rect">
            <a:avLst/>
          </a:prstGeom>
          <a:noFill/>
        </p:spPr>
        <p:txBody>
          <a:bodyPr wrap="none" rtlCol="0">
            <a:spAutoFit/>
          </a:bodyPr>
          <a:lstStyle/>
          <a:p>
            <a:r>
              <a:rPr lang="en-US" dirty="0" smtClean="0">
                <a:solidFill>
                  <a:prstClr val="black">
                    <a:lumMod val="65000"/>
                    <a:lumOff val="35000"/>
                  </a:prstClr>
                </a:solidFill>
                <a:cs typeface="Arial" pitchFamily="34" charset="0"/>
              </a:rPr>
              <a:t>Initiative Overview</a:t>
            </a:r>
            <a:endParaRPr lang="en-US" dirty="0">
              <a:solidFill>
                <a:prstClr val="black">
                  <a:lumMod val="65000"/>
                  <a:lumOff val="35000"/>
                </a:prstClr>
              </a:solidFill>
              <a:cs typeface="Arial" pitchFamily="34" charset="0"/>
            </a:endParaRPr>
          </a:p>
        </p:txBody>
      </p:sp>
      <p:sp>
        <p:nvSpPr>
          <p:cNvPr id="8" name="Rectangle 7"/>
          <p:cNvSpPr/>
          <p:nvPr>
            <p:custDataLst>
              <p:tags r:id="rId3"/>
            </p:custDataLst>
          </p:nvPr>
        </p:nvSpPr>
        <p:spPr>
          <a:xfrm>
            <a:off x="921979" y="4108594"/>
            <a:ext cx="457200" cy="45720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cs typeface="Arial" pitchFamily="34" charset="0"/>
              </a:rPr>
              <a:t>3</a:t>
            </a:r>
            <a:endParaRPr lang="en-US" sz="2000" dirty="0">
              <a:solidFill>
                <a:prstClr val="white"/>
              </a:solidFill>
              <a:cs typeface="Arial" pitchFamily="34" charset="0"/>
            </a:endParaRPr>
          </a:p>
        </p:txBody>
      </p:sp>
      <p:sp>
        <p:nvSpPr>
          <p:cNvPr id="9" name="TextBox 8"/>
          <p:cNvSpPr txBox="1"/>
          <p:nvPr/>
        </p:nvSpPr>
        <p:spPr>
          <a:xfrm>
            <a:off x="1527266" y="4152528"/>
            <a:ext cx="2353080" cy="369332"/>
          </a:xfrm>
          <a:prstGeom prst="rect">
            <a:avLst/>
          </a:prstGeom>
          <a:noFill/>
        </p:spPr>
        <p:txBody>
          <a:bodyPr wrap="none" rtlCol="0">
            <a:spAutoFit/>
          </a:bodyPr>
          <a:lstStyle/>
          <a:p>
            <a:r>
              <a:rPr lang="en-US" dirty="0" smtClean="0">
                <a:solidFill>
                  <a:prstClr val="black">
                    <a:lumMod val="65000"/>
                    <a:lumOff val="35000"/>
                  </a:prstClr>
                </a:solidFill>
                <a:cs typeface="Arial" pitchFamily="34" charset="0"/>
              </a:rPr>
              <a:t>Infrastructure as Code</a:t>
            </a:r>
            <a:endParaRPr lang="en-US" dirty="0">
              <a:solidFill>
                <a:prstClr val="black">
                  <a:lumMod val="65000"/>
                  <a:lumOff val="35000"/>
                </a:prstClr>
              </a:solidFill>
              <a:cs typeface="Arial" pitchFamily="34" charset="0"/>
            </a:endParaRPr>
          </a:p>
        </p:txBody>
      </p:sp>
      <p:sp>
        <p:nvSpPr>
          <p:cNvPr id="10" name="Rectangle 9"/>
          <p:cNvSpPr/>
          <p:nvPr>
            <p:custDataLst>
              <p:tags r:id="rId4"/>
            </p:custDataLst>
          </p:nvPr>
        </p:nvSpPr>
        <p:spPr>
          <a:xfrm>
            <a:off x="921979" y="4794394"/>
            <a:ext cx="457200" cy="45720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cs typeface="Arial" pitchFamily="34" charset="0"/>
              </a:rPr>
              <a:t>4</a:t>
            </a:r>
            <a:endParaRPr lang="en-US" sz="2000" dirty="0">
              <a:solidFill>
                <a:prstClr val="white"/>
              </a:solidFill>
              <a:cs typeface="Arial" pitchFamily="34" charset="0"/>
            </a:endParaRPr>
          </a:p>
        </p:txBody>
      </p:sp>
      <p:sp>
        <p:nvSpPr>
          <p:cNvPr id="11" name="TextBox 10"/>
          <p:cNvSpPr txBox="1"/>
          <p:nvPr/>
        </p:nvSpPr>
        <p:spPr>
          <a:xfrm>
            <a:off x="1527266" y="4838328"/>
            <a:ext cx="748923" cy="369332"/>
          </a:xfrm>
          <a:prstGeom prst="rect">
            <a:avLst/>
          </a:prstGeom>
          <a:noFill/>
        </p:spPr>
        <p:txBody>
          <a:bodyPr wrap="none" rtlCol="0">
            <a:spAutoFit/>
          </a:bodyPr>
          <a:lstStyle/>
          <a:p>
            <a:r>
              <a:rPr lang="en-US" dirty="0" smtClean="0">
                <a:solidFill>
                  <a:prstClr val="black">
                    <a:lumMod val="65000"/>
                    <a:lumOff val="35000"/>
                  </a:prstClr>
                </a:solidFill>
                <a:cs typeface="Arial" pitchFamily="34" charset="0"/>
              </a:rPr>
              <a:t>Demo</a:t>
            </a:r>
            <a:endParaRPr lang="en-US" dirty="0">
              <a:solidFill>
                <a:prstClr val="black">
                  <a:lumMod val="65000"/>
                  <a:lumOff val="35000"/>
                </a:prstClr>
              </a:solidFill>
              <a:cs typeface="Arial" pitchFamily="34" charset="0"/>
            </a:endParaRPr>
          </a:p>
        </p:txBody>
      </p:sp>
      <p:sp>
        <p:nvSpPr>
          <p:cNvPr id="12" name="Rectangle 11"/>
          <p:cNvSpPr/>
          <p:nvPr>
            <p:custDataLst>
              <p:tags r:id="rId5"/>
            </p:custDataLst>
          </p:nvPr>
        </p:nvSpPr>
        <p:spPr>
          <a:xfrm>
            <a:off x="921979" y="5480194"/>
            <a:ext cx="457200" cy="45720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cs typeface="Arial" pitchFamily="34" charset="0"/>
              </a:rPr>
              <a:t>5</a:t>
            </a:r>
            <a:endParaRPr lang="en-US" sz="2000" dirty="0">
              <a:solidFill>
                <a:prstClr val="white"/>
              </a:solidFill>
              <a:cs typeface="Arial" pitchFamily="34" charset="0"/>
            </a:endParaRPr>
          </a:p>
        </p:txBody>
      </p:sp>
      <p:sp>
        <p:nvSpPr>
          <p:cNvPr id="13" name="TextBox 12"/>
          <p:cNvSpPr txBox="1"/>
          <p:nvPr/>
        </p:nvSpPr>
        <p:spPr>
          <a:xfrm>
            <a:off x="1527266" y="5524128"/>
            <a:ext cx="1181734" cy="369332"/>
          </a:xfrm>
          <a:prstGeom prst="rect">
            <a:avLst/>
          </a:prstGeom>
          <a:noFill/>
        </p:spPr>
        <p:txBody>
          <a:bodyPr wrap="none" rtlCol="0">
            <a:spAutoFit/>
          </a:bodyPr>
          <a:lstStyle/>
          <a:p>
            <a:r>
              <a:rPr lang="en-US" dirty="0" smtClean="0">
                <a:solidFill>
                  <a:prstClr val="black">
                    <a:lumMod val="65000"/>
                    <a:lumOff val="35000"/>
                  </a:prstClr>
                </a:solidFill>
                <a:cs typeface="Arial" pitchFamily="34" charset="0"/>
              </a:rPr>
              <a:t>Next Steps</a:t>
            </a:r>
            <a:endParaRPr lang="en-US" dirty="0">
              <a:solidFill>
                <a:prstClr val="black">
                  <a:lumMod val="65000"/>
                  <a:lumOff val="35000"/>
                </a:prstClr>
              </a:solidFill>
              <a:cs typeface="Arial" pitchFamily="34" charset="0"/>
            </a:endParaRPr>
          </a:p>
        </p:txBody>
      </p:sp>
      <p:sp>
        <p:nvSpPr>
          <p:cNvPr id="16" name="Rectangle 15"/>
          <p:cNvSpPr/>
          <p:nvPr>
            <p:custDataLst>
              <p:tags r:id="rId6"/>
            </p:custDataLst>
          </p:nvPr>
        </p:nvSpPr>
        <p:spPr>
          <a:xfrm>
            <a:off x="899592" y="1412323"/>
            <a:ext cx="7272808" cy="1008565"/>
          </a:xfrm>
          <a:prstGeom prst="rect">
            <a:avLst/>
          </a:prstGeom>
          <a:ln>
            <a:solidFill>
              <a:schemeClr val="tx2">
                <a:lumMod val="75000"/>
              </a:schemeClr>
            </a:solidFill>
          </a:ln>
        </p:spPr>
        <p:style>
          <a:lnRef idx="2">
            <a:schemeClr val="accent5"/>
          </a:lnRef>
          <a:fillRef idx="1">
            <a:schemeClr val="lt1"/>
          </a:fillRef>
          <a:effectRef idx="0">
            <a:schemeClr val="accent5"/>
          </a:effectRef>
          <a:fontRef idx="minor">
            <a:schemeClr val="dk1"/>
          </a:fontRef>
        </p:style>
        <p:txBody>
          <a:bodyPr rtlCol="0" anchor="t" anchorCtr="0"/>
          <a:lstStyle/>
          <a:p>
            <a:pPr>
              <a:buClr>
                <a:prstClr val="black">
                  <a:lumMod val="65000"/>
                  <a:lumOff val="35000"/>
                </a:prstClr>
              </a:buClr>
            </a:pPr>
            <a:r>
              <a:rPr lang="en-CA" b="1" u="sng" dirty="0" smtClean="0">
                <a:solidFill>
                  <a:prstClr val="black">
                    <a:lumMod val="65000"/>
                    <a:lumOff val="35000"/>
                  </a:prstClr>
                </a:solidFill>
                <a:cs typeface="Arial" pitchFamily="34" charset="0"/>
              </a:rPr>
              <a:t>Purpose</a:t>
            </a:r>
            <a:r>
              <a:rPr lang="en-CA" dirty="0" smtClean="0">
                <a:solidFill>
                  <a:prstClr val="black">
                    <a:lumMod val="65000"/>
                    <a:lumOff val="35000"/>
                  </a:prstClr>
                </a:solidFill>
                <a:cs typeface="Arial" pitchFamily="34" charset="0"/>
              </a:rPr>
              <a:t>: </a:t>
            </a:r>
          </a:p>
          <a:p>
            <a:pPr>
              <a:buClr>
                <a:prstClr val="black">
                  <a:lumMod val="65000"/>
                  <a:lumOff val="35000"/>
                </a:prstClr>
              </a:buClr>
            </a:pPr>
            <a:r>
              <a:rPr lang="en-CA" i="1" dirty="0" smtClean="0">
                <a:solidFill>
                  <a:prstClr val="black">
                    <a:lumMod val="65000"/>
                    <a:lumOff val="35000"/>
                  </a:prstClr>
                </a:solidFill>
                <a:cs typeface="Arial" pitchFamily="34" charset="0"/>
              </a:rPr>
              <a:t>To provide an overview of the GC Accelerators initiative in support of secure GC Cloud adoption and implementation.</a:t>
            </a:r>
            <a:endParaRPr lang="en-CA" i="1" dirty="0">
              <a:solidFill>
                <a:prstClr val="black">
                  <a:lumMod val="65000"/>
                  <a:lumOff val="35000"/>
                </a:prstClr>
              </a:solidFill>
              <a:cs typeface="Arial" pitchFamily="34" charset="0"/>
            </a:endParaRPr>
          </a:p>
        </p:txBody>
      </p:sp>
    </p:spTree>
    <p:extLst>
      <p:ext uri="{BB962C8B-B14F-4D97-AF65-F5344CB8AC3E}">
        <p14:creationId xmlns:p14="http://schemas.microsoft.com/office/powerpoint/2010/main" val="4115254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192AAE1-9B2D-4959-BFBE-2067E4D23E9D}"/>
              </a:ext>
            </a:extLst>
          </p:cNvPr>
          <p:cNvSpPr/>
          <p:nvPr/>
        </p:nvSpPr>
        <p:spPr bwMode="auto">
          <a:xfrm>
            <a:off x="0" y="2118426"/>
            <a:ext cx="9144000" cy="38823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xmlns="" id="{0146EB8C-E79F-408B-855F-A46447BB7227}"/>
              </a:ext>
            </a:extLst>
          </p:cNvPr>
          <p:cNvSpPr/>
          <p:nvPr/>
        </p:nvSpPr>
        <p:spPr>
          <a:xfrm>
            <a:off x="311966" y="2197429"/>
            <a:ext cx="8745066" cy="834587"/>
          </a:xfrm>
          <a:prstGeom prst="rect">
            <a:avLst/>
          </a:prstGeom>
        </p:spPr>
        <p:txBody>
          <a:bodyPr wrap="square">
            <a:spAutoFit/>
          </a:bodyPr>
          <a:lstStyle/>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Deploy if x doesn’t exist: Example: configure audit settings on a Linux VM</a:t>
            </a:r>
          </a:p>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 </a:t>
            </a:r>
          </a:p>
        </p:txBody>
      </p:sp>
      <p:sp>
        <p:nvSpPr>
          <p:cNvPr id="5" name="Text Placeholder 4"/>
          <p:cNvSpPr>
            <a:spLocks noGrp="1"/>
          </p:cNvSpPr>
          <p:nvPr>
            <p:ph type="body" sz="quarter" idx="11"/>
          </p:nvPr>
        </p:nvSpPr>
        <p:spPr/>
        <p:txBody>
          <a:bodyPr/>
          <a:lstStyle/>
          <a:p>
            <a:r>
              <a:rPr lang="en-US" dirty="0"/>
              <a:t>GC Accelerators compliance actions</a:t>
            </a:r>
            <a:endParaRPr lang="en-CA" dirty="0"/>
          </a:p>
        </p:txBody>
      </p:sp>
      <p:pic>
        <p:nvPicPr>
          <p:cNvPr id="4" name="Picture 3">
            <a:extLst>
              <a:ext uri="{FF2B5EF4-FFF2-40B4-BE49-F238E27FC236}">
                <a16:creationId xmlns:a16="http://schemas.microsoft.com/office/drawing/2014/main" xmlns="" id="{6FB3FC3F-4464-4263-85E0-E94BD29BC425}"/>
              </a:ext>
            </a:extLst>
          </p:cNvPr>
          <p:cNvPicPr>
            <a:picLocks noChangeAspect="1"/>
          </p:cNvPicPr>
          <p:nvPr/>
        </p:nvPicPr>
        <p:blipFill>
          <a:blip r:embed="rId3"/>
          <a:stretch>
            <a:fillRect/>
          </a:stretch>
        </p:blipFill>
        <p:spPr>
          <a:xfrm>
            <a:off x="311966" y="2611618"/>
            <a:ext cx="7876761" cy="2895938"/>
          </a:xfrm>
          <a:prstGeom prst="rect">
            <a:avLst/>
          </a:prstGeom>
        </p:spPr>
      </p:pic>
    </p:spTree>
    <p:extLst>
      <p:ext uri="{BB962C8B-B14F-4D97-AF65-F5344CB8AC3E}">
        <p14:creationId xmlns:p14="http://schemas.microsoft.com/office/powerpoint/2010/main" val="39516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192AAE1-9B2D-4959-BFBE-2067E4D23E9D}"/>
              </a:ext>
            </a:extLst>
          </p:cNvPr>
          <p:cNvSpPr/>
          <p:nvPr/>
        </p:nvSpPr>
        <p:spPr bwMode="auto">
          <a:xfrm>
            <a:off x="0" y="2118426"/>
            <a:ext cx="9144000" cy="38823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defRPr/>
            </a:pPr>
            <a:endParaRPr lang="en-US" sz="1200"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xmlns="" id="{0146EB8C-E79F-408B-855F-A46447BB7227}"/>
              </a:ext>
            </a:extLst>
          </p:cNvPr>
          <p:cNvSpPr/>
          <p:nvPr/>
        </p:nvSpPr>
        <p:spPr>
          <a:xfrm>
            <a:off x="311966" y="2197429"/>
            <a:ext cx="8745066" cy="341632"/>
          </a:xfrm>
          <a:prstGeom prst="rect">
            <a:avLst/>
          </a:prstGeom>
        </p:spPr>
        <p:txBody>
          <a:bodyPr wrap="square">
            <a:spAutoFit/>
          </a:bodyPr>
          <a:lstStyle/>
          <a:p>
            <a:pPr defTabSz="685313" fontAlgn="base">
              <a:lnSpc>
                <a:spcPct val="90000"/>
              </a:lnSpc>
              <a:spcBef>
                <a:spcPts val="1350"/>
              </a:spcBef>
              <a:spcAft>
                <a:spcPts val="450"/>
              </a:spcAft>
              <a:defRPr/>
            </a:pPr>
            <a:r>
              <a:rPr lang="en-US" kern="0" dirty="0">
                <a:solidFill>
                  <a:srgbClr val="0D0D0D"/>
                </a:solidFill>
                <a:latin typeface="Segoe UI"/>
                <a:cs typeface="Segoe UI Semibold" panose="020B0702040204020203" pitchFamily="34" charset="0"/>
              </a:rPr>
              <a:t>Deny</a:t>
            </a:r>
          </a:p>
        </p:txBody>
      </p:sp>
      <p:sp>
        <p:nvSpPr>
          <p:cNvPr id="5" name="Text Placeholder 4"/>
          <p:cNvSpPr>
            <a:spLocks noGrp="1"/>
          </p:cNvSpPr>
          <p:nvPr>
            <p:ph type="body" sz="quarter" idx="11"/>
          </p:nvPr>
        </p:nvSpPr>
        <p:spPr/>
        <p:txBody>
          <a:bodyPr/>
          <a:lstStyle/>
          <a:p>
            <a:r>
              <a:rPr lang="en-US" dirty="0"/>
              <a:t>GC Accelerators compliance actions</a:t>
            </a:r>
            <a:endParaRPr lang="en-CA" dirty="0"/>
          </a:p>
        </p:txBody>
      </p:sp>
      <p:pic>
        <p:nvPicPr>
          <p:cNvPr id="4" name="Picture 3">
            <a:extLst>
              <a:ext uri="{FF2B5EF4-FFF2-40B4-BE49-F238E27FC236}">
                <a16:creationId xmlns:a16="http://schemas.microsoft.com/office/drawing/2014/main" xmlns="" id="{1C17B0D4-6B9B-41E1-B53B-FB43ABF11017}"/>
              </a:ext>
            </a:extLst>
          </p:cNvPr>
          <p:cNvPicPr>
            <a:picLocks noChangeAspect="1"/>
          </p:cNvPicPr>
          <p:nvPr/>
        </p:nvPicPr>
        <p:blipFill>
          <a:blip r:embed="rId3"/>
          <a:stretch>
            <a:fillRect/>
          </a:stretch>
        </p:blipFill>
        <p:spPr>
          <a:xfrm>
            <a:off x="311966" y="2601421"/>
            <a:ext cx="8033303" cy="2916332"/>
          </a:xfrm>
          <a:prstGeom prst="rect">
            <a:avLst/>
          </a:prstGeom>
        </p:spPr>
      </p:pic>
    </p:spTree>
    <p:extLst>
      <p:ext uri="{BB962C8B-B14F-4D97-AF65-F5344CB8AC3E}">
        <p14:creationId xmlns:p14="http://schemas.microsoft.com/office/powerpoint/2010/main" val="3553851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CA" dirty="0" smtClean="0"/>
              <a:t>Logging</a:t>
            </a:r>
            <a:endParaRPr lang="en-CA" dirty="0"/>
          </a:p>
        </p:txBody>
      </p:sp>
      <p:sp>
        <p:nvSpPr>
          <p:cNvPr id="3" name="Content Placeholder 2">
            <a:extLst>
              <a:ext uri="{FF2B5EF4-FFF2-40B4-BE49-F238E27FC236}">
                <a16:creationId xmlns:a16="http://schemas.microsoft.com/office/drawing/2014/main" xmlns="" id="{7384BF54-16C3-440C-A811-CB69636EBB9C}"/>
              </a:ext>
            </a:extLst>
          </p:cNvPr>
          <p:cNvSpPr>
            <a:spLocks noGrp="1"/>
          </p:cNvSpPr>
          <p:nvPr>
            <p:ph idx="10"/>
          </p:nvPr>
        </p:nvSpPr>
        <p:spPr/>
        <p:txBody>
          <a:bodyPr>
            <a:normAutofit/>
          </a:bodyPr>
          <a:lstStyle/>
          <a:p>
            <a:pPr marL="342900" indent="-342900">
              <a:buFont typeface="Arial" panose="020B0604020202020204" pitchFamily="34" charset="0"/>
              <a:buChar char="•"/>
            </a:pPr>
            <a:r>
              <a:rPr lang="en-CA" dirty="0"/>
              <a:t>PBMM requires extensive logging</a:t>
            </a:r>
          </a:p>
          <a:p>
            <a:pPr marL="342900" indent="-342900">
              <a:buFont typeface="Arial" panose="020B0604020202020204" pitchFamily="34" charset="0"/>
              <a:buChar char="•"/>
            </a:pPr>
            <a:r>
              <a:rPr lang="en-CA" dirty="0"/>
              <a:t>Azure logs subscriptions events by default (Activity Logs)</a:t>
            </a:r>
          </a:p>
          <a:p>
            <a:pPr marL="342900" indent="-342900">
              <a:buFont typeface="Arial" panose="020B0604020202020204" pitchFamily="34" charset="0"/>
              <a:buChar char="•"/>
            </a:pPr>
            <a:r>
              <a:rPr lang="en-CA" dirty="0"/>
              <a:t>GC Accelerators Policy will:</a:t>
            </a:r>
          </a:p>
          <a:p>
            <a:pPr lvl="1"/>
            <a:r>
              <a:rPr lang="en-CA" dirty="0">
                <a:solidFill>
                  <a:schemeClr val="tx1"/>
                </a:solidFill>
              </a:rPr>
              <a:t>Create a centralised logging workspace (Log Analytics)</a:t>
            </a:r>
          </a:p>
          <a:p>
            <a:pPr lvl="1"/>
            <a:r>
              <a:rPr lang="en-CA" dirty="0">
                <a:solidFill>
                  <a:schemeClr val="tx1"/>
                </a:solidFill>
              </a:rPr>
              <a:t>Enforce logging for all new and existing VMs (Linux &amp; Windows) </a:t>
            </a:r>
          </a:p>
          <a:p>
            <a:pPr lvl="1"/>
            <a:r>
              <a:rPr lang="en-CA" dirty="0">
                <a:solidFill>
                  <a:schemeClr val="tx1"/>
                </a:solidFill>
              </a:rPr>
              <a:t>Report logging compliance in Azure Security Center (ASC)</a:t>
            </a:r>
          </a:p>
          <a:p>
            <a:pPr lvl="1"/>
            <a:r>
              <a:rPr lang="en-CA" dirty="0">
                <a:solidFill>
                  <a:schemeClr val="tx1"/>
                </a:solidFill>
              </a:rPr>
              <a:t>Retain logs for 365 days</a:t>
            </a:r>
          </a:p>
        </p:txBody>
      </p:sp>
      <p:pic>
        <p:nvPicPr>
          <p:cNvPr id="4" name="Picture 3">
            <a:extLst>
              <a:ext uri="{FF2B5EF4-FFF2-40B4-BE49-F238E27FC236}">
                <a16:creationId xmlns:a16="http://schemas.microsoft.com/office/drawing/2014/main" xmlns="" id="{80CEB35D-D830-4739-B59A-FF3B315FAB08}"/>
              </a:ext>
            </a:extLst>
          </p:cNvPr>
          <p:cNvPicPr>
            <a:picLocks noChangeAspect="1"/>
          </p:cNvPicPr>
          <p:nvPr/>
        </p:nvPicPr>
        <p:blipFill>
          <a:blip r:embed="rId2"/>
          <a:stretch>
            <a:fillRect/>
          </a:stretch>
        </p:blipFill>
        <p:spPr>
          <a:xfrm>
            <a:off x="1644041" y="4077072"/>
            <a:ext cx="5900222" cy="2340818"/>
          </a:xfrm>
          <a:prstGeom prst="rect">
            <a:avLst/>
          </a:prstGeom>
        </p:spPr>
      </p:pic>
    </p:spTree>
    <p:extLst>
      <p:ext uri="{BB962C8B-B14F-4D97-AF65-F5344CB8AC3E}">
        <p14:creationId xmlns:p14="http://schemas.microsoft.com/office/powerpoint/2010/main" val="3994483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CA" dirty="0"/>
              <a:t>Security Monitoring</a:t>
            </a:r>
          </a:p>
        </p:txBody>
      </p:sp>
      <p:sp>
        <p:nvSpPr>
          <p:cNvPr id="3" name="Content Placeholder 2">
            <a:extLst>
              <a:ext uri="{FF2B5EF4-FFF2-40B4-BE49-F238E27FC236}">
                <a16:creationId xmlns:a16="http://schemas.microsoft.com/office/drawing/2014/main" xmlns="" id="{A8FC9CBE-72F4-4461-9D30-CEB8E53B43F1}"/>
              </a:ext>
            </a:extLst>
          </p:cNvPr>
          <p:cNvSpPr>
            <a:spLocks noGrp="1"/>
          </p:cNvSpPr>
          <p:nvPr>
            <p:ph idx="10"/>
          </p:nvPr>
        </p:nvSpPr>
        <p:spPr/>
        <p:txBody>
          <a:bodyPr/>
          <a:lstStyle/>
          <a:p>
            <a:pPr marL="342900" indent="-342900">
              <a:buFont typeface="Arial" panose="020B0604020202020204" pitchFamily="34" charset="0"/>
              <a:buChar char="•"/>
            </a:pPr>
            <a:r>
              <a:rPr lang="en-CA" dirty="0"/>
              <a:t>Enable Azure recommended subscription security configuration with Azure Security Center (ASC)</a:t>
            </a:r>
          </a:p>
          <a:p>
            <a:pPr marL="342900" indent="-342900">
              <a:buFont typeface="Arial" panose="020B0604020202020204" pitchFamily="34" charset="0"/>
              <a:buChar char="•"/>
            </a:pPr>
            <a:r>
              <a:rPr lang="en-CA" dirty="0"/>
              <a:t>Report compliance against recommendations from ASC dashboard</a:t>
            </a:r>
          </a:p>
        </p:txBody>
      </p:sp>
      <p:pic>
        <p:nvPicPr>
          <p:cNvPr id="4" name="Picture 3">
            <a:extLst>
              <a:ext uri="{FF2B5EF4-FFF2-40B4-BE49-F238E27FC236}">
                <a16:creationId xmlns:a16="http://schemas.microsoft.com/office/drawing/2014/main" xmlns="" id="{0D24F5FD-692A-4B2E-A6DB-4E1E61966B07}"/>
              </a:ext>
            </a:extLst>
          </p:cNvPr>
          <p:cNvPicPr>
            <a:picLocks noChangeAspect="1"/>
          </p:cNvPicPr>
          <p:nvPr/>
        </p:nvPicPr>
        <p:blipFill>
          <a:blip r:embed="rId2"/>
          <a:stretch>
            <a:fillRect/>
          </a:stretch>
        </p:blipFill>
        <p:spPr>
          <a:xfrm>
            <a:off x="1619672" y="2924944"/>
            <a:ext cx="5868826" cy="3168352"/>
          </a:xfrm>
          <a:prstGeom prst="rect">
            <a:avLst/>
          </a:prstGeom>
        </p:spPr>
      </p:pic>
    </p:spTree>
    <p:extLst>
      <p:ext uri="{BB962C8B-B14F-4D97-AF65-F5344CB8AC3E}">
        <p14:creationId xmlns:p14="http://schemas.microsoft.com/office/powerpoint/2010/main" val="2077148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CA" dirty="0"/>
              <a:t>What don’t or can’t we do? (yet)</a:t>
            </a:r>
          </a:p>
        </p:txBody>
      </p:sp>
      <p:sp>
        <p:nvSpPr>
          <p:cNvPr id="3" name="Content Placeholder 2">
            <a:extLst>
              <a:ext uri="{FF2B5EF4-FFF2-40B4-BE49-F238E27FC236}">
                <a16:creationId xmlns:a16="http://schemas.microsoft.com/office/drawing/2014/main" xmlns="" id="{AA1D4E9C-B42B-409E-9051-B7EF60F0280A}"/>
              </a:ext>
            </a:extLst>
          </p:cNvPr>
          <p:cNvSpPr>
            <a:spLocks noGrp="1"/>
          </p:cNvSpPr>
          <p:nvPr>
            <p:ph idx="10"/>
          </p:nvPr>
        </p:nvSpPr>
        <p:spPr/>
        <p:txBody>
          <a:bodyPr>
            <a:normAutofit/>
          </a:bodyPr>
          <a:lstStyle/>
          <a:p>
            <a:pPr marL="342900" indent="-342900">
              <a:buFont typeface="Arial" panose="020B0604020202020204" pitchFamily="34" charset="0"/>
              <a:buChar char="•"/>
            </a:pPr>
            <a:r>
              <a:rPr lang="en-CA" sz="2400" dirty="0"/>
              <a:t>OS hardening (security baseline)</a:t>
            </a:r>
          </a:p>
          <a:p>
            <a:pPr marL="342900" indent="-342900">
              <a:buFont typeface="Arial" panose="020B0604020202020204" pitchFamily="34" charset="0"/>
              <a:buChar char="•"/>
            </a:pPr>
            <a:r>
              <a:rPr lang="en-CA" sz="2400" dirty="0"/>
              <a:t>VM guest security baseline checks (deviation from security baseline)</a:t>
            </a:r>
          </a:p>
          <a:p>
            <a:pPr marL="342900" indent="-342900">
              <a:buFont typeface="Arial" panose="020B0604020202020204" pitchFamily="34" charset="0"/>
              <a:buChar char="•"/>
            </a:pPr>
            <a:r>
              <a:rPr lang="en-CA" sz="2400" dirty="0"/>
              <a:t>Deployment using default passwords from GitHub!  </a:t>
            </a:r>
            <a:r>
              <a:rPr lang="en-CA" sz="2400" dirty="0" smtClean="0"/>
              <a:t>(</a:t>
            </a:r>
            <a:r>
              <a:rPr lang="en-CA" sz="2400" dirty="0"/>
              <a:t>PLEASE CHANGE PASSWORDS BEFORE DEPLOYMENT).</a:t>
            </a:r>
          </a:p>
        </p:txBody>
      </p:sp>
    </p:spTree>
    <p:extLst>
      <p:ext uri="{BB962C8B-B14F-4D97-AF65-F5344CB8AC3E}">
        <p14:creationId xmlns:p14="http://schemas.microsoft.com/office/powerpoint/2010/main" val="1815123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Accelerating ATO</a:t>
            </a:r>
            <a:endParaRPr lang="en-CA" dirty="0"/>
          </a:p>
        </p:txBody>
      </p:sp>
      <p:pic>
        <p:nvPicPr>
          <p:cNvPr id="4" name="Content Placeholder 22"/>
          <p:cNvPicPr>
            <a:picLocks noChangeAspect="1"/>
          </p:cNvPicPr>
          <p:nvPr/>
        </p:nvPicPr>
        <p:blipFill rotWithShape="1">
          <a:blip r:embed="rId6">
            <a:extLst>
              <a:ext uri="{28A0092B-C50C-407E-A947-70E740481C1C}">
                <a14:useLocalDpi xmlns:a14="http://schemas.microsoft.com/office/drawing/2010/main" val="0"/>
              </a:ext>
            </a:extLst>
          </a:blip>
          <a:srcRect t="15152"/>
          <a:stretch/>
        </p:blipFill>
        <p:spPr>
          <a:xfrm>
            <a:off x="1072169" y="2248005"/>
            <a:ext cx="2568744" cy="4032448"/>
          </a:xfrm>
          <a:prstGeom prst="rect">
            <a:avLst/>
          </a:prstGeom>
        </p:spPr>
      </p:pic>
      <p:sp>
        <p:nvSpPr>
          <p:cNvPr id="5" name="TextBox 4"/>
          <p:cNvSpPr txBox="1"/>
          <p:nvPr/>
        </p:nvSpPr>
        <p:spPr>
          <a:xfrm rot="16200000">
            <a:off x="-60044" y="5224655"/>
            <a:ext cx="1803818" cy="307778"/>
          </a:xfrm>
          <a:prstGeom prst="rect">
            <a:avLst/>
          </a:prstGeom>
          <a:noFill/>
        </p:spPr>
        <p:txBody>
          <a:bodyPr wrap="square" rtlCol="0">
            <a:spAutoFit/>
          </a:bodyPr>
          <a:lstStyle/>
          <a:p>
            <a:pPr algn="ctr"/>
            <a:r>
              <a:rPr lang="en-CA" sz="1400" b="1" dirty="0">
                <a:solidFill>
                  <a:schemeClr val="tx2"/>
                </a:solidFill>
                <a:latin typeface="Century Gothic" panose="020B0502020202020204" pitchFamily="34" charset="0"/>
              </a:rPr>
              <a:t>Service Provider</a:t>
            </a:r>
          </a:p>
        </p:txBody>
      </p:sp>
      <p:sp>
        <p:nvSpPr>
          <p:cNvPr id="6" name="Rectangle 5"/>
          <p:cNvSpPr/>
          <p:nvPr>
            <p:custDataLst>
              <p:tags r:id="rId1"/>
            </p:custDataLst>
          </p:nvPr>
        </p:nvSpPr>
        <p:spPr>
          <a:xfrm>
            <a:off x="611560" y="4476635"/>
            <a:ext cx="7881726" cy="1898080"/>
          </a:xfrm>
          <a:prstGeom prst="rect">
            <a:avLst/>
          </a:prstGeom>
          <a:noFill/>
          <a:ln w="9525">
            <a:solidFill>
              <a:srgbClr val="00517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14464" r="12767"/>
          <a:stretch/>
        </p:blipFill>
        <p:spPr>
          <a:xfrm>
            <a:off x="4116443" y="5347031"/>
            <a:ext cx="1009091" cy="69335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8347" y="4815393"/>
            <a:ext cx="700138" cy="641327"/>
          </a:xfrm>
          <a:prstGeom prst="rect">
            <a:avLst/>
          </a:prstGeom>
        </p:spPr>
      </p:pic>
      <p:sp>
        <p:nvSpPr>
          <p:cNvPr id="11" name="TextBox 10"/>
          <p:cNvSpPr txBox="1"/>
          <p:nvPr/>
        </p:nvSpPr>
        <p:spPr>
          <a:xfrm>
            <a:off x="5238052" y="4777261"/>
            <a:ext cx="3282922" cy="1384995"/>
          </a:xfrm>
          <a:prstGeom prst="rect">
            <a:avLst/>
          </a:prstGeom>
          <a:noFill/>
        </p:spPr>
        <p:txBody>
          <a:bodyPr wrap="square" rtlCol="0">
            <a:spAutoFit/>
          </a:bodyPr>
          <a:lstStyle/>
          <a:p>
            <a:pPr marL="342900" indent="-342900" fontAlgn="base">
              <a:spcBef>
                <a:spcPct val="0"/>
              </a:spcBef>
              <a:spcAft>
                <a:spcPct val="0"/>
              </a:spcAft>
              <a:buFont typeface="Wingdings" panose="05000000000000000000" pitchFamily="2" charset="2"/>
              <a:buChar char="ü"/>
            </a:pPr>
            <a:r>
              <a:rPr lang="en-CA" sz="1400" dirty="0">
                <a:solidFill>
                  <a:schemeClr val="tx2"/>
                </a:solidFill>
              </a:rPr>
              <a:t>Third party assurance </a:t>
            </a:r>
            <a:r>
              <a:rPr lang="en-CA" sz="1400" dirty="0" smtClean="0">
                <a:solidFill>
                  <a:schemeClr val="tx2"/>
                </a:solidFill>
              </a:rPr>
              <a:t>via industry </a:t>
            </a:r>
            <a:r>
              <a:rPr lang="en-CA" sz="1400" dirty="0">
                <a:solidFill>
                  <a:schemeClr val="tx2"/>
                </a:solidFill>
              </a:rPr>
              <a:t>certifications and audit reports</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Canadian Centre for Cyber Security (CCCS) CSP IT Security Assessment Program </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PSPC Industrial Security Program</a:t>
            </a:r>
            <a:endParaRPr lang="en-CA" sz="1400" dirty="0">
              <a:solidFill>
                <a:schemeClr val="tx2"/>
              </a:solidFill>
            </a:endParaRPr>
          </a:p>
        </p:txBody>
      </p:sp>
      <p:sp>
        <p:nvSpPr>
          <p:cNvPr id="12" name="TextBox 11"/>
          <p:cNvSpPr txBox="1"/>
          <p:nvPr/>
        </p:nvSpPr>
        <p:spPr>
          <a:xfrm rot="16200000">
            <a:off x="-697792" y="2775836"/>
            <a:ext cx="3079318" cy="307780"/>
          </a:xfrm>
          <a:prstGeom prst="rect">
            <a:avLst/>
          </a:prstGeom>
          <a:noFill/>
        </p:spPr>
        <p:txBody>
          <a:bodyPr wrap="square" rtlCol="0">
            <a:spAutoFit/>
          </a:bodyPr>
          <a:lstStyle/>
          <a:p>
            <a:pPr algn="ctr"/>
            <a:r>
              <a:rPr lang="en-CA" sz="1400" b="1" dirty="0" smtClean="0">
                <a:solidFill>
                  <a:schemeClr val="tx2"/>
                </a:solidFill>
                <a:latin typeface="Century Gothic" panose="020B0502020202020204" pitchFamily="34" charset="0"/>
              </a:rPr>
              <a:t>Department</a:t>
            </a:r>
            <a:endParaRPr lang="en-CA" sz="1400" b="1" dirty="0">
              <a:solidFill>
                <a:schemeClr val="tx2"/>
              </a:solidFill>
              <a:latin typeface="Century Gothic" panose="020B0502020202020204" pitchFamily="34" charset="0"/>
            </a:endParaRPr>
          </a:p>
        </p:txBody>
      </p:sp>
      <p:sp>
        <p:nvSpPr>
          <p:cNvPr id="13" name="Rectangle 12"/>
          <p:cNvSpPr/>
          <p:nvPr>
            <p:custDataLst>
              <p:tags r:id="rId2"/>
            </p:custDataLst>
          </p:nvPr>
        </p:nvSpPr>
        <p:spPr>
          <a:xfrm>
            <a:off x="611560" y="1390067"/>
            <a:ext cx="7881726" cy="3079318"/>
          </a:xfrm>
          <a:prstGeom prst="rect">
            <a:avLst/>
          </a:prstGeom>
          <a:noFill/>
          <a:ln w="9525">
            <a:solidFill>
              <a:srgbClr val="00517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4" name="Rounded Rectangle 13"/>
          <p:cNvSpPr/>
          <p:nvPr/>
        </p:nvSpPr>
        <p:spPr>
          <a:xfrm>
            <a:off x="1187625" y="1601732"/>
            <a:ext cx="2376264" cy="646273"/>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1600" dirty="0" smtClean="0">
                <a:latin typeface="Arial Narrow" panose="020B0606020202030204" pitchFamily="34" charset="0"/>
                <a:cs typeface="Calibri Light" panose="020F0302020204030204" pitchFamily="34" charset="0"/>
              </a:rPr>
              <a:t>Organizational Policies &amp; Processes</a:t>
            </a:r>
            <a:endParaRPr lang="en-CA" sz="1600" dirty="0">
              <a:latin typeface="Arial Narrow" panose="020B0606020202030204" pitchFamily="34" charset="0"/>
              <a:cs typeface="Calibri Light" panose="020F0302020204030204" pitchFamily="34" charset="0"/>
            </a:endParaRPr>
          </a:p>
        </p:txBody>
      </p:sp>
      <p:sp>
        <p:nvSpPr>
          <p:cNvPr id="16" name="TextBox 15"/>
          <p:cNvSpPr txBox="1"/>
          <p:nvPr/>
        </p:nvSpPr>
        <p:spPr>
          <a:xfrm>
            <a:off x="5238052" y="2506815"/>
            <a:ext cx="3231782" cy="1815882"/>
          </a:xfrm>
          <a:prstGeom prst="rect">
            <a:avLst/>
          </a:prstGeom>
          <a:noFill/>
        </p:spPr>
        <p:txBody>
          <a:bodyPr wrap="square" rtlCol="0">
            <a:spAutoFit/>
          </a:bodyPr>
          <a:lstStyle/>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Use centrally managed common services</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Follow tasks in Security Playbooks</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Deploy GC Accelerators </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Leverage supporting compliance matrices</a:t>
            </a:r>
          </a:p>
          <a:p>
            <a:pPr marL="342900" indent="-342900" fontAlgn="base">
              <a:spcBef>
                <a:spcPct val="0"/>
              </a:spcBef>
              <a:spcAft>
                <a:spcPct val="0"/>
              </a:spcAft>
              <a:buFont typeface="Wingdings" panose="05000000000000000000" pitchFamily="2" charset="2"/>
              <a:buChar char="ü"/>
            </a:pPr>
            <a:r>
              <a:rPr lang="en-CA" sz="1400" dirty="0" smtClean="0">
                <a:solidFill>
                  <a:schemeClr val="tx2"/>
                </a:solidFill>
              </a:rPr>
              <a:t>Complete departmental security assessments</a:t>
            </a:r>
            <a:endParaRPr lang="en-CA" sz="1400" dirty="0">
              <a:solidFill>
                <a:schemeClr val="tx2"/>
              </a:solidFill>
            </a:endParaRPr>
          </a:p>
        </p:txBody>
      </p:sp>
      <p:sp>
        <p:nvSpPr>
          <p:cNvPr id="18" name="Rectangular Callout 17"/>
          <p:cNvSpPr/>
          <p:nvPr/>
        </p:nvSpPr>
        <p:spPr>
          <a:xfrm>
            <a:off x="4053215" y="1601732"/>
            <a:ext cx="3575975" cy="554762"/>
          </a:xfrm>
          <a:prstGeom prst="wedgeRectCallout">
            <a:avLst>
              <a:gd name="adj1" fmla="val -67795"/>
              <a:gd name="adj2" fmla="val -6908"/>
            </a:avLst>
          </a:prstGeom>
          <a:ln>
            <a:prstDash val="sysDot"/>
          </a:ln>
        </p:spPr>
        <p:style>
          <a:lnRef idx="2">
            <a:schemeClr val="accent4"/>
          </a:lnRef>
          <a:fillRef idx="1">
            <a:schemeClr val="lt1"/>
          </a:fillRef>
          <a:effectRef idx="0">
            <a:schemeClr val="accent4"/>
          </a:effectRef>
          <a:fontRef idx="minor">
            <a:schemeClr val="dk1"/>
          </a:fontRef>
        </p:style>
        <p:txBody>
          <a:bodyPr rtlCol="0" anchor="ctr"/>
          <a:lstStyle/>
          <a:p>
            <a:pPr algn="ctr"/>
            <a:r>
              <a:rPr lang="en-CA" sz="1200" b="1" i="1" dirty="0" smtClean="0">
                <a:solidFill>
                  <a:schemeClr val="accent4">
                    <a:lumMod val="75000"/>
                  </a:schemeClr>
                </a:solidFill>
              </a:rPr>
              <a:t>Departmental Controls inherited by Projects </a:t>
            </a:r>
          </a:p>
          <a:p>
            <a:pPr algn="ctr"/>
            <a:r>
              <a:rPr lang="en-CA" sz="1200" b="1" i="1" dirty="0" smtClean="0">
                <a:solidFill>
                  <a:schemeClr val="accent4">
                    <a:lumMod val="75000"/>
                  </a:schemeClr>
                </a:solidFill>
              </a:rPr>
              <a:t>(e.g. Departmental Security Plan)</a:t>
            </a:r>
            <a:endParaRPr lang="en-CA" sz="1200" b="1" i="1" dirty="0">
              <a:solidFill>
                <a:schemeClr val="accent4">
                  <a:lumMod val="75000"/>
                </a:schemeClr>
              </a:solidFill>
            </a:endParaRPr>
          </a:p>
        </p:txBody>
      </p:sp>
      <p:sp>
        <p:nvSpPr>
          <p:cNvPr id="21" name="Freeform 20"/>
          <p:cNvSpPr>
            <a:spLocks noEditPoints="1"/>
          </p:cNvSpPr>
          <p:nvPr>
            <p:custDataLst>
              <p:tags r:id="rId3"/>
            </p:custDataLst>
          </p:nvPr>
        </p:nvSpPr>
        <p:spPr bwMode="auto">
          <a:xfrm>
            <a:off x="3928347" y="2838958"/>
            <a:ext cx="1005859" cy="992441"/>
          </a:xfrm>
          <a:custGeom>
            <a:avLst/>
            <a:gdLst>
              <a:gd name="T0" fmla="*/ 53 w 123"/>
              <a:gd name="T1" fmla="*/ 114 h 123"/>
              <a:gd name="T2" fmla="*/ 53 w 123"/>
              <a:gd name="T3" fmla="*/ 70 h 123"/>
              <a:gd name="T4" fmla="*/ 81 w 123"/>
              <a:gd name="T5" fmla="*/ 70 h 123"/>
              <a:gd name="T6" fmla="*/ 86 w 123"/>
              <a:gd name="T7" fmla="*/ 68 h 123"/>
              <a:gd name="T8" fmla="*/ 88 w 123"/>
              <a:gd name="T9" fmla="*/ 63 h 123"/>
              <a:gd name="T10" fmla="*/ 88 w 123"/>
              <a:gd name="T11" fmla="*/ 35 h 123"/>
              <a:gd name="T12" fmla="*/ 114 w 123"/>
              <a:gd name="T13" fmla="*/ 35 h 123"/>
              <a:gd name="T14" fmla="*/ 114 w 123"/>
              <a:gd name="T15" fmla="*/ 114 h 123"/>
              <a:gd name="T16" fmla="*/ 53 w 123"/>
              <a:gd name="T17" fmla="*/ 114 h 123"/>
              <a:gd name="T18" fmla="*/ 45 w 123"/>
              <a:gd name="T19" fmla="*/ 64 h 123"/>
              <a:gd name="T20" fmla="*/ 44 w 123"/>
              <a:gd name="T21" fmla="*/ 70 h 123"/>
              <a:gd name="T22" fmla="*/ 44 w 123"/>
              <a:gd name="T23" fmla="*/ 87 h 123"/>
              <a:gd name="T24" fmla="*/ 9 w 123"/>
              <a:gd name="T25" fmla="*/ 87 h 123"/>
              <a:gd name="T26" fmla="*/ 9 w 123"/>
              <a:gd name="T27" fmla="*/ 43 h 123"/>
              <a:gd name="T28" fmla="*/ 37 w 123"/>
              <a:gd name="T29" fmla="*/ 43 h 123"/>
              <a:gd name="T30" fmla="*/ 42 w 123"/>
              <a:gd name="T31" fmla="*/ 42 h 123"/>
              <a:gd name="T32" fmla="*/ 44 w 123"/>
              <a:gd name="T33" fmla="*/ 37 h 123"/>
              <a:gd name="T34" fmla="*/ 44 w 123"/>
              <a:gd name="T35" fmla="*/ 8 h 123"/>
              <a:gd name="T36" fmla="*/ 70 w 123"/>
              <a:gd name="T37" fmla="*/ 8 h 123"/>
              <a:gd name="T38" fmla="*/ 70 w 123"/>
              <a:gd name="T39" fmla="*/ 37 h 123"/>
              <a:gd name="T40" fmla="*/ 49 w 123"/>
              <a:gd name="T41" fmla="*/ 59 h 123"/>
              <a:gd name="T42" fmla="*/ 45 w 123"/>
              <a:gd name="T43" fmla="*/ 64 h 123"/>
              <a:gd name="T44" fmla="*/ 35 w 123"/>
              <a:gd name="T45" fmla="*/ 35 h 123"/>
              <a:gd name="T46" fmla="*/ 15 w 123"/>
              <a:gd name="T47" fmla="*/ 35 h 123"/>
              <a:gd name="T48" fmla="*/ 35 w 123"/>
              <a:gd name="T49" fmla="*/ 14 h 123"/>
              <a:gd name="T50" fmla="*/ 35 w 123"/>
              <a:gd name="T51" fmla="*/ 35 h 123"/>
              <a:gd name="T52" fmla="*/ 79 w 123"/>
              <a:gd name="T53" fmla="*/ 61 h 123"/>
              <a:gd name="T54" fmla="*/ 59 w 123"/>
              <a:gd name="T55" fmla="*/ 61 h 123"/>
              <a:gd name="T56" fmla="*/ 79 w 123"/>
              <a:gd name="T57" fmla="*/ 41 h 123"/>
              <a:gd name="T58" fmla="*/ 79 w 123"/>
              <a:gd name="T59" fmla="*/ 61 h 123"/>
              <a:gd name="T60" fmla="*/ 88 w 123"/>
              <a:gd name="T61" fmla="*/ 26 h 123"/>
              <a:gd name="T62" fmla="*/ 79 w 123"/>
              <a:gd name="T63" fmla="*/ 29 h 123"/>
              <a:gd name="T64" fmla="*/ 79 w 123"/>
              <a:gd name="T65" fmla="*/ 6 h 123"/>
              <a:gd name="T66" fmla="*/ 77 w 123"/>
              <a:gd name="T67" fmla="*/ 1 h 123"/>
              <a:gd name="T68" fmla="*/ 72 w 123"/>
              <a:gd name="T69" fmla="*/ 0 h 123"/>
              <a:gd name="T70" fmla="*/ 44 w 123"/>
              <a:gd name="T71" fmla="*/ 0 h 123"/>
              <a:gd name="T72" fmla="*/ 38 w 123"/>
              <a:gd name="T73" fmla="*/ 1 h 123"/>
              <a:gd name="T74" fmla="*/ 33 w 123"/>
              <a:gd name="T75" fmla="*/ 4 h 123"/>
              <a:gd name="T76" fmla="*/ 5 w 123"/>
              <a:gd name="T77" fmla="*/ 32 h 123"/>
              <a:gd name="T78" fmla="*/ 1 w 123"/>
              <a:gd name="T79" fmla="*/ 37 h 123"/>
              <a:gd name="T80" fmla="*/ 0 w 123"/>
              <a:gd name="T81" fmla="*/ 43 h 123"/>
              <a:gd name="T82" fmla="*/ 0 w 123"/>
              <a:gd name="T83" fmla="*/ 90 h 123"/>
              <a:gd name="T84" fmla="*/ 2 w 123"/>
              <a:gd name="T85" fmla="*/ 94 h 123"/>
              <a:gd name="T86" fmla="*/ 7 w 123"/>
              <a:gd name="T87" fmla="*/ 96 h 123"/>
              <a:gd name="T88" fmla="*/ 44 w 123"/>
              <a:gd name="T89" fmla="*/ 96 h 123"/>
              <a:gd name="T90" fmla="*/ 44 w 123"/>
              <a:gd name="T91" fmla="*/ 116 h 123"/>
              <a:gd name="T92" fmla="*/ 46 w 123"/>
              <a:gd name="T93" fmla="*/ 121 h 123"/>
              <a:gd name="T94" fmla="*/ 50 w 123"/>
              <a:gd name="T95" fmla="*/ 123 h 123"/>
              <a:gd name="T96" fmla="*/ 116 w 123"/>
              <a:gd name="T97" fmla="*/ 123 h 123"/>
              <a:gd name="T98" fmla="*/ 121 w 123"/>
              <a:gd name="T99" fmla="*/ 121 h 123"/>
              <a:gd name="T100" fmla="*/ 123 w 123"/>
              <a:gd name="T101" fmla="*/ 116 h 123"/>
              <a:gd name="T102" fmla="*/ 123 w 123"/>
              <a:gd name="T103" fmla="*/ 32 h 123"/>
              <a:gd name="T104" fmla="*/ 121 w 123"/>
              <a:gd name="T105" fmla="*/ 28 h 123"/>
              <a:gd name="T106" fmla="*/ 116 w 123"/>
              <a:gd name="T107" fmla="*/ 26 h 123"/>
              <a:gd name="T108" fmla="*/ 88 w 123"/>
              <a:gd name="T10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23">
                <a:moveTo>
                  <a:pt x="53" y="114"/>
                </a:moveTo>
                <a:cubicBezTo>
                  <a:pt x="53" y="70"/>
                  <a:pt x="53" y="70"/>
                  <a:pt x="53" y="70"/>
                </a:cubicBezTo>
                <a:cubicBezTo>
                  <a:pt x="81" y="70"/>
                  <a:pt x="81" y="70"/>
                  <a:pt x="81" y="70"/>
                </a:cubicBezTo>
                <a:cubicBezTo>
                  <a:pt x="83" y="70"/>
                  <a:pt x="85" y="69"/>
                  <a:pt x="86" y="68"/>
                </a:cubicBezTo>
                <a:cubicBezTo>
                  <a:pt x="87" y="67"/>
                  <a:pt x="88" y="65"/>
                  <a:pt x="88" y="63"/>
                </a:cubicBezTo>
                <a:cubicBezTo>
                  <a:pt x="88" y="35"/>
                  <a:pt x="88" y="35"/>
                  <a:pt x="88" y="35"/>
                </a:cubicBezTo>
                <a:cubicBezTo>
                  <a:pt x="114" y="35"/>
                  <a:pt x="114" y="35"/>
                  <a:pt x="114" y="35"/>
                </a:cubicBezTo>
                <a:cubicBezTo>
                  <a:pt x="114" y="114"/>
                  <a:pt x="114" y="114"/>
                  <a:pt x="114" y="114"/>
                </a:cubicBezTo>
                <a:lnTo>
                  <a:pt x="53" y="114"/>
                </a:lnTo>
                <a:close/>
                <a:moveTo>
                  <a:pt x="45" y="64"/>
                </a:moveTo>
                <a:cubicBezTo>
                  <a:pt x="44" y="66"/>
                  <a:pt x="44" y="68"/>
                  <a:pt x="44" y="70"/>
                </a:cubicBezTo>
                <a:cubicBezTo>
                  <a:pt x="44" y="87"/>
                  <a:pt x="44" y="87"/>
                  <a:pt x="44" y="87"/>
                </a:cubicBezTo>
                <a:cubicBezTo>
                  <a:pt x="9" y="87"/>
                  <a:pt x="9" y="87"/>
                  <a:pt x="9" y="87"/>
                </a:cubicBezTo>
                <a:cubicBezTo>
                  <a:pt x="9" y="43"/>
                  <a:pt x="9" y="43"/>
                  <a:pt x="9" y="43"/>
                </a:cubicBezTo>
                <a:cubicBezTo>
                  <a:pt x="37" y="43"/>
                  <a:pt x="37" y="43"/>
                  <a:pt x="37" y="43"/>
                </a:cubicBezTo>
                <a:cubicBezTo>
                  <a:pt x="39" y="43"/>
                  <a:pt x="41" y="43"/>
                  <a:pt x="42" y="42"/>
                </a:cubicBezTo>
                <a:cubicBezTo>
                  <a:pt x="43" y="40"/>
                  <a:pt x="44" y="39"/>
                  <a:pt x="44" y="37"/>
                </a:cubicBezTo>
                <a:cubicBezTo>
                  <a:pt x="44" y="8"/>
                  <a:pt x="44" y="8"/>
                  <a:pt x="44" y="8"/>
                </a:cubicBezTo>
                <a:cubicBezTo>
                  <a:pt x="70" y="8"/>
                  <a:pt x="70" y="8"/>
                  <a:pt x="70" y="8"/>
                </a:cubicBezTo>
                <a:cubicBezTo>
                  <a:pt x="70" y="37"/>
                  <a:pt x="70" y="37"/>
                  <a:pt x="70" y="37"/>
                </a:cubicBezTo>
                <a:cubicBezTo>
                  <a:pt x="49" y="59"/>
                  <a:pt x="49" y="59"/>
                  <a:pt x="49" y="59"/>
                </a:cubicBezTo>
                <a:cubicBezTo>
                  <a:pt x="47" y="60"/>
                  <a:pt x="46" y="62"/>
                  <a:pt x="45" y="64"/>
                </a:cubicBezTo>
                <a:close/>
                <a:moveTo>
                  <a:pt x="35" y="35"/>
                </a:moveTo>
                <a:cubicBezTo>
                  <a:pt x="15" y="35"/>
                  <a:pt x="15" y="35"/>
                  <a:pt x="15" y="35"/>
                </a:cubicBezTo>
                <a:cubicBezTo>
                  <a:pt x="35" y="14"/>
                  <a:pt x="35" y="14"/>
                  <a:pt x="35" y="14"/>
                </a:cubicBezTo>
                <a:lnTo>
                  <a:pt x="35" y="35"/>
                </a:lnTo>
                <a:close/>
                <a:moveTo>
                  <a:pt x="79" y="61"/>
                </a:moveTo>
                <a:cubicBezTo>
                  <a:pt x="59" y="61"/>
                  <a:pt x="59" y="61"/>
                  <a:pt x="59" y="61"/>
                </a:cubicBezTo>
                <a:cubicBezTo>
                  <a:pt x="79" y="41"/>
                  <a:pt x="79" y="41"/>
                  <a:pt x="79" y="41"/>
                </a:cubicBezTo>
                <a:lnTo>
                  <a:pt x="79" y="61"/>
                </a:lnTo>
                <a:close/>
                <a:moveTo>
                  <a:pt x="88" y="26"/>
                </a:moveTo>
                <a:cubicBezTo>
                  <a:pt x="85" y="26"/>
                  <a:pt x="82" y="27"/>
                  <a:pt x="79" y="29"/>
                </a:cubicBezTo>
                <a:cubicBezTo>
                  <a:pt x="79" y="6"/>
                  <a:pt x="79" y="6"/>
                  <a:pt x="79" y="6"/>
                </a:cubicBezTo>
                <a:cubicBezTo>
                  <a:pt x="79" y="4"/>
                  <a:pt x="78" y="3"/>
                  <a:pt x="77" y="1"/>
                </a:cubicBezTo>
                <a:cubicBezTo>
                  <a:pt x="76" y="0"/>
                  <a:pt x="74" y="0"/>
                  <a:pt x="72" y="0"/>
                </a:cubicBezTo>
                <a:cubicBezTo>
                  <a:pt x="44" y="0"/>
                  <a:pt x="44" y="0"/>
                  <a:pt x="44" y="0"/>
                </a:cubicBezTo>
                <a:cubicBezTo>
                  <a:pt x="42" y="0"/>
                  <a:pt x="40" y="0"/>
                  <a:pt x="38" y="1"/>
                </a:cubicBezTo>
                <a:cubicBezTo>
                  <a:pt x="36" y="2"/>
                  <a:pt x="34" y="3"/>
                  <a:pt x="33" y="4"/>
                </a:cubicBezTo>
                <a:cubicBezTo>
                  <a:pt x="5" y="32"/>
                  <a:pt x="5" y="32"/>
                  <a:pt x="5" y="32"/>
                </a:cubicBezTo>
                <a:cubicBezTo>
                  <a:pt x="3" y="33"/>
                  <a:pt x="2" y="35"/>
                  <a:pt x="1" y="37"/>
                </a:cubicBezTo>
                <a:cubicBezTo>
                  <a:pt x="0" y="40"/>
                  <a:pt x="0" y="42"/>
                  <a:pt x="0" y="43"/>
                </a:cubicBezTo>
                <a:cubicBezTo>
                  <a:pt x="0" y="90"/>
                  <a:pt x="0" y="90"/>
                  <a:pt x="0" y="90"/>
                </a:cubicBezTo>
                <a:cubicBezTo>
                  <a:pt x="0" y="91"/>
                  <a:pt x="1" y="93"/>
                  <a:pt x="2" y="94"/>
                </a:cubicBezTo>
                <a:cubicBezTo>
                  <a:pt x="3" y="96"/>
                  <a:pt x="5" y="96"/>
                  <a:pt x="7" y="96"/>
                </a:cubicBezTo>
                <a:cubicBezTo>
                  <a:pt x="44" y="96"/>
                  <a:pt x="44" y="96"/>
                  <a:pt x="44" y="96"/>
                </a:cubicBezTo>
                <a:cubicBezTo>
                  <a:pt x="44" y="116"/>
                  <a:pt x="44" y="116"/>
                  <a:pt x="44" y="116"/>
                </a:cubicBezTo>
                <a:cubicBezTo>
                  <a:pt x="44" y="118"/>
                  <a:pt x="45" y="119"/>
                  <a:pt x="46" y="121"/>
                </a:cubicBezTo>
                <a:cubicBezTo>
                  <a:pt x="47" y="122"/>
                  <a:pt x="49" y="123"/>
                  <a:pt x="50" y="123"/>
                </a:cubicBezTo>
                <a:cubicBezTo>
                  <a:pt x="116" y="123"/>
                  <a:pt x="116" y="123"/>
                  <a:pt x="116" y="123"/>
                </a:cubicBezTo>
                <a:cubicBezTo>
                  <a:pt x="118" y="123"/>
                  <a:pt x="120" y="122"/>
                  <a:pt x="121" y="121"/>
                </a:cubicBezTo>
                <a:cubicBezTo>
                  <a:pt x="122" y="119"/>
                  <a:pt x="123" y="118"/>
                  <a:pt x="123" y="116"/>
                </a:cubicBezTo>
                <a:cubicBezTo>
                  <a:pt x="123" y="32"/>
                  <a:pt x="123" y="32"/>
                  <a:pt x="123" y="32"/>
                </a:cubicBezTo>
                <a:cubicBezTo>
                  <a:pt x="123" y="31"/>
                  <a:pt x="122" y="29"/>
                  <a:pt x="121" y="28"/>
                </a:cubicBezTo>
                <a:cubicBezTo>
                  <a:pt x="120" y="27"/>
                  <a:pt x="118" y="26"/>
                  <a:pt x="116" y="26"/>
                </a:cubicBezTo>
                <a:lnTo>
                  <a:pt x="88" y="26"/>
                </a:lnTo>
                <a:close/>
              </a:path>
            </a:pathLst>
          </a:custGeom>
          <a:gradFill flip="none" rotWithShape="1">
            <a:gsLst>
              <a:gs pos="0">
                <a:srgbClr val="005172">
                  <a:tint val="66000"/>
                  <a:satMod val="160000"/>
                </a:srgbClr>
              </a:gs>
              <a:gs pos="50000">
                <a:srgbClr val="005172">
                  <a:tint val="44500"/>
                  <a:satMod val="160000"/>
                </a:srgbClr>
              </a:gs>
              <a:gs pos="100000">
                <a:srgbClr val="005172">
                  <a:tint val="23500"/>
                  <a:satMod val="160000"/>
                </a:srgbClr>
              </a:gs>
            </a:gsLst>
            <a:lin ang="13500000" scaled="1"/>
            <a:tileRect/>
          </a:gra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3629020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How do I get started?</a:t>
            </a:r>
            <a:endParaRPr lang="en-CA" dirty="0"/>
          </a:p>
        </p:txBody>
      </p:sp>
      <p:sp>
        <p:nvSpPr>
          <p:cNvPr id="4" name="TextBox 3"/>
          <p:cNvSpPr txBox="1"/>
          <p:nvPr/>
        </p:nvSpPr>
        <p:spPr>
          <a:xfrm>
            <a:off x="539776" y="2305313"/>
            <a:ext cx="1737360" cy="640080"/>
          </a:xfrm>
          <a:prstGeom prst="rect">
            <a:avLst/>
          </a:prstGeom>
          <a:noFill/>
        </p:spPr>
        <p:txBody>
          <a:bodyPr wrap="square" rtlCol="0" anchor="ctr" anchorCtr="0">
            <a:noAutofit/>
          </a:bodyPr>
          <a:lstStyle/>
          <a:p>
            <a:pPr algn="ctr"/>
            <a:r>
              <a:rPr lang="en-US" sz="1600" dirty="0" smtClean="0">
                <a:solidFill>
                  <a:prstClr val="black">
                    <a:lumMod val="65000"/>
                    <a:lumOff val="35000"/>
                  </a:prstClr>
                </a:solidFill>
                <a:cs typeface="Arial" pitchFamily="34" charset="0"/>
              </a:rPr>
              <a:t>Submit Cloud Request via SSC Cloud Brokering</a:t>
            </a:r>
            <a:endParaRPr lang="en-US" sz="1600" dirty="0">
              <a:solidFill>
                <a:prstClr val="black">
                  <a:lumMod val="65000"/>
                  <a:lumOff val="35000"/>
                </a:prstClr>
              </a:solidFill>
              <a:cs typeface="Arial" pitchFamily="34" charset="0"/>
            </a:endParaRPr>
          </a:p>
        </p:txBody>
      </p:sp>
      <p:sp>
        <p:nvSpPr>
          <p:cNvPr id="5" name="Oval 4"/>
          <p:cNvSpPr/>
          <p:nvPr>
            <p:custDataLst>
              <p:tags r:id="rId1"/>
            </p:custDataLst>
          </p:nvPr>
        </p:nvSpPr>
        <p:spPr>
          <a:xfrm>
            <a:off x="789331" y="3027413"/>
            <a:ext cx="1238250" cy="1238250"/>
          </a:xfrm>
          <a:prstGeom prst="ellipse">
            <a:avLst/>
          </a:prstGeom>
          <a:solidFill>
            <a:srgbClr val="005172"/>
          </a:solidFill>
          <a:ln w="19050">
            <a:solidFill>
              <a:srgbClr val="CCD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cs typeface="Arial" pitchFamily="34" charset="0"/>
              </a:rPr>
              <a:t>1</a:t>
            </a:r>
            <a:endParaRPr lang="en-US" sz="4400" dirty="0">
              <a:solidFill>
                <a:prstClr val="white"/>
              </a:solidFill>
              <a:cs typeface="Arial" pitchFamily="34" charset="0"/>
            </a:endParaRPr>
          </a:p>
        </p:txBody>
      </p:sp>
      <p:cxnSp>
        <p:nvCxnSpPr>
          <p:cNvPr id="6" name="Straight Connector 5"/>
          <p:cNvCxnSpPr>
            <a:stCxn id="5" idx="6"/>
            <a:endCxn id="8" idx="2"/>
          </p:cNvCxnSpPr>
          <p:nvPr>
            <p:custDataLst>
              <p:tags r:id="rId2"/>
            </p:custDataLst>
          </p:nvPr>
        </p:nvCxnSpPr>
        <p:spPr>
          <a:xfrm>
            <a:off x="2027581" y="3646538"/>
            <a:ext cx="318683" cy="0"/>
          </a:xfrm>
          <a:prstGeom prst="line">
            <a:avLst/>
          </a:prstGeom>
          <a:ln w="19050">
            <a:solidFill>
              <a:srgbClr val="CCDC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73902" y="4368168"/>
            <a:ext cx="1737360" cy="640080"/>
          </a:xfrm>
          <a:prstGeom prst="rect">
            <a:avLst/>
          </a:prstGeom>
          <a:noFill/>
        </p:spPr>
        <p:txBody>
          <a:bodyPr wrap="square" rtlCol="0" anchor="ctr" anchorCtr="0">
            <a:noAutofit/>
          </a:bodyPr>
          <a:lstStyle/>
          <a:p>
            <a:pPr algn="ctr"/>
            <a:r>
              <a:rPr lang="en-US" sz="1600" dirty="0" smtClean="0">
                <a:solidFill>
                  <a:prstClr val="black">
                    <a:lumMod val="65000"/>
                    <a:lumOff val="35000"/>
                  </a:prstClr>
                </a:solidFill>
                <a:cs typeface="Arial" pitchFamily="34" charset="0"/>
              </a:rPr>
              <a:t>Get an Account/ Subscription</a:t>
            </a:r>
            <a:endParaRPr lang="en-US" sz="1600" dirty="0">
              <a:solidFill>
                <a:prstClr val="black">
                  <a:lumMod val="65000"/>
                  <a:lumOff val="35000"/>
                </a:prstClr>
              </a:solidFill>
              <a:cs typeface="Arial" pitchFamily="34" charset="0"/>
            </a:endParaRPr>
          </a:p>
        </p:txBody>
      </p:sp>
      <p:sp>
        <p:nvSpPr>
          <p:cNvPr id="8" name="Oval 7"/>
          <p:cNvSpPr/>
          <p:nvPr>
            <p:custDataLst>
              <p:tags r:id="rId3"/>
            </p:custDataLst>
          </p:nvPr>
        </p:nvSpPr>
        <p:spPr>
          <a:xfrm>
            <a:off x="2346264" y="3027413"/>
            <a:ext cx="1238250" cy="1238250"/>
          </a:xfrm>
          <a:prstGeom prst="ellipse">
            <a:avLst/>
          </a:prstGeom>
          <a:solidFill>
            <a:srgbClr val="3095B4"/>
          </a:solidFill>
          <a:ln w="19050">
            <a:solidFill>
              <a:srgbClr val="CCD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cs typeface="Arial" pitchFamily="34" charset="0"/>
              </a:rPr>
              <a:t>2</a:t>
            </a:r>
            <a:endParaRPr lang="en-US" sz="4400" dirty="0">
              <a:solidFill>
                <a:prstClr val="white"/>
              </a:solidFill>
              <a:cs typeface="Arial" pitchFamily="34" charset="0"/>
            </a:endParaRPr>
          </a:p>
        </p:txBody>
      </p:sp>
      <p:cxnSp>
        <p:nvCxnSpPr>
          <p:cNvPr id="9" name="Straight Connector 8"/>
          <p:cNvCxnSpPr>
            <a:stCxn id="8" idx="6"/>
            <a:endCxn id="11" idx="2"/>
          </p:cNvCxnSpPr>
          <p:nvPr>
            <p:custDataLst>
              <p:tags r:id="rId4"/>
            </p:custDataLst>
          </p:nvPr>
        </p:nvCxnSpPr>
        <p:spPr>
          <a:xfrm>
            <a:off x="3584514" y="3646538"/>
            <a:ext cx="318683" cy="0"/>
          </a:xfrm>
          <a:prstGeom prst="line">
            <a:avLst/>
          </a:prstGeom>
          <a:ln w="19050">
            <a:solidFill>
              <a:srgbClr val="CCDC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3642" y="2305313"/>
            <a:ext cx="1737360" cy="640080"/>
          </a:xfrm>
          <a:prstGeom prst="rect">
            <a:avLst/>
          </a:prstGeom>
          <a:noFill/>
        </p:spPr>
        <p:txBody>
          <a:bodyPr wrap="square" rtlCol="0" anchor="ctr" anchorCtr="0">
            <a:noAutofit/>
          </a:bodyPr>
          <a:lstStyle/>
          <a:p>
            <a:pPr algn="ctr"/>
            <a:r>
              <a:rPr lang="en-US" sz="1600" dirty="0" smtClean="0">
                <a:solidFill>
                  <a:prstClr val="black">
                    <a:lumMod val="65000"/>
                    <a:lumOff val="35000"/>
                  </a:prstClr>
                </a:solidFill>
                <a:cs typeface="Arial" pitchFamily="34" charset="0"/>
              </a:rPr>
              <a:t>Clone the Project</a:t>
            </a:r>
            <a:endParaRPr lang="en-US" sz="1600" dirty="0">
              <a:solidFill>
                <a:prstClr val="black">
                  <a:lumMod val="65000"/>
                  <a:lumOff val="35000"/>
                </a:prstClr>
              </a:solidFill>
              <a:cs typeface="Arial" pitchFamily="34" charset="0"/>
            </a:endParaRPr>
          </a:p>
        </p:txBody>
      </p:sp>
      <p:sp>
        <p:nvSpPr>
          <p:cNvPr id="11" name="Oval 10"/>
          <p:cNvSpPr/>
          <p:nvPr>
            <p:custDataLst>
              <p:tags r:id="rId5"/>
            </p:custDataLst>
          </p:nvPr>
        </p:nvSpPr>
        <p:spPr>
          <a:xfrm>
            <a:off x="3903197" y="3027413"/>
            <a:ext cx="1238250" cy="1238250"/>
          </a:xfrm>
          <a:prstGeom prst="ellipse">
            <a:avLst/>
          </a:prstGeom>
          <a:solidFill>
            <a:srgbClr val="37424A"/>
          </a:solidFill>
          <a:ln w="19050">
            <a:solidFill>
              <a:srgbClr val="CCD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cs typeface="Arial" pitchFamily="34" charset="0"/>
              </a:rPr>
              <a:t>3</a:t>
            </a:r>
            <a:endParaRPr lang="en-US" sz="4400" dirty="0">
              <a:solidFill>
                <a:prstClr val="white"/>
              </a:solidFill>
              <a:cs typeface="Arial" pitchFamily="34" charset="0"/>
            </a:endParaRPr>
          </a:p>
        </p:txBody>
      </p:sp>
      <p:cxnSp>
        <p:nvCxnSpPr>
          <p:cNvPr id="12" name="Straight Connector 11"/>
          <p:cNvCxnSpPr>
            <a:stCxn id="11" idx="6"/>
            <a:endCxn id="14" idx="2"/>
          </p:cNvCxnSpPr>
          <p:nvPr>
            <p:custDataLst>
              <p:tags r:id="rId6"/>
            </p:custDataLst>
          </p:nvPr>
        </p:nvCxnSpPr>
        <p:spPr>
          <a:xfrm>
            <a:off x="5141447" y="3646538"/>
            <a:ext cx="318683" cy="0"/>
          </a:xfrm>
          <a:prstGeom prst="line">
            <a:avLst/>
          </a:prstGeom>
          <a:ln w="19050">
            <a:solidFill>
              <a:srgbClr val="CCDC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44536" y="4368168"/>
            <a:ext cx="1737360" cy="640080"/>
          </a:xfrm>
          <a:prstGeom prst="rect">
            <a:avLst/>
          </a:prstGeom>
          <a:noFill/>
        </p:spPr>
        <p:txBody>
          <a:bodyPr wrap="square" rtlCol="0" anchor="ctr" anchorCtr="0">
            <a:noAutofit/>
          </a:bodyPr>
          <a:lstStyle/>
          <a:p>
            <a:pPr algn="ctr"/>
            <a:r>
              <a:rPr lang="en-US" sz="1600" dirty="0" smtClean="0">
                <a:solidFill>
                  <a:prstClr val="black">
                    <a:lumMod val="65000"/>
                    <a:lumOff val="35000"/>
                  </a:prstClr>
                </a:solidFill>
                <a:cs typeface="Arial" pitchFamily="34" charset="0"/>
              </a:rPr>
              <a:t>Follow the How To Guidance</a:t>
            </a:r>
            <a:endParaRPr lang="en-US" sz="1600" dirty="0">
              <a:solidFill>
                <a:prstClr val="black">
                  <a:lumMod val="65000"/>
                  <a:lumOff val="35000"/>
                </a:prstClr>
              </a:solidFill>
              <a:cs typeface="Arial" pitchFamily="34" charset="0"/>
            </a:endParaRPr>
          </a:p>
        </p:txBody>
      </p:sp>
      <p:sp>
        <p:nvSpPr>
          <p:cNvPr id="14" name="Oval 13"/>
          <p:cNvSpPr/>
          <p:nvPr>
            <p:custDataLst>
              <p:tags r:id="rId7"/>
            </p:custDataLst>
          </p:nvPr>
        </p:nvSpPr>
        <p:spPr>
          <a:xfrm>
            <a:off x="5460130" y="3027413"/>
            <a:ext cx="1238250" cy="1238250"/>
          </a:xfrm>
          <a:prstGeom prst="ellipse">
            <a:avLst/>
          </a:prstGeom>
          <a:solidFill>
            <a:srgbClr val="CD202C"/>
          </a:solidFill>
          <a:ln w="19050">
            <a:solidFill>
              <a:srgbClr val="CCD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cs typeface="Arial" pitchFamily="34" charset="0"/>
              </a:rPr>
              <a:t>4</a:t>
            </a:r>
            <a:endParaRPr lang="en-US" sz="4400" dirty="0">
              <a:solidFill>
                <a:prstClr val="white"/>
              </a:solidFill>
              <a:cs typeface="Arial" pitchFamily="34" charset="0"/>
            </a:endParaRPr>
          </a:p>
        </p:txBody>
      </p:sp>
      <p:cxnSp>
        <p:nvCxnSpPr>
          <p:cNvPr id="15" name="Straight Connector 14"/>
          <p:cNvCxnSpPr>
            <a:stCxn id="14" idx="6"/>
            <a:endCxn id="17" idx="2"/>
          </p:cNvCxnSpPr>
          <p:nvPr>
            <p:custDataLst>
              <p:tags r:id="rId8"/>
            </p:custDataLst>
          </p:nvPr>
        </p:nvCxnSpPr>
        <p:spPr>
          <a:xfrm>
            <a:off x="6698380" y="3646538"/>
            <a:ext cx="318684" cy="0"/>
          </a:xfrm>
          <a:prstGeom prst="line">
            <a:avLst/>
          </a:prstGeom>
          <a:ln w="19050">
            <a:solidFill>
              <a:srgbClr val="CCD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67509" y="2305313"/>
            <a:ext cx="1737360" cy="640080"/>
          </a:xfrm>
          <a:prstGeom prst="rect">
            <a:avLst/>
          </a:prstGeom>
          <a:noFill/>
        </p:spPr>
        <p:txBody>
          <a:bodyPr wrap="square" rtlCol="0" anchor="ctr" anchorCtr="0">
            <a:noAutofit/>
          </a:bodyPr>
          <a:lstStyle/>
          <a:p>
            <a:pPr algn="ctr"/>
            <a:r>
              <a:rPr lang="en-US" sz="1600" dirty="0" smtClean="0">
                <a:solidFill>
                  <a:prstClr val="black">
                    <a:lumMod val="65000"/>
                    <a:lumOff val="35000"/>
                  </a:prstClr>
                </a:solidFill>
                <a:cs typeface="Arial" pitchFamily="34" charset="0"/>
              </a:rPr>
              <a:t>Collaborate with your Peers</a:t>
            </a:r>
            <a:endParaRPr lang="en-US" sz="1600" dirty="0">
              <a:solidFill>
                <a:prstClr val="black">
                  <a:lumMod val="65000"/>
                  <a:lumOff val="35000"/>
                </a:prstClr>
              </a:solidFill>
              <a:cs typeface="Arial" pitchFamily="34" charset="0"/>
            </a:endParaRPr>
          </a:p>
        </p:txBody>
      </p:sp>
      <p:sp>
        <p:nvSpPr>
          <p:cNvPr id="17" name="Oval 16"/>
          <p:cNvSpPr/>
          <p:nvPr>
            <p:custDataLst>
              <p:tags r:id="rId9"/>
            </p:custDataLst>
          </p:nvPr>
        </p:nvSpPr>
        <p:spPr>
          <a:xfrm>
            <a:off x="7017064" y="3027413"/>
            <a:ext cx="1238250" cy="1238250"/>
          </a:xfrm>
          <a:prstGeom prst="ellipse">
            <a:avLst/>
          </a:prstGeom>
          <a:solidFill>
            <a:srgbClr val="CCDC00"/>
          </a:solidFill>
          <a:ln w="19050">
            <a:solidFill>
              <a:srgbClr val="CCD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cs typeface="Arial" pitchFamily="34" charset="0"/>
              </a:rPr>
              <a:t>5</a:t>
            </a:r>
            <a:endParaRPr lang="en-US" sz="4400" dirty="0">
              <a:solidFill>
                <a:prstClr val="white"/>
              </a:solidFill>
              <a:cs typeface="Arial" pitchFamily="34" charset="0"/>
            </a:endParaRPr>
          </a:p>
        </p:txBody>
      </p:sp>
    </p:spTree>
    <p:extLst>
      <p:ext uri="{BB962C8B-B14F-4D97-AF65-F5344CB8AC3E}">
        <p14:creationId xmlns:p14="http://schemas.microsoft.com/office/powerpoint/2010/main" val="2095244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Where to get help?</a:t>
            </a:r>
            <a:endParaRPr lang="en-CA" dirty="0"/>
          </a:p>
        </p:txBody>
      </p:sp>
      <p:sp>
        <p:nvSpPr>
          <p:cNvPr id="6" name="Rectangle 5"/>
          <p:cNvSpPr/>
          <p:nvPr/>
        </p:nvSpPr>
        <p:spPr>
          <a:xfrm>
            <a:off x="1420606" y="1781329"/>
            <a:ext cx="3890039" cy="338554"/>
          </a:xfrm>
          <a:prstGeom prst="rect">
            <a:avLst/>
          </a:prstGeom>
        </p:spPr>
        <p:txBody>
          <a:bodyPr wrap="none">
            <a:spAutoFit/>
          </a:bodyPr>
          <a:lstStyle/>
          <a:p>
            <a:r>
              <a:rPr lang="en-CA" sz="1600" dirty="0" smtClean="0">
                <a:hlinkClick r:id="rId2"/>
              </a:rPr>
              <a:t>canada-ca</a:t>
            </a:r>
            <a:r>
              <a:rPr lang="en-CA" sz="1600" dirty="0" smtClean="0"/>
              <a:t>/</a:t>
            </a:r>
            <a:r>
              <a:rPr lang="en-CA" sz="1600" dirty="0" smtClean="0">
                <a:hlinkClick r:id="rId3"/>
              </a:rPr>
              <a:t>accelerators_accelerateurs-azure</a:t>
            </a:r>
            <a:r>
              <a:rPr lang="en-CA" sz="1600" dirty="0" smtClean="0"/>
              <a:t> </a:t>
            </a:r>
            <a:endParaRPr lang="en-CA" sz="1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33" y="1380197"/>
            <a:ext cx="855677" cy="855677"/>
          </a:xfrm>
          <a:prstGeom prst="rect">
            <a:avLst/>
          </a:prstGeom>
        </p:spPr>
      </p:pic>
      <p:sp>
        <p:nvSpPr>
          <p:cNvPr id="8" name="Rectangle 7"/>
          <p:cNvSpPr/>
          <p:nvPr/>
        </p:nvSpPr>
        <p:spPr>
          <a:xfrm>
            <a:off x="1420606" y="1376423"/>
            <a:ext cx="1856598" cy="400110"/>
          </a:xfrm>
          <a:prstGeom prst="rect">
            <a:avLst/>
          </a:prstGeom>
        </p:spPr>
        <p:txBody>
          <a:bodyPr wrap="none">
            <a:spAutoFit/>
          </a:bodyPr>
          <a:lstStyle/>
          <a:p>
            <a:r>
              <a:rPr lang="en-CA" sz="2000" b="1" dirty="0"/>
              <a:t>Submit an </a:t>
            </a:r>
            <a:r>
              <a:rPr lang="en-CA" sz="2000" b="1" dirty="0" smtClean="0"/>
              <a:t>issue</a:t>
            </a:r>
            <a:endParaRPr lang="en-CA" sz="2000" b="1" dirty="0"/>
          </a:p>
        </p:txBody>
      </p:sp>
      <p:sp>
        <p:nvSpPr>
          <p:cNvPr id="11" name="Rectangle 10"/>
          <p:cNvSpPr/>
          <p:nvPr/>
        </p:nvSpPr>
        <p:spPr>
          <a:xfrm>
            <a:off x="1421511" y="3309532"/>
            <a:ext cx="2918812" cy="338554"/>
          </a:xfrm>
          <a:prstGeom prst="rect">
            <a:avLst/>
          </a:prstGeom>
        </p:spPr>
        <p:txBody>
          <a:bodyPr wrap="none">
            <a:spAutoFit/>
          </a:bodyPr>
          <a:lstStyle/>
          <a:p>
            <a:r>
              <a:rPr lang="en-CA" sz="1600" dirty="0" smtClean="0">
                <a:hlinkClick r:id="rId5"/>
              </a:rPr>
              <a:t>#gcaccelerators_gcaccelerateurs</a:t>
            </a:r>
            <a:r>
              <a:rPr lang="en-CA" sz="1600" dirty="0" smtClean="0"/>
              <a:t> </a:t>
            </a:r>
            <a:endParaRPr lang="en-CA" sz="1600" dirty="0"/>
          </a:p>
        </p:txBody>
      </p:sp>
      <p:sp>
        <p:nvSpPr>
          <p:cNvPr id="12" name="Rectangle 11"/>
          <p:cNvSpPr/>
          <p:nvPr/>
        </p:nvSpPr>
        <p:spPr>
          <a:xfrm>
            <a:off x="1421511" y="2893073"/>
            <a:ext cx="3195555" cy="400110"/>
          </a:xfrm>
          <a:prstGeom prst="rect">
            <a:avLst/>
          </a:prstGeom>
        </p:spPr>
        <p:txBody>
          <a:bodyPr wrap="none">
            <a:spAutoFit/>
          </a:bodyPr>
          <a:lstStyle/>
          <a:p>
            <a:r>
              <a:rPr lang="en-CA" sz="2000" b="1" dirty="0" smtClean="0"/>
              <a:t>Join the GCmessage channel</a:t>
            </a:r>
            <a:endParaRPr lang="en-CA" sz="2000" b="1" dirty="0"/>
          </a:p>
        </p:txBody>
      </p:sp>
      <p:sp>
        <p:nvSpPr>
          <p:cNvPr id="14" name="Rectangle 13"/>
          <p:cNvSpPr/>
          <p:nvPr/>
        </p:nvSpPr>
        <p:spPr>
          <a:xfrm>
            <a:off x="1420606" y="4822147"/>
            <a:ext cx="6202019" cy="584775"/>
          </a:xfrm>
          <a:prstGeom prst="rect">
            <a:avLst/>
          </a:prstGeom>
        </p:spPr>
        <p:txBody>
          <a:bodyPr wrap="none">
            <a:spAutoFit/>
          </a:bodyPr>
          <a:lstStyle/>
          <a:p>
            <a:r>
              <a:rPr lang="en-CA" sz="1600" dirty="0">
                <a:hlinkClick r:id="rId6"/>
              </a:rPr>
              <a:t>https://</a:t>
            </a:r>
            <a:r>
              <a:rPr lang="en-CA" sz="1600" dirty="0" smtClean="0">
                <a:hlinkClick r:id="rId6"/>
              </a:rPr>
              <a:t>gccollab.ca/groups/profile/1785962/engc-cloud-working-groupfr</a:t>
            </a:r>
            <a:endParaRPr lang="en-CA" sz="1600" dirty="0" smtClean="0"/>
          </a:p>
          <a:p>
            <a:endParaRPr lang="en-CA" sz="1600" dirty="0"/>
          </a:p>
        </p:txBody>
      </p:sp>
      <p:sp>
        <p:nvSpPr>
          <p:cNvPr id="15" name="Rectangle 14"/>
          <p:cNvSpPr/>
          <p:nvPr/>
        </p:nvSpPr>
        <p:spPr>
          <a:xfrm>
            <a:off x="1420606" y="4420883"/>
            <a:ext cx="5109091" cy="400110"/>
          </a:xfrm>
          <a:prstGeom prst="rect">
            <a:avLst/>
          </a:prstGeom>
        </p:spPr>
        <p:txBody>
          <a:bodyPr wrap="none">
            <a:spAutoFit/>
          </a:bodyPr>
          <a:lstStyle/>
          <a:p>
            <a:r>
              <a:rPr lang="en-CA" sz="2000" b="1" dirty="0" smtClean="0"/>
              <a:t>Join the GC Cloud Working Group on GCcollab </a:t>
            </a:r>
            <a:endParaRPr lang="en-CA" sz="2000" b="1"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757" y="2860932"/>
            <a:ext cx="855677" cy="851503"/>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005" y="4341068"/>
            <a:ext cx="828524" cy="828524"/>
          </a:xfrm>
          <a:prstGeom prst="rect">
            <a:avLst/>
          </a:prstGeom>
        </p:spPr>
      </p:pic>
      <p:sp>
        <p:nvSpPr>
          <p:cNvPr id="13" name="Rectangle 12"/>
          <p:cNvSpPr/>
          <p:nvPr/>
        </p:nvSpPr>
        <p:spPr>
          <a:xfrm>
            <a:off x="1429085" y="6211669"/>
            <a:ext cx="4912755" cy="338554"/>
          </a:xfrm>
          <a:prstGeom prst="rect">
            <a:avLst/>
          </a:prstGeom>
        </p:spPr>
        <p:txBody>
          <a:bodyPr wrap="none">
            <a:spAutoFit/>
          </a:bodyPr>
          <a:lstStyle/>
          <a:p>
            <a:r>
              <a:rPr lang="en-CA" sz="1600" dirty="0">
                <a:hlinkClick r:id="rId9"/>
              </a:rPr>
              <a:t>http://www.gcpedia.gc.ca/wiki/Cloud_Security_Initiative</a:t>
            </a:r>
            <a:endParaRPr lang="en-CA" sz="1600" dirty="0"/>
          </a:p>
        </p:txBody>
      </p:sp>
      <p:sp>
        <p:nvSpPr>
          <p:cNvPr id="18" name="Rectangle 17"/>
          <p:cNvSpPr/>
          <p:nvPr/>
        </p:nvSpPr>
        <p:spPr>
          <a:xfrm>
            <a:off x="1429085" y="5810405"/>
            <a:ext cx="6101863" cy="400110"/>
          </a:xfrm>
          <a:prstGeom prst="rect">
            <a:avLst/>
          </a:prstGeom>
        </p:spPr>
        <p:txBody>
          <a:bodyPr wrap="none">
            <a:spAutoFit/>
          </a:bodyPr>
          <a:lstStyle/>
          <a:p>
            <a:r>
              <a:rPr lang="en-CA" sz="2000" b="1" dirty="0" smtClean="0"/>
              <a:t>Check out the Cloud Security Initiative page on GCpedia</a:t>
            </a:r>
            <a:endParaRPr lang="en-CA" sz="2000" b="1" dirty="0"/>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5447" y="5744335"/>
            <a:ext cx="1147639" cy="836666"/>
          </a:xfrm>
          <a:prstGeom prst="rect">
            <a:avLst/>
          </a:prstGeom>
        </p:spPr>
      </p:pic>
    </p:spTree>
    <p:extLst>
      <p:ext uri="{BB962C8B-B14F-4D97-AF65-F5344CB8AC3E}">
        <p14:creationId xmlns:p14="http://schemas.microsoft.com/office/powerpoint/2010/main" val="2044890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CA" dirty="0" smtClean="0"/>
              <a:t>Next Steps</a:t>
            </a:r>
            <a:endParaRPr lang="en-CA" dirty="0"/>
          </a:p>
        </p:txBody>
      </p:sp>
      <p:sp>
        <p:nvSpPr>
          <p:cNvPr id="3" name="Content Placeholder 2"/>
          <p:cNvSpPr>
            <a:spLocks noGrp="1"/>
          </p:cNvSpPr>
          <p:nvPr>
            <p:ph idx="10"/>
          </p:nvPr>
        </p:nvSpPr>
        <p:spPr>
          <a:xfrm>
            <a:off x="808362" y="1124744"/>
            <a:ext cx="7724078" cy="5293146"/>
          </a:xfrm>
        </p:spPr>
        <p:txBody>
          <a:bodyPr>
            <a:normAutofit fontScale="85000" lnSpcReduction="10000"/>
          </a:bodyPr>
          <a:lstStyle/>
          <a:p>
            <a:pPr marL="342900" indent="-342900">
              <a:buFont typeface="Arial" panose="020B0604020202020204" pitchFamily="34" charset="0"/>
              <a:buChar char="•"/>
            </a:pPr>
            <a:r>
              <a:rPr lang="en-CA" b="1" dirty="0" smtClean="0"/>
              <a:t>Community Engagement</a:t>
            </a:r>
          </a:p>
          <a:p>
            <a:pPr marL="1085850" lvl="1" indent="-342900">
              <a:buFont typeface="Arial" panose="020B0604020202020204" pitchFamily="34" charset="0"/>
              <a:buChar char="•"/>
            </a:pPr>
            <a:r>
              <a:rPr lang="en-CA" dirty="0" smtClean="0">
                <a:solidFill>
                  <a:schemeClr val="tx1"/>
                </a:solidFill>
              </a:rPr>
              <a:t>Departments </a:t>
            </a:r>
            <a:r>
              <a:rPr lang="en-CA" dirty="0">
                <a:solidFill>
                  <a:schemeClr val="tx1"/>
                </a:solidFill>
              </a:rPr>
              <a:t>can provision and contribute to the </a:t>
            </a:r>
            <a:r>
              <a:rPr lang="en-CA" dirty="0" smtClean="0">
                <a:solidFill>
                  <a:schemeClr val="tx1"/>
                </a:solidFill>
              </a:rPr>
              <a:t>templates</a:t>
            </a:r>
          </a:p>
          <a:p>
            <a:pPr marL="1085850" lvl="1" indent="-342900">
              <a:buFont typeface="Arial" panose="020B0604020202020204" pitchFamily="34" charset="0"/>
              <a:buChar char="•"/>
            </a:pPr>
            <a:r>
              <a:rPr lang="en-CA" dirty="0" smtClean="0">
                <a:solidFill>
                  <a:schemeClr val="tx1"/>
                </a:solidFill>
              </a:rPr>
              <a:t>Establish GC </a:t>
            </a:r>
            <a:r>
              <a:rPr lang="en-CA" dirty="0">
                <a:solidFill>
                  <a:schemeClr val="tx1"/>
                </a:solidFill>
              </a:rPr>
              <a:t>Cloud Technical Working </a:t>
            </a:r>
            <a:r>
              <a:rPr lang="en-CA" dirty="0" smtClean="0">
                <a:solidFill>
                  <a:schemeClr val="tx1"/>
                </a:solidFill>
              </a:rPr>
              <a:t>Group</a:t>
            </a:r>
          </a:p>
          <a:p>
            <a:pPr marL="1085850" lvl="1"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r>
              <a:rPr lang="en-CA" b="1" dirty="0" smtClean="0"/>
              <a:t>Workshops </a:t>
            </a:r>
          </a:p>
          <a:p>
            <a:pPr marL="1085850" lvl="1" indent="-342900">
              <a:buFont typeface="Arial" panose="020B0604020202020204" pitchFamily="34" charset="0"/>
              <a:buChar char="•"/>
            </a:pPr>
            <a:r>
              <a:rPr lang="en-CA" dirty="0" smtClean="0">
                <a:solidFill>
                  <a:schemeClr val="tx1"/>
                </a:solidFill>
              </a:rPr>
              <a:t>Cloud Service </a:t>
            </a:r>
            <a:r>
              <a:rPr lang="en-CA" dirty="0">
                <a:solidFill>
                  <a:schemeClr val="tx1"/>
                </a:solidFill>
              </a:rPr>
              <a:t>P</a:t>
            </a:r>
            <a:r>
              <a:rPr lang="en-CA" dirty="0" smtClean="0">
                <a:solidFill>
                  <a:schemeClr val="tx1"/>
                </a:solidFill>
              </a:rPr>
              <a:t>rovider training</a:t>
            </a:r>
          </a:p>
          <a:p>
            <a:pPr marL="1085850" lvl="1" indent="-342900">
              <a:buFont typeface="Arial" panose="020B0604020202020204" pitchFamily="34" charset="0"/>
              <a:buChar char="•"/>
            </a:pPr>
            <a:r>
              <a:rPr lang="en-CA" dirty="0" smtClean="0">
                <a:solidFill>
                  <a:schemeClr val="tx1"/>
                </a:solidFill>
              </a:rPr>
              <a:t>Canada School of Public Service (CSPS) Digital Academy </a:t>
            </a:r>
          </a:p>
          <a:p>
            <a:pPr marL="1085850" lvl="1"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r>
              <a:rPr lang="en-CA" b="1" dirty="0" smtClean="0"/>
              <a:t>Governance</a:t>
            </a:r>
          </a:p>
          <a:p>
            <a:pPr marL="1085850" lvl="1" indent="-342900">
              <a:buFont typeface="Arial" panose="020B0604020202020204" pitchFamily="34" charset="0"/>
              <a:buChar char="•"/>
            </a:pPr>
            <a:r>
              <a:rPr lang="en-CA" dirty="0" smtClean="0">
                <a:solidFill>
                  <a:schemeClr val="tx1"/>
                </a:solidFill>
              </a:rPr>
              <a:t>Approval of design patterns and templates from GC Cloud Governance </a:t>
            </a:r>
          </a:p>
          <a:p>
            <a:pPr marL="1085850" lvl="1" indent="-342900">
              <a:buFont typeface="Arial" panose="020B0604020202020204" pitchFamily="34" charset="0"/>
              <a:buChar char="•"/>
            </a:pPr>
            <a:r>
              <a:rPr lang="en-CA" dirty="0" smtClean="0">
                <a:solidFill>
                  <a:schemeClr val="tx1"/>
                </a:solidFill>
              </a:rPr>
              <a:t>Seek endorsement from GC EARB</a:t>
            </a:r>
          </a:p>
          <a:p>
            <a:pPr marL="1085850" lvl="1" indent="-342900">
              <a:buFont typeface="Arial" panose="020B0604020202020204" pitchFamily="34" charset="0"/>
              <a:buChar char="•"/>
            </a:pPr>
            <a:endParaRPr lang="en-CA" dirty="0" smtClean="0"/>
          </a:p>
          <a:p>
            <a:pPr marL="342900" indent="-342900">
              <a:buFont typeface="Arial" panose="020B0604020202020204" pitchFamily="34" charset="0"/>
              <a:buChar char="•"/>
            </a:pPr>
            <a:r>
              <a:rPr lang="en-CA" b="1" dirty="0" smtClean="0"/>
              <a:t>Evolve </a:t>
            </a:r>
            <a:r>
              <a:rPr lang="en-CA" b="1" dirty="0"/>
              <a:t>the GC </a:t>
            </a:r>
            <a:r>
              <a:rPr lang="en-CA" b="1" dirty="0" smtClean="0"/>
              <a:t>Accelerators</a:t>
            </a:r>
            <a:endParaRPr lang="en-CA" b="1" dirty="0"/>
          </a:p>
          <a:p>
            <a:pPr marL="1085850" lvl="1" indent="-342900">
              <a:buFont typeface="Arial" panose="020B0604020202020204" pitchFamily="34" charset="0"/>
              <a:buChar char="•"/>
            </a:pPr>
            <a:r>
              <a:rPr lang="en-CA" dirty="0" smtClean="0">
                <a:solidFill>
                  <a:schemeClr val="tx1"/>
                </a:solidFill>
              </a:rPr>
              <a:t>Integrate foundational elements such as federation, centralized logging and monitoring</a:t>
            </a:r>
          </a:p>
          <a:p>
            <a:endParaRPr lang="en-CA" dirty="0" smtClean="0"/>
          </a:p>
          <a:p>
            <a:pPr marL="342900" indent="-342900">
              <a:buFont typeface="Arial" panose="020B0604020202020204" pitchFamily="34" charset="0"/>
              <a:buChar char="•"/>
            </a:pPr>
            <a:r>
              <a:rPr lang="en-CA" b="1" dirty="0" smtClean="0"/>
              <a:t>Integrate into CI/CD Pipelines</a:t>
            </a:r>
          </a:p>
          <a:p>
            <a:pPr marL="1085850" lvl="1" indent="-342900">
              <a:buFont typeface="Arial" panose="020B0604020202020204" pitchFamily="34" charset="0"/>
              <a:buChar char="•"/>
            </a:pPr>
            <a:r>
              <a:rPr lang="en-CA" dirty="0" smtClean="0">
                <a:solidFill>
                  <a:schemeClr val="tx1"/>
                </a:solidFill>
              </a:rPr>
              <a:t>Integrate templates as part of CI/CD environment</a:t>
            </a:r>
            <a:endParaRPr lang="en-CA" dirty="0"/>
          </a:p>
        </p:txBody>
      </p:sp>
    </p:spTree>
    <p:extLst>
      <p:ext uri="{BB962C8B-B14F-4D97-AF65-F5344CB8AC3E}">
        <p14:creationId xmlns:p14="http://schemas.microsoft.com/office/powerpoint/2010/main" val="607665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CA" dirty="0" smtClean="0"/>
              <a:t>Questions?</a:t>
            </a:r>
            <a:endParaRPr lang="en-CA" dirty="0"/>
          </a:p>
        </p:txBody>
      </p:sp>
      <p:sp>
        <p:nvSpPr>
          <p:cNvPr id="2" name="Slide Number Placeholder 1"/>
          <p:cNvSpPr>
            <a:spLocks noGrp="1"/>
          </p:cNvSpPr>
          <p:nvPr>
            <p:ph type="sldNum" sz="quarter" idx="4294967295"/>
          </p:nvPr>
        </p:nvSpPr>
        <p:spPr>
          <a:xfrm>
            <a:off x="7010400" y="6356350"/>
            <a:ext cx="2133600" cy="365125"/>
          </a:xfrm>
        </p:spPr>
        <p:txBody>
          <a:bodyPr/>
          <a:lstStyle/>
          <a:p>
            <a:fld id="{32D4B517-E49B-41B6-9DBC-23634E0F1CDC}" type="slidenum">
              <a:rPr lang="en-CA" smtClean="0">
                <a:solidFill>
                  <a:prstClr val="black">
                    <a:tint val="75000"/>
                  </a:prstClr>
                </a:solidFill>
              </a:rPr>
              <a:pPr/>
              <a:t>29</a:t>
            </a:fld>
            <a:endParaRPr lang="en-CA" dirty="0">
              <a:solidFill>
                <a:prstClr val="black">
                  <a:tint val="75000"/>
                </a:prstClr>
              </a:solidFill>
            </a:endParaRPr>
          </a:p>
        </p:txBody>
      </p:sp>
      <p:pic>
        <p:nvPicPr>
          <p:cNvPr id="5"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16116" y="1628800"/>
            <a:ext cx="2600325" cy="3800475"/>
          </a:xfrm>
          <a:prstGeom prst="rect">
            <a:avLst/>
          </a:prstGeom>
          <a:solidFill>
            <a:schemeClr val="accent1"/>
          </a:solidFill>
        </p:spPr>
      </p:pic>
      <p:sp>
        <p:nvSpPr>
          <p:cNvPr id="6" name="Rectangle 5"/>
          <p:cNvSpPr/>
          <p:nvPr/>
        </p:nvSpPr>
        <p:spPr>
          <a:xfrm>
            <a:off x="899592" y="2060848"/>
            <a:ext cx="7056784" cy="3816429"/>
          </a:xfrm>
          <a:prstGeom prst="rect">
            <a:avLst/>
          </a:prstGeom>
        </p:spPr>
        <p:txBody>
          <a:bodyPr wrap="square">
            <a:spAutoFit/>
          </a:bodyPr>
          <a:lstStyle/>
          <a:p>
            <a:endParaRPr lang="en-CA" sz="1600" dirty="0">
              <a:solidFill>
                <a:srgbClr val="004D71"/>
              </a:solidFill>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Contact us:</a:t>
            </a:r>
          </a:p>
          <a:p>
            <a:endParaRPr lang="en-CA" sz="1600" dirty="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TBS, OCIO, </a:t>
            </a:r>
            <a:r>
              <a:rPr lang="en-CA" sz="2000" dirty="0">
                <a:latin typeface="Arial" panose="020B0604020202020204" pitchFamily="34" charset="0"/>
                <a:cs typeface="Arial" panose="020B0604020202020204" pitchFamily="34" charset="0"/>
              </a:rPr>
              <a:t>Cyber Security</a:t>
            </a:r>
          </a:p>
          <a:p>
            <a:r>
              <a:rPr lang="en-CA" sz="2000" dirty="0">
                <a:latin typeface="Arial" panose="020B0604020202020204" pitchFamily="34" charset="0"/>
                <a:cs typeface="Arial" panose="020B0604020202020204" pitchFamily="34" charset="0"/>
                <a:hlinkClick r:id="rId3"/>
              </a:rPr>
              <a:t>ZZTBSCYBERS@tbs-sct.gc.ca</a:t>
            </a:r>
            <a:endParaRPr lang="en-CA" sz="2000" dirty="0">
              <a:latin typeface="Arial" panose="020B0604020202020204" pitchFamily="34" charset="0"/>
              <a:cs typeface="Arial" panose="020B0604020202020204" pitchFamily="34" charset="0"/>
            </a:endParaRPr>
          </a:p>
          <a:p>
            <a:endParaRPr lang="en-CA" sz="2000" dirty="0">
              <a:latin typeface="Arial" panose="020B0604020202020204" pitchFamily="34" charset="0"/>
              <a:cs typeface="Arial" panose="020B0604020202020204" pitchFamily="34" charset="0"/>
            </a:endParaRPr>
          </a:p>
          <a:p>
            <a:endParaRPr lang="en-CA" sz="20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PSPC</a:t>
            </a:r>
          </a:p>
          <a:p>
            <a:r>
              <a:rPr lang="en-CA" sz="2000" dirty="0" smtClean="0">
                <a:latin typeface="Arial" panose="020B0604020202020204" pitchFamily="34" charset="0"/>
                <a:cs typeface="Arial" panose="020B0604020202020204" pitchFamily="34" charset="0"/>
              </a:rPr>
              <a:t>Bernard Maltais</a:t>
            </a:r>
          </a:p>
          <a:p>
            <a:r>
              <a:rPr lang="en-CA" sz="2000" dirty="0" smtClean="0">
                <a:latin typeface="Arial" panose="020B0604020202020204" pitchFamily="34" charset="0"/>
                <a:cs typeface="Arial" panose="020B0604020202020204" pitchFamily="34" charset="0"/>
                <a:hlinkClick r:id="rId4"/>
              </a:rPr>
              <a:t>Bernard.Maltais@tpsgc-pwgsc.gc.ca</a:t>
            </a:r>
            <a:endParaRPr lang="en-CA" sz="2000" dirty="0" smtClean="0">
              <a:latin typeface="Arial" panose="020B0604020202020204" pitchFamily="34" charset="0"/>
              <a:cs typeface="Arial" panose="020B0604020202020204" pitchFamily="34" charset="0"/>
            </a:endParaRPr>
          </a:p>
          <a:p>
            <a:endParaRPr lang="en-CA" sz="2000" dirty="0">
              <a:solidFill>
                <a:srgbClr val="004D71"/>
              </a:solidFill>
              <a:latin typeface="Arial" panose="020B0604020202020204" pitchFamily="34" charset="0"/>
              <a:cs typeface="Arial" panose="020B0604020202020204" pitchFamily="34" charset="0"/>
            </a:endParaRPr>
          </a:p>
          <a:p>
            <a:endParaRPr lang="en-CA" sz="1600" dirty="0">
              <a:solidFill>
                <a:srgbClr val="004D71"/>
              </a:solidFill>
              <a:latin typeface="Arial" panose="020B0604020202020204" pitchFamily="34" charset="0"/>
              <a:cs typeface="Arial" panose="020B0604020202020204" pitchFamily="34" charset="0"/>
            </a:endParaRPr>
          </a:p>
          <a:p>
            <a:endParaRPr lang="en-CA" sz="1600" dirty="0">
              <a:solidFill>
                <a:srgbClr val="004D7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773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81350" y="228908"/>
            <a:ext cx="7319041" cy="679339"/>
          </a:xfrm>
        </p:spPr>
        <p:txBody>
          <a:bodyPr>
            <a:normAutofit/>
          </a:bodyPr>
          <a:lstStyle/>
          <a:p>
            <a:r>
              <a:rPr lang="en-CA" dirty="0" smtClean="0"/>
              <a:t>Context</a:t>
            </a:r>
            <a:endParaRPr lang="en-CA" dirty="0"/>
          </a:p>
        </p:txBody>
      </p:sp>
      <p:grpSp>
        <p:nvGrpSpPr>
          <p:cNvPr id="5" name="Group 4"/>
          <p:cNvGrpSpPr/>
          <p:nvPr/>
        </p:nvGrpSpPr>
        <p:grpSpPr>
          <a:xfrm>
            <a:off x="781350" y="1988840"/>
            <a:ext cx="7607074" cy="3496271"/>
            <a:chOff x="1602540" y="2511029"/>
            <a:chExt cx="5936456" cy="2686050"/>
          </a:xfrm>
        </p:grpSpPr>
        <p:grpSp>
          <p:nvGrpSpPr>
            <p:cNvPr id="8" name="Group 7"/>
            <p:cNvGrpSpPr/>
            <p:nvPr/>
          </p:nvGrpSpPr>
          <p:grpSpPr>
            <a:xfrm>
              <a:off x="1602540" y="2511029"/>
              <a:ext cx="5936456" cy="2686050"/>
              <a:chOff x="619125" y="1371600"/>
              <a:chExt cx="7915275" cy="3581400"/>
            </a:xfrm>
          </p:grpSpPr>
          <p:sp>
            <p:nvSpPr>
              <p:cNvPr id="9" name="Rectangle 8"/>
              <p:cNvSpPr/>
              <p:nvPr>
                <p:custDataLst>
                  <p:tags r:id="rId1"/>
                </p:custDataLst>
              </p:nvPr>
            </p:nvSpPr>
            <p:spPr>
              <a:xfrm>
                <a:off x="4619625" y="1371600"/>
                <a:ext cx="1905000" cy="3581400"/>
              </a:xfrm>
              <a:prstGeom prst="rect">
                <a:avLst/>
              </a:prstGeom>
              <a:noFill/>
              <a:ln w="19050">
                <a:solidFill>
                  <a:srgbClr val="374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9"/>
              <p:cNvSpPr/>
              <p:nvPr>
                <p:custDataLst>
                  <p:tags r:id="rId2"/>
                </p:custDataLst>
              </p:nvPr>
            </p:nvSpPr>
            <p:spPr>
              <a:xfrm>
                <a:off x="2619375" y="1371600"/>
                <a:ext cx="1905000" cy="3581400"/>
              </a:xfrm>
              <a:prstGeom prst="rect">
                <a:avLst/>
              </a:prstGeom>
              <a:noFill/>
              <a:ln w="19050">
                <a:solidFill>
                  <a:srgbClr val="3095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1" name="Rectangle 10"/>
              <p:cNvSpPr/>
              <p:nvPr>
                <p:custDataLst>
                  <p:tags r:id="rId3"/>
                </p:custDataLst>
              </p:nvPr>
            </p:nvSpPr>
            <p:spPr>
              <a:xfrm>
                <a:off x="6619875" y="1371600"/>
                <a:ext cx="1905000" cy="3581400"/>
              </a:xfrm>
              <a:prstGeom prst="rect">
                <a:avLst/>
              </a:prstGeom>
              <a:noFill/>
              <a:ln w="19050">
                <a:solidFill>
                  <a:srgbClr val="CD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2" name="Rectangle 11"/>
              <p:cNvSpPr/>
              <p:nvPr>
                <p:custDataLst>
                  <p:tags r:id="rId4"/>
                </p:custDataLst>
              </p:nvPr>
            </p:nvSpPr>
            <p:spPr>
              <a:xfrm>
                <a:off x="619125" y="1371600"/>
                <a:ext cx="1905000" cy="3581400"/>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3" name="Oval 12"/>
              <p:cNvSpPr/>
              <p:nvPr>
                <p:custDataLst>
                  <p:tags r:id="rId5"/>
                </p:custDataLst>
              </p:nvPr>
            </p:nvSpPr>
            <p:spPr>
              <a:xfrm>
                <a:off x="923925" y="1728156"/>
                <a:ext cx="1295400" cy="1295400"/>
              </a:xfrm>
              <a:prstGeom prst="ellipse">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4" name="Oval 13"/>
              <p:cNvSpPr/>
              <p:nvPr>
                <p:custDataLst>
                  <p:tags r:id="rId6"/>
                </p:custDataLst>
              </p:nvPr>
            </p:nvSpPr>
            <p:spPr>
              <a:xfrm>
                <a:off x="2924175" y="1728156"/>
                <a:ext cx="1295400" cy="1295400"/>
              </a:xfrm>
              <a:prstGeom prst="ellipse">
                <a:avLst/>
              </a:prstGeom>
              <a:solidFill>
                <a:srgbClr val="309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5" name="Oval 14"/>
              <p:cNvSpPr/>
              <p:nvPr>
                <p:custDataLst>
                  <p:tags r:id="rId7"/>
                </p:custDataLst>
              </p:nvPr>
            </p:nvSpPr>
            <p:spPr>
              <a:xfrm>
                <a:off x="4924425" y="1728156"/>
                <a:ext cx="1295400" cy="1295400"/>
              </a:xfrm>
              <a:prstGeom prst="ellipse">
                <a:avLst/>
              </a:prstGeom>
              <a:solidFill>
                <a:srgbClr val="374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6" name="Oval 15"/>
              <p:cNvSpPr/>
              <p:nvPr>
                <p:custDataLst>
                  <p:tags r:id="rId8"/>
                </p:custDataLst>
              </p:nvPr>
            </p:nvSpPr>
            <p:spPr>
              <a:xfrm>
                <a:off x="6924675" y="1728156"/>
                <a:ext cx="1295400" cy="1295400"/>
              </a:xfrm>
              <a:prstGeom prst="ellipse">
                <a:avLst/>
              </a:prstGeom>
              <a:solidFill>
                <a:srgbClr val="CD2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7" name="Content Placeholder 2"/>
              <p:cNvSpPr txBox="1">
                <a:spLocks/>
              </p:cNvSpPr>
              <p:nvPr/>
            </p:nvSpPr>
            <p:spPr>
              <a:xfrm>
                <a:off x="623977" y="3306074"/>
                <a:ext cx="1914525" cy="3810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Policy</a:t>
                </a:r>
              </a:p>
            </p:txBody>
          </p:sp>
          <p:sp>
            <p:nvSpPr>
              <p:cNvPr id="18" name="Content Placeholder 2"/>
              <p:cNvSpPr txBox="1">
                <a:spLocks/>
              </p:cNvSpPr>
              <p:nvPr/>
            </p:nvSpPr>
            <p:spPr>
              <a:xfrm>
                <a:off x="2619375" y="3306074"/>
                <a:ext cx="1914525" cy="3810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People</a:t>
                </a:r>
              </a:p>
            </p:txBody>
          </p:sp>
          <p:sp>
            <p:nvSpPr>
              <p:cNvPr id="19" name="Content Placeholder 2"/>
              <p:cNvSpPr txBox="1">
                <a:spLocks/>
              </p:cNvSpPr>
              <p:nvPr/>
            </p:nvSpPr>
            <p:spPr>
              <a:xfrm>
                <a:off x="4619625" y="3306074"/>
                <a:ext cx="1914525" cy="3810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Process</a:t>
                </a:r>
              </a:p>
            </p:txBody>
          </p:sp>
          <p:sp>
            <p:nvSpPr>
              <p:cNvPr id="20" name="Content Placeholder 2"/>
              <p:cNvSpPr txBox="1">
                <a:spLocks/>
              </p:cNvSpPr>
              <p:nvPr/>
            </p:nvSpPr>
            <p:spPr>
              <a:xfrm>
                <a:off x="6619875" y="3301761"/>
                <a:ext cx="1914525" cy="389626"/>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Technology</a:t>
                </a:r>
              </a:p>
            </p:txBody>
          </p:sp>
          <p:grpSp>
            <p:nvGrpSpPr>
              <p:cNvPr id="24" name="Group 23"/>
              <p:cNvGrpSpPr>
                <a:grpSpLocks noChangeAspect="1"/>
              </p:cNvGrpSpPr>
              <p:nvPr/>
            </p:nvGrpSpPr>
            <p:grpSpPr bwMode="auto">
              <a:xfrm>
                <a:off x="1280028" y="2027605"/>
                <a:ext cx="2592717" cy="696501"/>
                <a:chOff x="1732" y="1475"/>
                <a:chExt cx="778" cy="209"/>
              </a:xfrm>
            </p:grpSpPr>
            <p:sp>
              <p:nvSpPr>
                <p:cNvPr id="29" name="AutoShape 16"/>
                <p:cNvSpPr>
                  <a:spLocks noChangeAspect="1" noChangeArrowheads="1" noTextEdit="1"/>
                </p:cNvSpPr>
                <p:nvPr/>
              </p:nvSpPr>
              <p:spPr bwMode="auto">
                <a:xfrm>
                  <a:off x="1732" y="1478"/>
                  <a:ext cx="17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sp>
              <p:nvSpPr>
                <p:cNvPr id="30" name="Oval 29"/>
                <p:cNvSpPr>
                  <a:spLocks noChangeArrowheads="1"/>
                </p:cNvSpPr>
                <p:nvPr/>
              </p:nvSpPr>
              <p:spPr bwMode="auto">
                <a:xfrm>
                  <a:off x="2362" y="1475"/>
                  <a:ext cx="114" cy="1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sp>
              <p:nvSpPr>
                <p:cNvPr id="31" name="Freeform 30"/>
                <p:cNvSpPr>
                  <a:spLocks/>
                </p:cNvSpPr>
                <p:nvPr/>
              </p:nvSpPr>
              <p:spPr bwMode="auto">
                <a:xfrm>
                  <a:off x="2325" y="1596"/>
                  <a:ext cx="185" cy="88"/>
                </a:xfrm>
                <a:custGeom>
                  <a:avLst/>
                  <a:gdLst>
                    <a:gd name="T0" fmla="*/ 38 w 75"/>
                    <a:gd name="T1" fmla="*/ 1 h 36"/>
                    <a:gd name="T2" fmla="*/ 2 w 75"/>
                    <a:gd name="T3" fmla="*/ 36 h 36"/>
                    <a:gd name="T4" fmla="*/ 74 w 75"/>
                    <a:gd name="T5" fmla="*/ 36 h 36"/>
                    <a:gd name="T6" fmla="*/ 38 w 75"/>
                    <a:gd name="T7" fmla="*/ 1 h 36"/>
                  </a:gdLst>
                  <a:ahLst/>
                  <a:cxnLst>
                    <a:cxn ang="0">
                      <a:pos x="T0" y="T1"/>
                    </a:cxn>
                    <a:cxn ang="0">
                      <a:pos x="T2" y="T3"/>
                    </a:cxn>
                    <a:cxn ang="0">
                      <a:pos x="T4" y="T5"/>
                    </a:cxn>
                    <a:cxn ang="0">
                      <a:pos x="T6" y="T7"/>
                    </a:cxn>
                  </a:cxnLst>
                  <a:rect l="0" t="0" r="r" b="b"/>
                  <a:pathLst>
                    <a:path w="75" h="36">
                      <a:moveTo>
                        <a:pt x="38" y="1"/>
                      </a:moveTo>
                      <a:cubicBezTo>
                        <a:pt x="0" y="0"/>
                        <a:pt x="2" y="36"/>
                        <a:pt x="2" y="36"/>
                      </a:cubicBezTo>
                      <a:cubicBezTo>
                        <a:pt x="74" y="36"/>
                        <a:pt x="74" y="36"/>
                        <a:pt x="74" y="36"/>
                      </a:cubicBezTo>
                      <a:cubicBezTo>
                        <a:pt x="74" y="36"/>
                        <a:pt x="75" y="1"/>
                        <a:pt x="38"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grpSp>
          <p:sp>
            <p:nvSpPr>
              <p:cNvPr id="25" name="Content Placeholder 2"/>
              <p:cNvSpPr txBox="1">
                <a:spLocks/>
              </p:cNvSpPr>
              <p:nvPr/>
            </p:nvSpPr>
            <p:spPr>
              <a:xfrm>
                <a:off x="623977" y="3733800"/>
                <a:ext cx="1900148" cy="12192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GC Cloud </a:t>
                </a:r>
                <a:r>
                  <a:rPr lang="en-US" sz="1400" dirty="0" smtClean="0"/>
                  <a:t>Computing Direction </a:t>
                </a:r>
                <a:r>
                  <a:rPr lang="en-US" sz="1400" dirty="0"/>
                  <a:t>&amp; Standards</a:t>
                </a:r>
              </a:p>
            </p:txBody>
          </p:sp>
          <p:sp>
            <p:nvSpPr>
              <p:cNvPr id="26" name="Content Placeholder 2"/>
              <p:cNvSpPr txBox="1">
                <a:spLocks/>
              </p:cNvSpPr>
              <p:nvPr/>
            </p:nvSpPr>
            <p:spPr>
              <a:xfrm>
                <a:off x="2619375" y="3733800"/>
                <a:ext cx="1905000" cy="12192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400" dirty="0" smtClean="0"/>
                  <a:t>Collaborative &amp; Skilled Community</a:t>
                </a:r>
                <a:endParaRPr lang="en-US" sz="1400" dirty="0"/>
              </a:p>
            </p:txBody>
          </p:sp>
          <p:sp>
            <p:nvSpPr>
              <p:cNvPr id="27" name="Content Placeholder 2"/>
              <p:cNvSpPr txBox="1">
                <a:spLocks/>
              </p:cNvSpPr>
              <p:nvPr/>
            </p:nvSpPr>
            <p:spPr>
              <a:xfrm>
                <a:off x="4619625" y="3733800"/>
                <a:ext cx="1905000" cy="12192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Cloud </a:t>
                </a:r>
                <a:r>
                  <a:rPr lang="en-US" sz="1400" dirty="0" smtClean="0"/>
                  <a:t>Security Risk Management, Secure SDLC, etc. </a:t>
                </a:r>
              </a:p>
            </p:txBody>
          </p:sp>
          <p:sp>
            <p:nvSpPr>
              <p:cNvPr id="28" name="Content Placeholder 2"/>
              <p:cNvSpPr txBox="1">
                <a:spLocks/>
              </p:cNvSpPr>
              <p:nvPr/>
            </p:nvSpPr>
            <p:spPr>
              <a:xfrm>
                <a:off x="6619875" y="3733800"/>
                <a:ext cx="1905000" cy="1219200"/>
              </a:xfrm>
              <a:prstGeom prst="rect">
                <a:avLst/>
              </a:prstGeom>
            </p:spPr>
            <p:txBody>
              <a:bodyPr vert="horz" lIns="68580" tIns="34290" rIns="68580" bIns="3429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Modern Tooling &amp; Practices</a:t>
                </a:r>
                <a:endParaRPr lang="en-US" sz="1400" dirty="0"/>
              </a:p>
            </p:txBody>
          </p:sp>
        </p:grpSp>
        <p:sp>
          <p:nvSpPr>
            <p:cNvPr id="36" name="Freeform 35"/>
            <p:cNvSpPr>
              <a:spLocks noEditPoints="1"/>
            </p:cNvSpPr>
            <p:nvPr/>
          </p:nvSpPr>
          <p:spPr bwMode="auto">
            <a:xfrm>
              <a:off x="2037410" y="2990909"/>
              <a:ext cx="533999" cy="534500"/>
            </a:xfrm>
            <a:custGeom>
              <a:avLst/>
              <a:gdLst>
                <a:gd name="T0" fmla="*/ 53 w 123"/>
                <a:gd name="T1" fmla="*/ 114 h 123"/>
                <a:gd name="T2" fmla="*/ 53 w 123"/>
                <a:gd name="T3" fmla="*/ 70 h 123"/>
                <a:gd name="T4" fmla="*/ 81 w 123"/>
                <a:gd name="T5" fmla="*/ 70 h 123"/>
                <a:gd name="T6" fmla="*/ 86 w 123"/>
                <a:gd name="T7" fmla="*/ 68 h 123"/>
                <a:gd name="T8" fmla="*/ 88 w 123"/>
                <a:gd name="T9" fmla="*/ 63 h 123"/>
                <a:gd name="T10" fmla="*/ 88 w 123"/>
                <a:gd name="T11" fmla="*/ 35 h 123"/>
                <a:gd name="T12" fmla="*/ 114 w 123"/>
                <a:gd name="T13" fmla="*/ 35 h 123"/>
                <a:gd name="T14" fmla="*/ 114 w 123"/>
                <a:gd name="T15" fmla="*/ 114 h 123"/>
                <a:gd name="T16" fmla="*/ 53 w 123"/>
                <a:gd name="T17" fmla="*/ 114 h 123"/>
                <a:gd name="T18" fmla="*/ 45 w 123"/>
                <a:gd name="T19" fmla="*/ 64 h 123"/>
                <a:gd name="T20" fmla="*/ 44 w 123"/>
                <a:gd name="T21" fmla="*/ 70 h 123"/>
                <a:gd name="T22" fmla="*/ 44 w 123"/>
                <a:gd name="T23" fmla="*/ 87 h 123"/>
                <a:gd name="T24" fmla="*/ 9 w 123"/>
                <a:gd name="T25" fmla="*/ 87 h 123"/>
                <a:gd name="T26" fmla="*/ 9 w 123"/>
                <a:gd name="T27" fmla="*/ 43 h 123"/>
                <a:gd name="T28" fmla="*/ 37 w 123"/>
                <a:gd name="T29" fmla="*/ 43 h 123"/>
                <a:gd name="T30" fmla="*/ 42 w 123"/>
                <a:gd name="T31" fmla="*/ 42 h 123"/>
                <a:gd name="T32" fmla="*/ 44 w 123"/>
                <a:gd name="T33" fmla="*/ 37 h 123"/>
                <a:gd name="T34" fmla="*/ 44 w 123"/>
                <a:gd name="T35" fmla="*/ 8 h 123"/>
                <a:gd name="T36" fmla="*/ 70 w 123"/>
                <a:gd name="T37" fmla="*/ 8 h 123"/>
                <a:gd name="T38" fmla="*/ 70 w 123"/>
                <a:gd name="T39" fmla="*/ 37 h 123"/>
                <a:gd name="T40" fmla="*/ 49 w 123"/>
                <a:gd name="T41" fmla="*/ 59 h 123"/>
                <a:gd name="T42" fmla="*/ 45 w 123"/>
                <a:gd name="T43" fmla="*/ 64 h 123"/>
                <a:gd name="T44" fmla="*/ 35 w 123"/>
                <a:gd name="T45" fmla="*/ 35 h 123"/>
                <a:gd name="T46" fmla="*/ 15 w 123"/>
                <a:gd name="T47" fmla="*/ 35 h 123"/>
                <a:gd name="T48" fmla="*/ 35 w 123"/>
                <a:gd name="T49" fmla="*/ 14 h 123"/>
                <a:gd name="T50" fmla="*/ 35 w 123"/>
                <a:gd name="T51" fmla="*/ 35 h 123"/>
                <a:gd name="T52" fmla="*/ 79 w 123"/>
                <a:gd name="T53" fmla="*/ 61 h 123"/>
                <a:gd name="T54" fmla="*/ 59 w 123"/>
                <a:gd name="T55" fmla="*/ 61 h 123"/>
                <a:gd name="T56" fmla="*/ 79 w 123"/>
                <a:gd name="T57" fmla="*/ 41 h 123"/>
                <a:gd name="T58" fmla="*/ 79 w 123"/>
                <a:gd name="T59" fmla="*/ 61 h 123"/>
                <a:gd name="T60" fmla="*/ 88 w 123"/>
                <a:gd name="T61" fmla="*/ 26 h 123"/>
                <a:gd name="T62" fmla="*/ 79 w 123"/>
                <a:gd name="T63" fmla="*/ 29 h 123"/>
                <a:gd name="T64" fmla="*/ 79 w 123"/>
                <a:gd name="T65" fmla="*/ 6 h 123"/>
                <a:gd name="T66" fmla="*/ 77 w 123"/>
                <a:gd name="T67" fmla="*/ 1 h 123"/>
                <a:gd name="T68" fmla="*/ 72 w 123"/>
                <a:gd name="T69" fmla="*/ 0 h 123"/>
                <a:gd name="T70" fmla="*/ 44 w 123"/>
                <a:gd name="T71" fmla="*/ 0 h 123"/>
                <a:gd name="T72" fmla="*/ 38 w 123"/>
                <a:gd name="T73" fmla="*/ 1 h 123"/>
                <a:gd name="T74" fmla="*/ 33 w 123"/>
                <a:gd name="T75" fmla="*/ 4 h 123"/>
                <a:gd name="T76" fmla="*/ 5 w 123"/>
                <a:gd name="T77" fmla="*/ 32 h 123"/>
                <a:gd name="T78" fmla="*/ 1 w 123"/>
                <a:gd name="T79" fmla="*/ 37 h 123"/>
                <a:gd name="T80" fmla="*/ 0 w 123"/>
                <a:gd name="T81" fmla="*/ 43 h 123"/>
                <a:gd name="T82" fmla="*/ 0 w 123"/>
                <a:gd name="T83" fmla="*/ 90 h 123"/>
                <a:gd name="T84" fmla="*/ 2 w 123"/>
                <a:gd name="T85" fmla="*/ 94 h 123"/>
                <a:gd name="T86" fmla="*/ 7 w 123"/>
                <a:gd name="T87" fmla="*/ 96 h 123"/>
                <a:gd name="T88" fmla="*/ 44 w 123"/>
                <a:gd name="T89" fmla="*/ 96 h 123"/>
                <a:gd name="T90" fmla="*/ 44 w 123"/>
                <a:gd name="T91" fmla="*/ 116 h 123"/>
                <a:gd name="T92" fmla="*/ 46 w 123"/>
                <a:gd name="T93" fmla="*/ 121 h 123"/>
                <a:gd name="T94" fmla="*/ 50 w 123"/>
                <a:gd name="T95" fmla="*/ 123 h 123"/>
                <a:gd name="T96" fmla="*/ 116 w 123"/>
                <a:gd name="T97" fmla="*/ 123 h 123"/>
                <a:gd name="T98" fmla="*/ 121 w 123"/>
                <a:gd name="T99" fmla="*/ 121 h 123"/>
                <a:gd name="T100" fmla="*/ 123 w 123"/>
                <a:gd name="T101" fmla="*/ 116 h 123"/>
                <a:gd name="T102" fmla="*/ 123 w 123"/>
                <a:gd name="T103" fmla="*/ 32 h 123"/>
                <a:gd name="T104" fmla="*/ 121 w 123"/>
                <a:gd name="T105" fmla="*/ 28 h 123"/>
                <a:gd name="T106" fmla="*/ 116 w 123"/>
                <a:gd name="T107" fmla="*/ 26 h 123"/>
                <a:gd name="T108" fmla="*/ 88 w 123"/>
                <a:gd name="T10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23">
                  <a:moveTo>
                    <a:pt x="53" y="114"/>
                  </a:moveTo>
                  <a:cubicBezTo>
                    <a:pt x="53" y="70"/>
                    <a:pt x="53" y="70"/>
                    <a:pt x="53" y="70"/>
                  </a:cubicBezTo>
                  <a:cubicBezTo>
                    <a:pt x="81" y="70"/>
                    <a:pt x="81" y="70"/>
                    <a:pt x="81" y="70"/>
                  </a:cubicBezTo>
                  <a:cubicBezTo>
                    <a:pt x="83" y="70"/>
                    <a:pt x="85" y="69"/>
                    <a:pt x="86" y="68"/>
                  </a:cubicBezTo>
                  <a:cubicBezTo>
                    <a:pt x="87" y="67"/>
                    <a:pt x="88" y="65"/>
                    <a:pt x="88" y="63"/>
                  </a:cubicBezTo>
                  <a:cubicBezTo>
                    <a:pt x="88" y="35"/>
                    <a:pt x="88" y="35"/>
                    <a:pt x="88" y="35"/>
                  </a:cubicBezTo>
                  <a:cubicBezTo>
                    <a:pt x="114" y="35"/>
                    <a:pt x="114" y="35"/>
                    <a:pt x="114" y="35"/>
                  </a:cubicBezTo>
                  <a:cubicBezTo>
                    <a:pt x="114" y="114"/>
                    <a:pt x="114" y="114"/>
                    <a:pt x="114" y="114"/>
                  </a:cubicBezTo>
                  <a:lnTo>
                    <a:pt x="53" y="114"/>
                  </a:lnTo>
                  <a:close/>
                  <a:moveTo>
                    <a:pt x="45" y="64"/>
                  </a:moveTo>
                  <a:cubicBezTo>
                    <a:pt x="44" y="66"/>
                    <a:pt x="44" y="68"/>
                    <a:pt x="44" y="70"/>
                  </a:cubicBezTo>
                  <a:cubicBezTo>
                    <a:pt x="44" y="87"/>
                    <a:pt x="44" y="87"/>
                    <a:pt x="44" y="87"/>
                  </a:cubicBezTo>
                  <a:cubicBezTo>
                    <a:pt x="9" y="87"/>
                    <a:pt x="9" y="87"/>
                    <a:pt x="9" y="87"/>
                  </a:cubicBezTo>
                  <a:cubicBezTo>
                    <a:pt x="9" y="43"/>
                    <a:pt x="9" y="43"/>
                    <a:pt x="9" y="43"/>
                  </a:cubicBezTo>
                  <a:cubicBezTo>
                    <a:pt x="37" y="43"/>
                    <a:pt x="37" y="43"/>
                    <a:pt x="37" y="43"/>
                  </a:cubicBezTo>
                  <a:cubicBezTo>
                    <a:pt x="39" y="43"/>
                    <a:pt x="41" y="43"/>
                    <a:pt x="42" y="42"/>
                  </a:cubicBezTo>
                  <a:cubicBezTo>
                    <a:pt x="43" y="40"/>
                    <a:pt x="44" y="39"/>
                    <a:pt x="44" y="37"/>
                  </a:cubicBezTo>
                  <a:cubicBezTo>
                    <a:pt x="44" y="8"/>
                    <a:pt x="44" y="8"/>
                    <a:pt x="44" y="8"/>
                  </a:cubicBezTo>
                  <a:cubicBezTo>
                    <a:pt x="70" y="8"/>
                    <a:pt x="70" y="8"/>
                    <a:pt x="70" y="8"/>
                  </a:cubicBezTo>
                  <a:cubicBezTo>
                    <a:pt x="70" y="37"/>
                    <a:pt x="70" y="37"/>
                    <a:pt x="70" y="37"/>
                  </a:cubicBezTo>
                  <a:cubicBezTo>
                    <a:pt x="49" y="59"/>
                    <a:pt x="49" y="59"/>
                    <a:pt x="49" y="59"/>
                  </a:cubicBezTo>
                  <a:cubicBezTo>
                    <a:pt x="47" y="60"/>
                    <a:pt x="46" y="62"/>
                    <a:pt x="45" y="64"/>
                  </a:cubicBezTo>
                  <a:close/>
                  <a:moveTo>
                    <a:pt x="35" y="35"/>
                  </a:moveTo>
                  <a:cubicBezTo>
                    <a:pt x="15" y="35"/>
                    <a:pt x="15" y="35"/>
                    <a:pt x="15" y="35"/>
                  </a:cubicBezTo>
                  <a:cubicBezTo>
                    <a:pt x="35" y="14"/>
                    <a:pt x="35" y="14"/>
                    <a:pt x="35" y="14"/>
                  </a:cubicBezTo>
                  <a:lnTo>
                    <a:pt x="35" y="35"/>
                  </a:lnTo>
                  <a:close/>
                  <a:moveTo>
                    <a:pt x="79" y="61"/>
                  </a:moveTo>
                  <a:cubicBezTo>
                    <a:pt x="59" y="61"/>
                    <a:pt x="59" y="61"/>
                    <a:pt x="59" y="61"/>
                  </a:cubicBezTo>
                  <a:cubicBezTo>
                    <a:pt x="79" y="41"/>
                    <a:pt x="79" y="41"/>
                    <a:pt x="79" y="41"/>
                  </a:cubicBezTo>
                  <a:lnTo>
                    <a:pt x="79" y="61"/>
                  </a:lnTo>
                  <a:close/>
                  <a:moveTo>
                    <a:pt x="88" y="26"/>
                  </a:moveTo>
                  <a:cubicBezTo>
                    <a:pt x="85" y="26"/>
                    <a:pt x="82" y="27"/>
                    <a:pt x="79" y="29"/>
                  </a:cubicBezTo>
                  <a:cubicBezTo>
                    <a:pt x="79" y="6"/>
                    <a:pt x="79" y="6"/>
                    <a:pt x="79" y="6"/>
                  </a:cubicBezTo>
                  <a:cubicBezTo>
                    <a:pt x="79" y="4"/>
                    <a:pt x="78" y="3"/>
                    <a:pt x="77" y="1"/>
                  </a:cubicBezTo>
                  <a:cubicBezTo>
                    <a:pt x="76" y="0"/>
                    <a:pt x="74" y="0"/>
                    <a:pt x="72" y="0"/>
                  </a:cubicBezTo>
                  <a:cubicBezTo>
                    <a:pt x="44" y="0"/>
                    <a:pt x="44" y="0"/>
                    <a:pt x="44" y="0"/>
                  </a:cubicBezTo>
                  <a:cubicBezTo>
                    <a:pt x="42" y="0"/>
                    <a:pt x="40" y="0"/>
                    <a:pt x="38" y="1"/>
                  </a:cubicBezTo>
                  <a:cubicBezTo>
                    <a:pt x="36" y="2"/>
                    <a:pt x="34" y="3"/>
                    <a:pt x="33" y="4"/>
                  </a:cubicBezTo>
                  <a:cubicBezTo>
                    <a:pt x="5" y="32"/>
                    <a:pt x="5" y="32"/>
                    <a:pt x="5" y="32"/>
                  </a:cubicBezTo>
                  <a:cubicBezTo>
                    <a:pt x="3" y="33"/>
                    <a:pt x="2" y="35"/>
                    <a:pt x="1" y="37"/>
                  </a:cubicBezTo>
                  <a:cubicBezTo>
                    <a:pt x="0" y="40"/>
                    <a:pt x="0" y="42"/>
                    <a:pt x="0" y="43"/>
                  </a:cubicBezTo>
                  <a:cubicBezTo>
                    <a:pt x="0" y="90"/>
                    <a:pt x="0" y="90"/>
                    <a:pt x="0" y="90"/>
                  </a:cubicBezTo>
                  <a:cubicBezTo>
                    <a:pt x="0" y="91"/>
                    <a:pt x="1" y="93"/>
                    <a:pt x="2" y="94"/>
                  </a:cubicBezTo>
                  <a:cubicBezTo>
                    <a:pt x="3" y="96"/>
                    <a:pt x="5" y="96"/>
                    <a:pt x="7" y="96"/>
                  </a:cubicBezTo>
                  <a:cubicBezTo>
                    <a:pt x="44" y="96"/>
                    <a:pt x="44" y="96"/>
                    <a:pt x="44" y="96"/>
                  </a:cubicBezTo>
                  <a:cubicBezTo>
                    <a:pt x="44" y="116"/>
                    <a:pt x="44" y="116"/>
                    <a:pt x="44" y="116"/>
                  </a:cubicBezTo>
                  <a:cubicBezTo>
                    <a:pt x="44" y="118"/>
                    <a:pt x="45" y="119"/>
                    <a:pt x="46" y="121"/>
                  </a:cubicBezTo>
                  <a:cubicBezTo>
                    <a:pt x="47" y="122"/>
                    <a:pt x="49" y="123"/>
                    <a:pt x="50" y="123"/>
                  </a:cubicBezTo>
                  <a:cubicBezTo>
                    <a:pt x="116" y="123"/>
                    <a:pt x="116" y="123"/>
                    <a:pt x="116" y="123"/>
                  </a:cubicBezTo>
                  <a:cubicBezTo>
                    <a:pt x="118" y="123"/>
                    <a:pt x="120" y="122"/>
                    <a:pt x="121" y="121"/>
                  </a:cubicBezTo>
                  <a:cubicBezTo>
                    <a:pt x="122" y="119"/>
                    <a:pt x="123" y="118"/>
                    <a:pt x="123" y="116"/>
                  </a:cubicBezTo>
                  <a:cubicBezTo>
                    <a:pt x="123" y="32"/>
                    <a:pt x="123" y="32"/>
                    <a:pt x="123" y="32"/>
                  </a:cubicBezTo>
                  <a:cubicBezTo>
                    <a:pt x="123" y="31"/>
                    <a:pt x="122" y="29"/>
                    <a:pt x="121" y="28"/>
                  </a:cubicBezTo>
                  <a:cubicBezTo>
                    <a:pt x="120" y="27"/>
                    <a:pt x="118" y="26"/>
                    <a:pt x="116" y="26"/>
                  </a:cubicBezTo>
                  <a:lnTo>
                    <a:pt x="88" y="2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sp>
          <p:nvSpPr>
            <p:cNvPr id="32" name="Freeform 31"/>
            <p:cNvSpPr>
              <a:spLocks noEditPoints="1"/>
            </p:cNvSpPr>
            <p:nvPr/>
          </p:nvSpPr>
          <p:spPr bwMode="auto">
            <a:xfrm>
              <a:off x="6535510" y="2987331"/>
              <a:ext cx="571799" cy="558911"/>
            </a:xfrm>
            <a:custGeom>
              <a:avLst/>
              <a:gdLst>
                <a:gd name="T0" fmla="*/ 927 w 1854"/>
                <a:gd name="T1" fmla="*/ 0 h 1853"/>
                <a:gd name="T2" fmla="*/ 787 w 1854"/>
                <a:gd name="T3" fmla="*/ 11 h 1853"/>
                <a:gd name="T4" fmla="*/ 783 w 1854"/>
                <a:gd name="T5" fmla="*/ 9 h 1853"/>
                <a:gd name="T6" fmla="*/ 782 w 1854"/>
                <a:gd name="T7" fmla="*/ 11 h 1853"/>
                <a:gd name="T8" fmla="*/ 0 w 1854"/>
                <a:gd name="T9" fmla="*/ 927 h 1853"/>
                <a:gd name="T10" fmla="*/ 927 w 1854"/>
                <a:gd name="T11" fmla="*/ 1853 h 1853"/>
                <a:gd name="T12" fmla="*/ 1854 w 1854"/>
                <a:gd name="T13" fmla="*/ 927 h 1853"/>
                <a:gd name="T14" fmla="*/ 927 w 1854"/>
                <a:gd name="T15" fmla="*/ 0 h 1853"/>
                <a:gd name="T16" fmla="*/ 734 w 1854"/>
                <a:gd name="T17" fmla="*/ 1022 h 1853"/>
                <a:gd name="T18" fmla="*/ 688 w 1854"/>
                <a:gd name="T19" fmla="*/ 1006 h 1853"/>
                <a:gd name="T20" fmla="*/ 715 w 1854"/>
                <a:gd name="T21" fmla="*/ 654 h 1853"/>
                <a:gd name="T22" fmla="*/ 843 w 1854"/>
                <a:gd name="T23" fmla="*/ 563 h 1853"/>
                <a:gd name="T24" fmla="*/ 1224 w 1854"/>
                <a:gd name="T25" fmla="*/ 741 h 1853"/>
                <a:gd name="T26" fmla="*/ 1217 w 1854"/>
                <a:gd name="T27" fmla="*/ 771 h 1853"/>
                <a:gd name="T28" fmla="*/ 734 w 1854"/>
                <a:gd name="T29" fmla="*/ 1022 h 1853"/>
                <a:gd name="T30" fmla="*/ 544 w 1854"/>
                <a:gd name="T31" fmla="*/ 1362 h 1853"/>
                <a:gd name="T32" fmla="*/ 598 w 1854"/>
                <a:gd name="T33" fmla="*/ 1386 h 1853"/>
                <a:gd name="T34" fmla="*/ 658 w 1854"/>
                <a:gd name="T35" fmla="*/ 1695 h 1853"/>
                <a:gd name="T36" fmla="*/ 405 w 1854"/>
                <a:gd name="T37" fmla="*/ 1550 h 1853"/>
                <a:gd name="T38" fmla="*/ 544 w 1854"/>
                <a:gd name="T39" fmla="*/ 1362 h 1853"/>
                <a:gd name="T40" fmla="*/ 1603 w 1854"/>
                <a:gd name="T41" fmla="*/ 824 h 1853"/>
                <a:gd name="T42" fmla="*/ 1621 w 1854"/>
                <a:gd name="T43" fmla="*/ 823 h 1853"/>
                <a:gd name="T44" fmla="*/ 1735 w 1854"/>
                <a:gd name="T45" fmla="*/ 829 h 1853"/>
                <a:gd name="T46" fmla="*/ 1741 w 1854"/>
                <a:gd name="T47" fmla="*/ 927 h 1853"/>
                <a:gd name="T48" fmla="*/ 1728 w 1854"/>
                <a:gd name="T49" fmla="*/ 1070 h 1853"/>
                <a:gd name="T50" fmla="*/ 1581 w 1854"/>
                <a:gd name="T51" fmla="*/ 895 h 1853"/>
                <a:gd name="T52" fmla="*/ 1603 w 1854"/>
                <a:gd name="T53" fmla="*/ 824 h 1853"/>
                <a:gd name="T54" fmla="*/ 1712 w 1854"/>
                <a:gd name="T55" fmla="*/ 714 h 1853"/>
                <a:gd name="T56" fmla="*/ 1621 w 1854"/>
                <a:gd name="T57" fmla="*/ 710 h 1853"/>
                <a:gd name="T58" fmla="*/ 1582 w 1854"/>
                <a:gd name="T59" fmla="*/ 711 h 1853"/>
                <a:gd name="T60" fmla="*/ 1409 w 1854"/>
                <a:gd name="T61" fmla="*/ 607 h 1853"/>
                <a:gd name="T62" fmla="*/ 1289 w 1854"/>
                <a:gd name="T63" fmla="*/ 648 h 1853"/>
                <a:gd name="T64" fmla="*/ 870 w 1854"/>
                <a:gd name="T65" fmla="*/ 453 h 1853"/>
                <a:gd name="T66" fmla="*/ 793 w 1854"/>
                <a:gd name="T67" fmla="*/ 308 h 1853"/>
                <a:gd name="T68" fmla="*/ 860 w 1854"/>
                <a:gd name="T69" fmla="*/ 116 h 1853"/>
                <a:gd name="T70" fmla="*/ 927 w 1854"/>
                <a:gd name="T71" fmla="*/ 113 h 1853"/>
                <a:gd name="T72" fmla="*/ 1712 w 1854"/>
                <a:gd name="T73" fmla="*/ 714 h 1853"/>
                <a:gd name="T74" fmla="*/ 731 w 1854"/>
                <a:gd name="T75" fmla="*/ 137 h 1853"/>
                <a:gd name="T76" fmla="*/ 687 w 1854"/>
                <a:gd name="T77" fmla="*/ 269 h 1853"/>
                <a:gd name="T78" fmla="*/ 675 w 1854"/>
                <a:gd name="T79" fmla="*/ 268 h 1853"/>
                <a:gd name="T80" fmla="*/ 491 w 1854"/>
                <a:gd name="T81" fmla="*/ 400 h 1853"/>
                <a:gd name="T82" fmla="*/ 295 w 1854"/>
                <a:gd name="T83" fmla="*/ 414 h 1853"/>
                <a:gd name="T84" fmla="*/ 731 w 1854"/>
                <a:gd name="T85" fmla="*/ 137 h 1853"/>
                <a:gd name="T86" fmla="*/ 113 w 1854"/>
                <a:gd name="T87" fmla="*/ 927 h 1853"/>
                <a:gd name="T88" fmla="*/ 208 w 1854"/>
                <a:gd name="T89" fmla="*/ 546 h 1853"/>
                <a:gd name="T90" fmla="*/ 487 w 1854"/>
                <a:gd name="T91" fmla="*/ 513 h 1853"/>
                <a:gd name="T92" fmla="*/ 603 w 1854"/>
                <a:gd name="T93" fmla="*/ 644 h 1853"/>
                <a:gd name="T94" fmla="*/ 574 w 1854"/>
                <a:gd name="T95" fmla="*/ 1016 h 1853"/>
                <a:gd name="T96" fmla="*/ 452 w 1854"/>
                <a:gd name="T97" fmla="*/ 1197 h 1853"/>
                <a:gd name="T98" fmla="*/ 469 w 1854"/>
                <a:gd name="T99" fmla="*/ 1276 h 1853"/>
                <a:gd name="T100" fmla="*/ 322 w 1854"/>
                <a:gd name="T101" fmla="*/ 1470 h 1853"/>
                <a:gd name="T102" fmla="*/ 113 w 1854"/>
                <a:gd name="T103" fmla="*/ 927 h 1853"/>
                <a:gd name="T104" fmla="*/ 927 w 1854"/>
                <a:gd name="T105" fmla="*/ 1740 h 1853"/>
                <a:gd name="T106" fmla="*/ 784 w 1854"/>
                <a:gd name="T107" fmla="*/ 1728 h 1853"/>
                <a:gd name="T108" fmla="*/ 711 w 1854"/>
                <a:gd name="T109" fmla="*/ 1381 h 1853"/>
                <a:gd name="T110" fmla="*/ 842 w 1854"/>
                <a:gd name="T111" fmla="*/ 1197 h 1853"/>
                <a:gd name="T112" fmla="*/ 817 w 1854"/>
                <a:gd name="T113" fmla="*/ 1101 h 1853"/>
                <a:gd name="T114" fmla="*/ 1232 w 1854"/>
                <a:gd name="T115" fmla="*/ 884 h 1853"/>
                <a:gd name="T116" fmla="*/ 1409 w 1854"/>
                <a:gd name="T117" fmla="*/ 997 h 1853"/>
                <a:gd name="T118" fmla="*/ 1499 w 1854"/>
                <a:gd name="T119" fmla="*/ 975 h 1853"/>
                <a:gd name="T120" fmla="*/ 1689 w 1854"/>
                <a:gd name="T121" fmla="*/ 1212 h 1853"/>
                <a:gd name="T122" fmla="*/ 927 w 1854"/>
                <a:gd name="T123" fmla="*/ 1740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4" h="1853">
                  <a:moveTo>
                    <a:pt x="927" y="0"/>
                  </a:moveTo>
                  <a:cubicBezTo>
                    <a:pt x="879" y="0"/>
                    <a:pt x="832" y="4"/>
                    <a:pt x="787" y="11"/>
                  </a:cubicBezTo>
                  <a:lnTo>
                    <a:pt x="783" y="9"/>
                  </a:lnTo>
                  <a:cubicBezTo>
                    <a:pt x="782" y="10"/>
                    <a:pt x="782" y="11"/>
                    <a:pt x="782" y="11"/>
                  </a:cubicBezTo>
                  <a:cubicBezTo>
                    <a:pt x="339" y="81"/>
                    <a:pt x="0" y="464"/>
                    <a:pt x="0" y="927"/>
                  </a:cubicBezTo>
                  <a:cubicBezTo>
                    <a:pt x="0" y="1438"/>
                    <a:pt x="415" y="1853"/>
                    <a:pt x="927" y="1853"/>
                  </a:cubicBezTo>
                  <a:cubicBezTo>
                    <a:pt x="1439" y="1853"/>
                    <a:pt x="1854" y="1438"/>
                    <a:pt x="1854" y="927"/>
                  </a:cubicBezTo>
                  <a:cubicBezTo>
                    <a:pt x="1854" y="415"/>
                    <a:pt x="1439" y="0"/>
                    <a:pt x="927" y="0"/>
                  </a:cubicBezTo>
                  <a:close/>
                  <a:moveTo>
                    <a:pt x="734" y="1022"/>
                  </a:moveTo>
                  <a:cubicBezTo>
                    <a:pt x="719" y="1015"/>
                    <a:pt x="704" y="1010"/>
                    <a:pt x="688" y="1006"/>
                  </a:cubicBezTo>
                  <a:cubicBezTo>
                    <a:pt x="689" y="888"/>
                    <a:pt x="698" y="770"/>
                    <a:pt x="715" y="654"/>
                  </a:cubicBezTo>
                  <a:cubicBezTo>
                    <a:pt x="770" y="643"/>
                    <a:pt x="816" y="609"/>
                    <a:pt x="843" y="563"/>
                  </a:cubicBezTo>
                  <a:cubicBezTo>
                    <a:pt x="976" y="601"/>
                    <a:pt x="1104" y="662"/>
                    <a:pt x="1224" y="741"/>
                  </a:cubicBezTo>
                  <a:cubicBezTo>
                    <a:pt x="1221" y="751"/>
                    <a:pt x="1218" y="761"/>
                    <a:pt x="1217" y="771"/>
                  </a:cubicBezTo>
                  <a:cubicBezTo>
                    <a:pt x="1046" y="823"/>
                    <a:pt x="883" y="908"/>
                    <a:pt x="734" y="1022"/>
                  </a:cubicBezTo>
                  <a:close/>
                  <a:moveTo>
                    <a:pt x="544" y="1362"/>
                  </a:moveTo>
                  <a:cubicBezTo>
                    <a:pt x="560" y="1373"/>
                    <a:pt x="578" y="1381"/>
                    <a:pt x="598" y="1386"/>
                  </a:cubicBezTo>
                  <a:cubicBezTo>
                    <a:pt x="612" y="1490"/>
                    <a:pt x="632" y="1594"/>
                    <a:pt x="658" y="1695"/>
                  </a:cubicBezTo>
                  <a:cubicBezTo>
                    <a:pt x="565" y="1662"/>
                    <a:pt x="479" y="1612"/>
                    <a:pt x="405" y="1550"/>
                  </a:cubicBezTo>
                  <a:cubicBezTo>
                    <a:pt x="448" y="1483"/>
                    <a:pt x="495" y="1421"/>
                    <a:pt x="544" y="1362"/>
                  </a:cubicBezTo>
                  <a:close/>
                  <a:moveTo>
                    <a:pt x="1603" y="824"/>
                  </a:moveTo>
                  <a:cubicBezTo>
                    <a:pt x="1609" y="823"/>
                    <a:pt x="1615" y="823"/>
                    <a:pt x="1621" y="823"/>
                  </a:cubicBezTo>
                  <a:cubicBezTo>
                    <a:pt x="1659" y="823"/>
                    <a:pt x="1697" y="826"/>
                    <a:pt x="1735" y="829"/>
                  </a:cubicBezTo>
                  <a:cubicBezTo>
                    <a:pt x="1739" y="861"/>
                    <a:pt x="1741" y="894"/>
                    <a:pt x="1741" y="927"/>
                  </a:cubicBezTo>
                  <a:cubicBezTo>
                    <a:pt x="1741" y="976"/>
                    <a:pt x="1736" y="1024"/>
                    <a:pt x="1728" y="1070"/>
                  </a:cubicBezTo>
                  <a:cubicBezTo>
                    <a:pt x="1681" y="1008"/>
                    <a:pt x="1632" y="950"/>
                    <a:pt x="1581" y="895"/>
                  </a:cubicBezTo>
                  <a:cubicBezTo>
                    <a:pt x="1593" y="874"/>
                    <a:pt x="1600" y="849"/>
                    <a:pt x="1603" y="824"/>
                  </a:cubicBezTo>
                  <a:close/>
                  <a:moveTo>
                    <a:pt x="1712" y="714"/>
                  </a:moveTo>
                  <a:cubicBezTo>
                    <a:pt x="1682" y="712"/>
                    <a:pt x="1651" y="710"/>
                    <a:pt x="1621" y="710"/>
                  </a:cubicBezTo>
                  <a:cubicBezTo>
                    <a:pt x="1608" y="710"/>
                    <a:pt x="1595" y="711"/>
                    <a:pt x="1582" y="711"/>
                  </a:cubicBezTo>
                  <a:cubicBezTo>
                    <a:pt x="1549" y="649"/>
                    <a:pt x="1484" y="607"/>
                    <a:pt x="1409" y="607"/>
                  </a:cubicBezTo>
                  <a:cubicBezTo>
                    <a:pt x="1364" y="607"/>
                    <a:pt x="1322" y="622"/>
                    <a:pt x="1289" y="648"/>
                  </a:cubicBezTo>
                  <a:cubicBezTo>
                    <a:pt x="1157" y="561"/>
                    <a:pt x="1017" y="495"/>
                    <a:pt x="870" y="453"/>
                  </a:cubicBezTo>
                  <a:cubicBezTo>
                    <a:pt x="867" y="394"/>
                    <a:pt x="837" y="341"/>
                    <a:pt x="793" y="308"/>
                  </a:cubicBezTo>
                  <a:cubicBezTo>
                    <a:pt x="813" y="242"/>
                    <a:pt x="835" y="178"/>
                    <a:pt x="860" y="116"/>
                  </a:cubicBezTo>
                  <a:cubicBezTo>
                    <a:pt x="882" y="114"/>
                    <a:pt x="905" y="113"/>
                    <a:pt x="927" y="113"/>
                  </a:cubicBezTo>
                  <a:cubicBezTo>
                    <a:pt x="1302" y="113"/>
                    <a:pt x="1618" y="368"/>
                    <a:pt x="1712" y="714"/>
                  </a:cubicBezTo>
                  <a:close/>
                  <a:moveTo>
                    <a:pt x="731" y="137"/>
                  </a:moveTo>
                  <a:cubicBezTo>
                    <a:pt x="715" y="180"/>
                    <a:pt x="701" y="224"/>
                    <a:pt x="687" y="269"/>
                  </a:cubicBezTo>
                  <a:cubicBezTo>
                    <a:pt x="683" y="268"/>
                    <a:pt x="679" y="268"/>
                    <a:pt x="675" y="268"/>
                  </a:cubicBezTo>
                  <a:cubicBezTo>
                    <a:pt x="590" y="268"/>
                    <a:pt x="517" y="323"/>
                    <a:pt x="491" y="400"/>
                  </a:cubicBezTo>
                  <a:cubicBezTo>
                    <a:pt x="426" y="400"/>
                    <a:pt x="360" y="405"/>
                    <a:pt x="295" y="414"/>
                  </a:cubicBezTo>
                  <a:cubicBezTo>
                    <a:pt x="405" y="279"/>
                    <a:pt x="557" y="180"/>
                    <a:pt x="731" y="137"/>
                  </a:cubicBezTo>
                  <a:close/>
                  <a:moveTo>
                    <a:pt x="113" y="927"/>
                  </a:moveTo>
                  <a:cubicBezTo>
                    <a:pt x="113" y="789"/>
                    <a:pt x="148" y="660"/>
                    <a:pt x="208" y="546"/>
                  </a:cubicBezTo>
                  <a:cubicBezTo>
                    <a:pt x="300" y="525"/>
                    <a:pt x="393" y="513"/>
                    <a:pt x="487" y="513"/>
                  </a:cubicBezTo>
                  <a:cubicBezTo>
                    <a:pt x="503" y="573"/>
                    <a:pt x="546" y="622"/>
                    <a:pt x="603" y="644"/>
                  </a:cubicBezTo>
                  <a:cubicBezTo>
                    <a:pt x="585" y="767"/>
                    <a:pt x="575" y="891"/>
                    <a:pt x="574" y="1016"/>
                  </a:cubicBezTo>
                  <a:cubicBezTo>
                    <a:pt x="503" y="1045"/>
                    <a:pt x="452" y="1115"/>
                    <a:pt x="452" y="1197"/>
                  </a:cubicBezTo>
                  <a:cubicBezTo>
                    <a:pt x="452" y="1225"/>
                    <a:pt x="458" y="1252"/>
                    <a:pt x="469" y="1276"/>
                  </a:cubicBezTo>
                  <a:cubicBezTo>
                    <a:pt x="417" y="1336"/>
                    <a:pt x="368" y="1401"/>
                    <a:pt x="322" y="1470"/>
                  </a:cubicBezTo>
                  <a:cubicBezTo>
                    <a:pt x="192" y="1326"/>
                    <a:pt x="113" y="1135"/>
                    <a:pt x="113" y="927"/>
                  </a:cubicBezTo>
                  <a:close/>
                  <a:moveTo>
                    <a:pt x="927" y="1740"/>
                  </a:moveTo>
                  <a:cubicBezTo>
                    <a:pt x="878" y="1740"/>
                    <a:pt x="831" y="1736"/>
                    <a:pt x="784" y="1728"/>
                  </a:cubicBezTo>
                  <a:cubicBezTo>
                    <a:pt x="752" y="1615"/>
                    <a:pt x="727" y="1499"/>
                    <a:pt x="711" y="1381"/>
                  </a:cubicBezTo>
                  <a:cubicBezTo>
                    <a:pt x="788" y="1355"/>
                    <a:pt x="842" y="1282"/>
                    <a:pt x="842" y="1197"/>
                  </a:cubicBezTo>
                  <a:cubicBezTo>
                    <a:pt x="842" y="1162"/>
                    <a:pt x="833" y="1130"/>
                    <a:pt x="817" y="1101"/>
                  </a:cubicBezTo>
                  <a:cubicBezTo>
                    <a:pt x="946" y="1004"/>
                    <a:pt x="1086" y="931"/>
                    <a:pt x="1232" y="884"/>
                  </a:cubicBezTo>
                  <a:cubicBezTo>
                    <a:pt x="1263" y="951"/>
                    <a:pt x="1331" y="997"/>
                    <a:pt x="1409" y="997"/>
                  </a:cubicBezTo>
                  <a:cubicBezTo>
                    <a:pt x="1442" y="997"/>
                    <a:pt x="1472" y="989"/>
                    <a:pt x="1499" y="975"/>
                  </a:cubicBezTo>
                  <a:cubicBezTo>
                    <a:pt x="1567" y="1046"/>
                    <a:pt x="1631" y="1125"/>
                    <a:pt x="1689" y="1212"/>
                  </a:cubicBezTo>
                  <a:cubicBezTo>
                    <a:pt x="1573" y="1520"/>
                    <a:pt x="1276" y="1740"/>
                    <a:pt x="927" y="1740"/>
                  </a:cubicBez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sp>
          <p:nvSpPr>
            <p:cNvPr id="33" name="Freeform 32"/>
            <p:cNvSpPr>
              <a:spLocks noEditPoints="1"/>
            </p:cNvSpPr>
            <p:nvPr/>
          </p:nvSpPr>
          <p:spPr bwMode="auto">
            <a:xfrm>
              <a:off x="5043359" y="2987331"/>
              <a:ext cx="555980" cy="558911"/>
            </a:xfrm>
            <a:custGeom>
              <a:avLst/>
              <a:gdLst>
                <a:gd name="T0" fmla="*/ 113 w 116"/>
                <a:gd name="T1" fmla="*/ 47 h 116"/>
                <a:gd name="T2" fmla="*/ 97 w 116"/>
                <a:gd name="T3" fmla="*/ 38 h 116"/>
                <a:gd name="T4" fmla="*/ 104 w 116"/>
                <a:gd name="T5" fmla="*/ 27 h 116"/>
                <a:gd name="T6" fmla="*/ 105 w 116"/>
                <a:gd name="T7" fmla="*/ 24 h 116"/>
                <a:gd name="T8" fmla="*/ 90 w 116"/>
                <a:gd name="T9" fmla="*/ 10 h 116"/>
                <a:gd name="T10" fmla="*/ 78 w 116"/>
                <a:gd name="T11" fmla="*/ 19 h 116"/>
                <a:gd name="T12" fmla="*/ 69 w 116"/>
                <a:gd name="T13" fmla="*/ 2 h 116"/>
                <a:gd name="T14" fmla="*/ 66 w 116"/>
                <a:gd name="T15" fmla="*/ 0 h 116"/>
                <a:gd name="T16" fmla="*/ 47 w 116"/>
                <a:gd name="T17" fmla="*/ 2 h 116"/>
                <a:gd name="T18" fmla="*/ 38 w 116"/>
                <a:gd name="T19" fmla="*/ 19 h 116"/>
                <a:gd name="T20" fmla="*/ 25 w 116"/>
                <a:gd name="T21" fmla="*/ 10 h 116"/>
                <a:gd name="T22" fmla="*/ 11 w 116"/>
                <a:gd name="T23" fmla="*/ 24 h 116"/>
                <a:gd name="T24" fmla="*/ 11 w 116"/>
                <a:gd name="T25" fmla="*/ 27 h 116"/>
                <a:gd name="T26" fmla="*/ 16 w 116"/>
                <a:gd name="T27" fmla="*/ 45 h 116"/>
                <a:gd name="T28" fmla="*/ 0 w 116"/>
                <a:gd name="T29" fmla="*/ 48 h 116"/>
                <a:gd name="T30" fmla="*/ 0 w 116"/>
                <a:gd name="T31" fmla="*/ 66 h 116"/>
                <a:gd name="T32" fmla="*/ 2 w 116"/>
                <a:gd name="T33" fmla="*/ 69 h 116"/>
                <a:gd name="T34" fmla="*/ 19 w 116"/>
                <a:gd name="T35" fmla="*/ 78 h 116"/>
                <a:gd name="T36" fmla="*/ 11 w 116"/>
                <a:gd name="T37" fmla="*/ 89 h 116"/>
                <a:gd name="T38" fmla="*/ 11 w 116"/>
                <a:gd name="T39" fmla="*/ 92 h 116"/>
                <a:gd name="T40" fmla="*/ 25 w 116"/>
                <a:gd name="T41" fmla="*/ 106 h 116"/>
                <a:gd name="T42" fmla="*/ 38 w 116"/>
                <a:gd name="T43" fmla="*/ 97 h 116"/>
                <a:gd name="T44" fmla="*/ 47 w 116"/>
                <a:gd name="T45" fmla="*/ 114 h 116"/>
                <a:gd name="T46" fmla="*/ 49 w 116"/>
                <a:gd name="T47" fmla="*/ 116 h 116"/>
                <a:gd name="T48" fmla="*/ 69 w 116"/>
                <a:gd name="T49" fmla="*/ 114 h 116"/>
                <a:gd name="T50" fmla="*/ 78 w 116"/>
                <a:gd name="T51" fmla="*/ 97 h 116"/>
                <a:gd name="T52" fmla="*/ 90 w 116"/>
                <a:gd name="T53" fmla="*/ 106 h 116"/>
                <a:gd name="T54" fmla="*/ 105 w 116"/>
                <a:gd name="T55" fmla="*/ 92 h 116"/>
                <a:gd name="T56" fmla="*/ 105 w 116"/>
                <a:gd name="T57" fmla="*/ 89 h 116"/>
                <a:gd name="T58" fmla="*/ 100 w 116"/>
                <a:gd name="T59" fmla="*/ 71 h 116"/>
                <a:gd name="T60" fmla="*/ 115 w 116"/>
                <a:gd name="T61" fmla="*/ 68 h 116"/>
                <a:gd name="T62" fmla="*/ 116 w 116"/>
                <a:gd name="T63" fmla="*/ 50 h 116"/>
                <a:gd name="T64" fmla="*/ 58 w 116"/>
                <a:gd name="T65" fmla="*/ 77 h 116"/>
                <a:gd name="T66" fmla="*/ 38 w 116"/>
                <a:gd name="T67" fmla="*/ 58 h 116"/>
                <a:gd name="T68" fmla="*/ 58 w 116"/>
                <a:gd name="T69" fmla="*/ 39 h 116"/>
                <a:gd name="T70" fmla="*/ 77 w 116"/>
                <a:gd name="T71" fmla="*/ 58 h 116"/>
                <a:gd name="T72" fmla="*/ 58 w 116"/>
                <a:gd name="T73" fmla="*/ 7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116">
                  <a:moveTo>
                    <a:pt x="115" y="48"/>
                  </a:moveTo>
                  <a:cubicBezTo>
                    <a:pt x="113" y="47"/>
                    <a:pt x="113" y="47"/>
                    <a:pt x="113" y="47"/>
                  </a:cubicBezTo>
                  <a:cubicBezTo>
                    <a:pt x="100" y="45"/>
                    <a:pt x="100" y="45"/>
                    <a:pt x="100" y="45"/>
                  </a:cubicBezTo>
                  <a:cubicBezTo>
                    <a:pt x="99" y="43"/>
                    <a:pt x="98" y="40"/>
                    <a:pt x="97" y="38"/>
                  </a:cubicBezTo>
                  <a:cubicBezTo>
                    <a:pt x="97" y="36"/>
                    <a:pt x="99" y="35"/>
                    <a:pt x="101" y="32"/>
                  </a:cubicBezTo>
                  <a:cubicBezTo>
                    <a:pt x="102" y="30"/>
                    <a:pt x="104" y="28"/>
                    <a:pt x="104" y="27"/>
                  </a:cubicBezTo>
                  <a:cubicBezTo>
                    <a:pt x="105" y="26"/>
                    <a:pt x="105" y="26"/>
                    <a:pt x="105" y="26"/>
                  </a:cubicBezTo>
                  <a:cubicBezTo>
                    <a:pt x="105" y="24"/>
                    <a:pt x="105" y="24"/>
                    <a:pt x="105" y="24"/>
                  </a:cubicBezTo>
                  <a:cubicBezTo>
                    <a:pt x="103" y="21"/>
                    <a:pt x="99" y="17"/>
                    <a:pt x="92" y="11"/>
                  </a:cubicBezTo>
                  <a:cubicBezTo>
                    <a:pt x="90" y="10"/>
                    <a:pt x="90" y="10"/>
                    <a:pt x="90" y="10"/>
                  </a:cubicBezTo>
                  <a:cubicBezTo>
                    <a:pt x="88" y="11"/>
                    <a:pt x="88" y="11"/>
                    <a:pt x="88" y="11"/>
                  </a:cubicBezTo>
                  <a:cubicBezTo>
                    <a:pt x="78" y="19"/>
                    <a:pt x="78" y="19"/>
                    <a:pt x="78" y="19"/>
                  </a:cubicBezTo>
                  <a:cubicBezTo>
                    <a:pt x="76" y="18"/>
                    <a:pt x="73" y="17"/>
                    <a:pt x="71" y="16"/>
                  </a:cubicBezTo>
                  <a:cubicBezTo>
                    <a:pt x="69" y="2"/>
                    <a:pt x="69" y="2"/>
                    <a:pt x="69" y="2"/>
                  </a:cubicBezTo>
                  <a:cubicBezTo>
                    <a:pt x="68" y="1"/>
                    <a:pt x="68" y="1"/>
                    <a:pt x="68" y="1"/>
                  </a:cubicBezTo>
                  <a:cubicBezTo>
                    <a:pt x="66" y="0"/>
                    <a:pt x="66" y="0"/>
                    <a:pt x="66" y="0"/>
                  </a:cubicBezTo>
                  <a:cubicBezTo>
                    <a:pt x="49" y="0"/>
                    <a:pt x="49" y="0"/>
                    <a:pt x="49" y="0"/>
                  </a:cubicBezTo>
                  <a:cubicBezTo>
                    <a:pt x="48" y="0"/>
                    <a:pt x="47" y="1"/>
                    <a:pt x="47" y="2"/>
                  </a:cubicBezTo>
                  <a:cubicBezTo>
                    <a:pt x="46" y="5"/>
                    <a:pt x="45" y="10"/>
                    <a:pt x="44" y="16"/>
                  </a:cubicBezTo>
                  <a:cubicBezTo>
                    <a:pt x="42" y="17"/>
                    <a:pt x="40" y="18"/>
                    <a:pt x="38" y="19"/>
                  </a:cubicBezTo>
                  <a:cubicBezTo>
                    <a:pt x="27" y="11"/>
                    <a:pt x="27" y="11"/>
                    <a:pt x="27" y="11"/>
                  </a:cubicBezTo>
                  <a:cubicBezTo>
                    <a:pt x="25" y="10"/>
                    <a:pt x="25" y="10"/>
                    <a:pt x="25" y="10"/>
                  </a:cubicBezTo>
                  <a:cubicBezTo>
                    <a:pt x="24" y="10"/>
                    <a:pt x="22" y="12"/>
                    <a:pt x="18" y="16"/>
                  </a:cubicBezTo>
                  <a:cubicBezTo>
                    <a:pt x="14" y="19"/>
                    <a:pt x="12" y="22"/>
                    <a:pt x="11" y="24"/>
                  </a:cubicBezTo>
                  <a:cubicBezTo>
                    <a:pt x="10" y="26"/>
                    <a:pt x="10" y="26"/>
                    <a:pt x="10" y="26"/>
                  </a:cubicBezTo>
                  <a:cubicBezTo>
                    <a:pt x="11" y="27"/>
                    <a:pt x="11" y="27"/>
                    <a:pt x="11" y="27"/>
                  </a:cubicBezTo>
                  <a:cubicBezTo>
                    <a:pt x="14" y="31"/>
                    <a:pt x="17" y="35"/>
                    <a:pt x="19" y="38"/>
                  </a:cubicBezTo>
                  <a:cubicBezTo>
                    <a:pt x="18" y="40"/>
                    <a:pt x="17" y="42"/>
                    <a:pt x="16" y="45"/>
                  </a:cubicBezTo>
                  <a:cubicBezTo>
                    <a:pt x="2" y="47"/>
                    <a:pt x="2" y="47"/>
                    <a:pt x="2" y="47"/>
                  </a:cubicBezTo>
                  <a:cubicBezTo>
                    <a:pt x="0" y="48"/>
                    <a:pt x="0" y="48"/>
                    <a:pt x="0" y="48"/>
                  </a:cubicBezTo>
                  <a:cubicBezTo>
                    <a:pt x="0" y="50"/>
                    <a:pt x="0" y="50"/>
                    <a:pt x="0" y="50"/>
                  </a:cubicBezTo>
                  <a:cubicBezTo>
                    <a:pt x="0" y="66"/>
                    <a:pt x="0" y="66"/>
                    <a:pt x="0" y="66"/>
                  </a:cubicBezTo>
                  <a:cubicBezTo>
                    <a:pt x="0" y="68"/>
                    <a:pt x="0" y="68"/>
                    <a:pt x="0" y="68"/>
                  </a:cubicBezTo>
                  <a:cubicBezTo>
                    <a:pt x="2" y="69"/>
                    <a:pt x="2" y="69"/>
                    <a:pt x="2" y="69"/>
                  </a:cubicBezTo>
                  <a:cubicBezTo>
                    <a:pt x="16" y="71"/>
                    <a:pt x="16" y="71"/>
                    <a:pt x="16" y="71"/>
                  </a:cubicBezTo>
                  <a:cubicBezTo>
                    <a:pt x="17" y="74"/>
                    <a:pt x="18" y="76"/>
                    <a:pt x="19" y="78"/>
                  </a:cubicBezTo>
                  <a:cubicBezTo>
                    <a:pt x="18" y="80"/>
                    <a:pt x="17" y="82"/>
                    <a:pt x="15" y="84"/>
                  </a:cubicBezTo>
                  <a:cubicBezTo>
                    <a:pt x="13" y="86"/>
                    <a:pt x="12" y="88"/>
                    <a:pt x="11" y="89"/>
                  </a:cubicBezTo>
                  <a:cubicBezTo>
                    <a:pt x="10" y="91"/>
                    <a:pt x="10" y="91"/>
                    <a:pt x="10" y="91"/>
                  </a:cubicBezTo>
                  <a:cubicBezTo>
                    <a:pt x="11" y="92"/>
                    <a:pt x="11" y="92"/>
                    <a:pt x="11" y="92"/>
                  </a:cubicBezTo>
                  <a:cubicBezTo>
                    <a:pt x="13" y="95"/>
                    <a:pt x="17" y="99"/>
                    <a:pt x="23" y="105"/>
                  </a:cubicBezTo>
                  <a:cubicBezTo>
                    <a:pt x="25" y="106"/>
                    <a:pt x="25" y="106"/>
                    <a:pt x="25" y="106"/>
                  </a:cubicBezTo>
                  <a:cubicBezTo>
                    <a:pt x="27" y="105"/>
                    <a:pt x="27" y="105"/>
                    <a:pt x="27" y="105"/>
                  </a:cubicBezTo>
                  <a:cubicBezTo>
                    <a:pt x="38" y="97"/>
                    <a:pt x="38" y="97"/>
                    <a:pt x="38" y="97"/>
                  </a:cubicBezTo>
                  <a:cubicBezTo>
                    <a:pt x="40" y="98"/>
                    <a:pt x="42" y="99"/>
                    <a:pt x="45" y="100"/>
                  </a:cubicBezTo>
                  <a:cubicBezTo>
                    <a:pt x="47" y="114"/>
                    <a:pt x="47" y="114"/>
                    <a:pt x="47" y="114"/>
                  </a:cubicBezTo>
                  <a:cubicBezTo>
                    <a:pt x="48" y="115"/>
                    <a:pt x="48" y="115"/>
                    <a:pt x="48" y="115"/>
                  </a:cubicBezTo>
                  <a:cubicBezTo>
                    <a:pt x="49" y="116"/>
                    <a:pt x="49" y="116"/>
                    <a:pt x="49" y="116"/>
                  </a:cubicBezTo>
                  <a:cubicBezTo>
                    <a:pt x="66" y="116"/>
                    <a:pt x="66" y="116"/>
                    <a:pt x="66" y="116"/>
                  </a:cubicBezTo>
                  <a:cubicBezTo>
                    <a:pt x="68" y="116"/>
                    <a:pt x="68" y="115"/>
                    <a:pt x="69" y="114"/>
                  </a:cubicBezTo>
                  <a:cubicBezTo>
                    <a:pt x="69" y="111"/>
                    <a:pt x="70" y="107"/>
                    <a:pt x="71" y="100"/>
                  </a:cubicBezTo>
                  <a:cubicBezTo>
                    <a:pt x="73" y="99"/>
                    <a:pt x="76" y="98"/>
                    <a:pt x="78" y="97"/>
                  </a:cubicBezTo>
                  <a:cubicBezTo>
                    <a:pt x="88" y="105"/>
                    <a:pt x="88" y="105"/>
                    <a:pt x="88" y="105"/>
                  </a:cubicBezTo>
                  <a:cubicBezTo>
                    <a:pt x="90" y="106"/>
                    <a:pt x="90" y="106"/>
                    <a:pt x="90" y="106"/>
                  </a:cubicBezTo>
                  <a:cubicBezTo>
                    <a:pt x="91" y="106"/>
                    <a:pt x="94" y="104"/>
                    <a:pt x="97" y="100"/>
                  </a:cubicBezTo>
                  <a:cubicBezTo>
                    <a:pt x="101" y="97"/>
                    <a:pt x="103" y="94"/>
                    <a:pt x="105" y="92"/>
                  </a:cubicBezTo>
                  <a:cubicBezTo>
                    <a:pt x="105" y="91"/>
                    <a:pt x="105" y="91"/>
                    <a:pt x="105" y="91"/>
                  </a:cubicBezTo>
                  <a:cubicBezTo>
                    <a:pt x="105" y="89"/>
                    <a:pt x="105" y="89"/>
                    <a:pt x="105" y="89"/>
                  </a:cubicBezTo>
                  <a:cubicBezTo>
                    <a:pt x="101" y="84"/>
                    <a:pt x="98" y="81"/>
                    <a:pt x="97" y="78"/>
                  </a:cubicBezTo>
                  <a:cubicBezTo>
                    <a:pt x="98" y="76"/>
                    <a:pt x="99" y="74"/>
                    <a:pt x="100" y="71"/>
                  </a:cubicBezTo>
                  <a:cubicBezTo>
                    <a:pt x="114" y="69"/>
                    <a:pt x="114" y="69"/>
                    <a:pt x="114" y="69"/>
                  </a:cubicBezTo>
                  <a:cubicBezTo>
                    <a:pt x="115" y="68"/>
                    <a:pt x="115" y="68"/>
                    <a:pt x="115" y="68"/>
                  </a:cubicBezTo>
                  <a:cubicBezTo>
                    <a:pt x="116" y="67"/>
                    <a:pt x="116" y="67"/>
                    <a:pt x="116" y="67"/>
                  </a:cubicBezTo>
                  <a:cubicBezTo>
                    <a:pt x="116" y="50"/>
                    <a:pt x="116" y="50"/>
                    <a:pt x="116" y="50"/>
                  </a:cubicBezTo>
                  <a:lnTo>
                    <a:pt x="115" y="48"/>
                  </a:lnTo>
                  <a:close/>
                  <a:moveTo>
                    <a:pt x="58" y="77"/>
                  </a:moveTo>
                  <a:cubicBezTo>
                    <a:pt x="52" y="77"/>
                    <a:pt x="48" y="75"/>
                    <a:pt x="44" y="72"/>
                  </a:cubicBezTo>
                  <a:cubicBezTo>
                    <a:pt x="40" y="68"/>
                    <a:pt x="38" y="63"/>
                    <a:pt x="38" y="58"/>
                  </a:cubicBezTo>
                  <a:cubicBezTo>
                    <a:pt x="38" y="53"/>
                    <a:pt x="40" y="48"/>
                    <a:pt x="44" y="44"/>
                  </a:cubicBezTo>
                  <a:cubicBezTo>
                    <a:pt x="48" y="41"/>
                    <a:pt x="52" y="39"/>
                    <a:pt x="58" y="39"/>
                  </a:cubicBezTo>
                  <a:cubicBezTo>
                    <a:pt x="63" y="39"/>
                    <a:pt x="68" y="41"/>
                    <a:pt x="71" y="44"/>
                  </a:cubicBezTo>
                  <a:cubicBezTo>
                    <a:pt x="75" y="48"/>
                    <a:pt x="77" y="53"/>
                    <a:pt x="77" y="58"/>
                  </a:cubicBezTo>
                  <a:cubicBezTo>
                    <a:pt x="77" y="63"/>
                    <a:pt x="75" y="68"/>
                    <a:pt x="71" y="72"/>
                  </a:cubicBezTo>
                  <a:cubicBezTo>
                    <a:pt x="68" y="75"/>
                    <a:pt x="63" y="77"/>
                    <a:pt x="58" y="7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2400" dirty="0"/>
            </a:p>
          </p:txBody>
        </p:sp>
      </p:grpSp>
    </p:spTree>
    <p:extLst>
      <p:ext uri="{BB962C8B-B14F-4D97-AF65-F5344CB8AC3E}">
        <p14:creationId xmlns:p14="http://schemas.microsoft.com/office/powerpoint/2010/main" val="9081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Annex</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7136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CA" dirty="0" smtClean="0"/>
              <a:t>GC Digital Direction</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37" y="3434847"/>
            <a:ext cx="8655793" cy="2521000"/>
          </a:xfrm>
          <a:prstGeom prst="rect">
            <a:avLst/>
          </a:prstGeom>
        </p:spPr>
      </p:pic>
      <p:sp>
        <p:nvSpPr>
          <p:cNvPr id="3" name="Rectangle 2"/>
          <p:cNvSpPr/>
          <p:nvPr/>
        </p:nvSpPr>
        <p:spPr>
          <a:xfrm>
            <a:off x="827584" y="1484784"/>
            <a:ext cx="7344816" cy="15841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CA" sz="1600" b="1" dirty="0"/>
              <a:t>The digital government vision</a:t>
            </a:r>
          </a:p>
          <a:p>
            <a:r>
              <a:rPr lang="en-CA" sz="1400" dirty="0"/>
              <a:t>The Government of Canada is an open and service-oriented organization that operates and delivers programs and services to people and businesses in simple, modern and effective ways that are optimized for digital and available anytime, anywhere and from any device</a:t>
            </a:r>
            <a:r>
              <a:rPr lang="en-CA" sz="1400" dirty="0" smtClean="0"/>
              <a:t>.</a:t>
            </a:r>
          </a:p>
          <a:p>
            <a:endParaRPr lang="en-CA" sz="1400" dirty="0"/>
          </a:p>
          <a:p>
            <a:r>
              <a:rPr lang="en-CA" sz="1400" dirty="0"/>
              <a:t>Digitally, the Government of Canada must operate as one to benefit all Canadians</a:t>
            </a:r>
            <a:r>
              <a:rPr lang="en-CA" sz="1400" dirty="0" smtClean="0"/>
              <a:t>.</a:t>
            </a:r>
            <a:endParaRPr lang="en-CA" sz="1400" dirty="0"/>
          </a:p>
        </p:txBody>
      </p:sp>
      <p:sp>
        <p:nvSpPr>
          <p:cNvPr id="4" name="Rectangle 3"/>
          <p:cNvSpPr/>
          <p:nvPr/>
        </p:nvSpPr>
        <p:spPr>
          <a:xfrm>
            <a:off x="813967" y="6460233"/>
            <a:ext cx="7920880" cy="276999"/>
          </a:xfrm>
          <a:prstGeom prst="rect">
            <a:avLst/>
          </a:prstGeom>
        </p:spPr>
        <p:txBody>
          <a:bodyPr wrap="square">
            <a:spAutoFit/>
          </a:bodyPr>
          <a:lstStyle/>
          <a:p>
            <a:r>
              <a:rPr lang="en-CA" sz="1200" i="1" dirty="0"/>
              <a:t>https://www.canada.ca/en/government/system/digital-government/digital-operations-strategic-plan-2018-2022.html</a:t>
            </a:r>
          </a:p>
        </p:txBody>
      </p:sp>
    </p:spTree>
    <p:extLst>
      <p:ext uri="{BB962C8B-B14F-4D97-AF65-F5344CB8AC3E}">
        <p14:creationId xmlns:p14="http://schemas.microsoft.com/office/powerpoint/2010/main" val="3121047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References</a:t>
            </a:r>
            <a:endParaRPr lang="en-CA" dirty="0"/>
          </a:p>
        </p:txBody>
      </p:sp>
      <p:sp>
        <p:nvSpPr>
          <p:cNvPr id="3" name="Content Placeholder 2"/>
          <p:cNvSpPr>
            <a:spLocks noGrp="1"/>
          </p:cNvSpPr>
          <p:nvPr>
            <p:ph idx="10"/>
          </p:nvPr>
        </p:nvSpPr>
        <p:spPr/>
        <p:txBody>
          <a:bodyPr>
            <a:noAutofit/>
          </a:bodyPr>
          <a:lstStyle/>
          <a:p>
            <a:r>
              <a:rPr lang="en-CA" sz="1800" dirty="0" smtClean="0"/>
              <a:t>TB Policies &amp; Standards</a:t>
            </a:r>
          </a:p>
          <a:p>
            <a:pPr marL="342900" indent="-342900">
              <a:buFont typeface="Arial" panose="020B0604020202020204" pitchFamily="34" charset="0"/>
              <a:buChar char="•"/>
            </a:pPr>
            <a:r>
              <a:rPr lang="en-CA" sz="1600" u="sng" dirty="0">
                <a:hlinkClick r:id="rId3"/>
              </a:rPr>
              <a:t>Policy on Management of Information Technology</a:t>
            </a:r>
            <a:endParaRPr lang="en-CA" sz="1600" u="sng" dirty="0"/>
          </a:p>
          <a:p>
            <a:pPr marL="342900" indent="-342900">
              <a:buFont typeface="Arial" panose="020B0604020202020204" pitchFamily="34" charset="0"/>
              <a:buChar char="•"/>
            </a:pPr>
            <a:r>
              <a:rPr lang="en-CA" sz="1600" u="sng" dirty="0">
                <a:hlinkClick r:id="rId4"/>
              </a:rPr>
              <a:t>Policy on Government Security</a:t>
            </a:r>
            <a:endParaRPr lang="en-CA" sz="1600" u="sng" dirty="0">
              <a:hlinkClick r:id="rId5"/>
            </a:endParaRPr>
          </a:p>
          <a:p>
            <a:pPr marL="342900" indent="-342900">
              <a:buFont typeface="Arial" panose="020B0604020202020204" pitchFamily="34" charset="0"/>
              <a:buChar char="•"/>
            </a:pPr>
            <a:r>
              <a:rPr lang="en-CA" sz="1600" u="sng" dirty="0">
                <a:hlinkClick r:id="rId6"/>
              </a:rPr>
              <a:t>Direction for Electronic Data Residency, ITPIN No: 2017-02</a:t>
            </a:r>
            <a:endParaRPr lang="en-CA" sz="1600" dirty="0"/>
          </a:p>
          <a:p>
            <a:pPr marL="342900" indent="-342900">
              <a:buFont typeface="Arial" panose="020B0604020202020204" pitchFamily="34" charset="0"/>
              <a:buChar char="•"/>
            </a:pPr>
            <a:r>
              <a:rPr lang="en-CA" sz="1600" u="sng" dirty="0">
                <a:hlinkClick r:id="rId7"/>
              </a:rPr>
              <a:t>Direction on the Secure Use of Commercial Cloud Services: Security Policy Implementation Notice (SPIN)</a:t>
            </a:r>
            <a:endParaRPr lang="en-CA" sz="1600" dirty="0"/>
          </a:p>
          <a:p>
            <a:endParaRPr lang="en-CA" sz="1800" dirty="0" smtClean="0"/>
          </a:p>
          <a:p>
            <a:r>
              <a:rPr lang="en-CA" sz="1800" dirty="0" smtClean="0"/>
              <a:t>Guidance</a:t>
            </a:r>
          </a:p>
          <a:p>
            <a:pPr marL="342900" indent="-342900">
              <a:buFont typeface="Arial" panose="020B0604020202020204" pitchFamily="34" charset="0"/>
              <a:buChar char="•"/>
            </a:pPr>
            <a:r>
              <a:rPr lang="en-CA" sz="1600" u="sng" dirty="0">
                <a:hlinkClick r:id="rId8"/>
              </a:rPr>
              <a:t>Government of Canada Security Control Profile for Cloud-Based GC IT Services</a:t>
            </a:r>
            <a:endParaRPr lang="en-CA" sz="1600" dirty="0"/>
          </a:p>
          <a:p>
            <a:pPr marL="342900" indent="-342900">
              <a:buFont typeface="Arial" panose="020B0604020202020204" pitchFamily="34" charset="0"/>
              <a:buChar char="•"/>
            </a:pPr>
            <a:r>
              <a:rPr lang="en-CA" sz="1600" u="sng" dirty="0">
                <a:hlinkClick r:id="rId9"/>
              </a:rPr>
              <a:t>Government of Canada Cloud Security Risk Management Approach and Procedures</a:t>
            </a:r>
            <a:endParaRPr lang="en-CA" sz="1600" u="sng" dirty="0">
              <a:hlinkClick r:id="rId10"/>
            </a:endParaRPr>
          </a:p>
          <a:p>
            <a:pPr marL="342900" indent="-342900">
              <a:buFont typeface="Arial" panose="020B0604020202020204" pitchFamily="34" charset="0"/>
              <a:buChar char="•"/>
            </a:pPr>
            <a:r>
              <a:rPr lang="en-CA" sz="1600" u="sng" dirty="0">
                <a:hlinkClick r:id="rId11"/>
              </a:rPr>
              <a:t>CSE ITSG-22 Baseline Security Requirements for Network Security Zones in the Government of Canada</a:t>
            </a:r>
            <a:endParaRPr lang="en-CA" sz="1600" dirty="0"/>
          </a:p>
          <a:p>
            <a:pPr marL="342900" indent="-342900">
              <a:buFont typeface="Arial" panose="020B0604020202020204" pitchFamily="34" charset="0"/>
              <a:buChar char="•"/>
            </a:pPr>
            <a:r>
              <a:rPr lang="en-CA" sz="1600" u="sng" dirty="0">
                <a:hlinkClick r:id="rId12"/>
              </a:rPr>
              <a:t>CSE ITSG-38 Network Security Zoning - Design Considerations for Placement of Services within Zones</a:t>
            </a:r>
            <a:endParaRPr lang="en-CA" sz="1600" dirty="0"/>
          </a:p>
          <a:p>
            <a:pPr marL="342900" indent="-342900">
              <a:buFont typeface="Arial" panose="020B0604020202020204" pitchFamily="34" charset="0"/>
              <a:buChar char="•"/>
            </a:pPr>
            <a:r>
              <a:rPr lang="en-CA" sz="1600" u="sng" dirty="0">
                <a:hlinkClick r:id="rId13"/>
              </a:rPr>
              <a:t>CSE ITSP.30.031 V2 User Authentication Guidance for Information Technology Systems</a:t>
            </a:r>
            <a:endParaRPr lang="en-CA" sz="1600" dirty="0"/>
          </a:p>
          <a:p>
            <a:pPr marL="342900" indent="-342900">
              <a:buFont typeface="Arial" panose="020B0604020202020204" pitchFamily="34" charset="0"/>
              <a:buChar char="•"/>
            </a:pPr>
            <a:r>
              <a:rPr lang="en-CA" sz="1600" u="sng" dirty="0">
                <a:hlinkClick r:id="rId14"/>
              </a:rPr>
              <a:t>CSE ITSP.40.062 Guidance on Securely Configuring Network Protocols</a:t>
            </a:r>
            <a:endParaRPr lang="en-CA" sz="1600" dirty="0"/>
          </a:p>
          <a:p>
            <a:endParaRPr lang="en-CA" sz="1600" dirty="0" smtClean="0"/>
          </a:p>
        </p:txBody>
      </p:sp>
    </p:spTree>
    <p:extLst>
      <p:ext uri="{BB962C8B-B14F-4D97-AF65-F5344CB8AC3E}">
        <p14:creationId xmlns:p14="http://schemas.microsoft.com/office/powerpoint/2010/main" val="727409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196752"/>
            <a:ext cx="9144000" cy="1368152"/>
          </a:xfrm>
          <a:prstGeom prst="rect">
            <a:avLst/>
          </a:prstGeom>
          <a:solidFill>
            <a:schemeClr val="bg1">
              <a:lumMod val="95000"/>
            </a:schemeClr>
          </a:solidFill>
          <a:ln>
            <a:noFill/>
          </a:ln>
          <a:effectLst>
            <a:outerShdw blurRad="63500" sx="102000" sy="102000" algn="ctr" rotWithShape="0">
              <a:prstClr val="black">
                <a:alpha val="40000"/>
              </a:prstClr>
            </a:outerShdw>
            <a:softEdge rad="31750"/>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8" name="Text Placeholder 7"/>
          <p:cNvSpPr>
            <a:spLocks noGrp="1"/>
          </p:cNvSpPr>
          <p:nvPr>
            <p:ph type="body" sz="quarter" idx="11"/>
          </p:nvPr>
        </p:nvSpPr>
        <p:spPr/>
        <p:txBody>
          <a:bodyPr/>
          <a:lstStyle/>
          <a:p>
            <a:r>
              <a:rPr lang="en-CA" dirty="0" smtClean="0"/>
              <a:t>Cloud Security Approach</a:t>
            </a:r>
            <a:endParaRPr lang="en-CA" dirty="0"/>
          </a:p>
        </p:txBody>
      </p:sp>
      <p:pic>
        <p:nvPicPr>
          <p:cNvPr id="6" name="Content Placeholder 3"/>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150384" y="1621438"/>
            <a:ext cx="4843232" cy="742772"/>
          </a:xfrm>
        </p:spPr>
      </p:pic>
      <p:sp>
        <p:nvSpPr>
          <p:cNvPr id="2" name="TextBox 1"/>
          <p:cNvSpPr txBox="1"/>
          <p:nvPr/>
        </p:nvSpPr>
        <p:spPr>
          <a:xfrm>
            <a:off x="0" y="1236687"/>
            <a:ext cx="9144000" cy="400110"/>
          </a:xfrm>
          <a:prstGeom prst="rect">
            <a:avLst/>
          </a:prstGeom>
          <a:noFill/>
        </p:spPr>
        <p:txBody>
          <a:bodyPr wrap="square" rtlCol="0">
            <a:spAutoFit/>
          </a:bodyPr>
          <a:lstStyle/>
          <a:p>
            <a:pPr algn="ctr"/>
            <a:r>
              <a:rPr lang="en-CA" sz="2000" b="1" cap="small" dirty="0" smtClean="0">
                <a:solidFill>
                  <a:schemeClr val="tx2">
                    <a:lumMod val="75000"/>
                  </a:schemeClr>
                </a:solidFill>
                <a:latin typeface="+mj-lt"/>
                <a:cs typeface="Calibri Light" panose="020F0302020204030204" pitchFamily="34" charset="0"/>
              </a:rPr>
              <a:t>Cloud Security Risk Management</a:t>
            </a:r>
            <a:endParaRPr lang="en-CA" sz="2000" b="1" cap="small" dirty="0">
              <a:solidFill>
                <a:schemeClr val="tx2">
                  <a:lumMod val="75000"/>
                </a:schemeClr>
              </a:solidFill>
              <a:latin typeface="+mj-lt"/>
              <a:cs typeface="Calibri Light" panose="020F0302020204030204" pitchFamily="34" charset="0"/>
            </a:endParaRPr>
          </a:p>
        </p:txBody>
      </p:sp>
      <p:sp>
        <p:nvSpPr>
          <p:cNvPr id="12" name="Freeform 11"/>
          <p:cNvSpPr>
            <a:spLocks noEditPoints="1"/>
          </p:cNvSpPr>
          <p:nvPr/>
        </p:nvSpPr>
        <p:spPr bwMode="auto">
          <a:xfrm>
            <a:off x="475713" y="3372961"/>
            <a:ext cx="2379746" cy="2352459"/>
          </a:xfrm>
          <a:custGeom>
            <a:avLst/>
            <a:gdLst>
              <a:gd name="T0" fmla="*/ 8 w 105"/>
              <a:gd name="T1" fmla="*/ 114 h 123"/>
              <a:gd name="T2" fmla="*/ 8 w 105"/>
              <a:gd name="T3" fmla="*/ 9 h 123"/>
              <a:gd name="T4" fmla="*/ 61 w 105"/>
              <a:gd name="T5" fmla="*/ 9 h 123"/>
              <a:gd name="T6" fmla="*/ 61 w 105"/>
              <a:gd name="T7" fmla="*/ 37 h 123"/>
              <a:gd name="T8" fmla="*/ 63 w 105"/>
              <a:gd name="T9" fmla="*/ 42 h 123"/>
              <a:gd name="T10" fmla="*/ 68 w 105"/>
              <a:gd name="T11" fmla="*/ 44 h 123"/>
              <a:gd name="T12" fmla="*/ 96 w 105"/>
              <a:gd name="T13" fmla="*/ 44 h 123"/>
              <a:gd name="T14" fmla="*/ 96 w 105"/>
              <a:gd name="T15" fmla="*/ 114 h 123"/>
              <a:gd name="T16" fmla="*/ 8 w 105"/>
              <a:gd name="T17" fmla="*/ 114 h 123"/>
              <a:gd name="T18" fmla="*/ 73 w 105"/>
              <a:gd name="T19" fmla="*/ 11 h 123"/>
              <a:gd name="T20" fmla="*/ 94 w 105"/>
              <a:gd name="T21" fmla="*/ 32 h 123"/>
              <a:gd name="T22" fmla="*/ 96 w 105"/>
              <a:gd name="T23" fmla="*/ 35 h 123"/>
              <a:gd name="T24" fmla="*/ 70 w 105"/>
              <a:gd name="T25" fmla="*/ 35 h 123"/>
              <a:gd name="T26" fmla="*/ 70 w 105"/>
              <a:gd name="T27" fmla="*/ 9 h 123"/>
              <a:gd name="T28" fmla="*/ 73 w 105"/>
              <a:gd name="T29" fmla="*/ 11 h 123"/>
              <a:gd name="T30" fmla="*/ 79 w 105"/>
              <a:gd name="T31" fmla="*/ 5 h 123"/>
              <a:gd name="T32" fmla="*/ 74 w 105"/>
              <a:gd name="T33" fmla="*/ 1 h 123"/>
              <a:gd name="T34" fmla="*/ 68 w 105"/>
              <a:gd name="T35" fmla="*/ 0 h 123"/>
              <a:gd name="T36" fmla="*/ 6 w 105"/>
              <a:gd name="T37" fmla="*/ 0 h 123"/>
              <a:gd name="T38" fmla="*/ 1 w 105"/>
              <a:gd name="T39" fmla="*/ 2 h 123"/>
              <a:gd name="T40" fmla="*/ 0 w 105"/>
              <a:gd name="T41" fmla="*/ 7 h 123"/>
              <a:gd name="T42" fmla="*/ 0 w 105"/>
              <a:gd name="T43" fmla="*/ 116 h 123"/>
              <a:gd name="T44" fmla="*/ 1 w 105"/>
              <a:gd name="T45" fmla="*/ 121 h 123"/>
              <a:gd name="T46" fmla="*/ 6 w 105"/>
              <a:gd name="T47" fmla="*/ 123 h 123"/>
              <a:gd name="T48" fmla="*/ 98 w 105"/>
              <a:gd name="T49" fmla="*/ 123 h 123"/>
              <a:gd name="T50" fmla="*/ 103 w 105"/>
              <a:gd name="T51" fmla="*/ 121 h 123"/>
              <a:gd name="T52" fmla="*/ 105 w 105"/>
              <a:gd name="T53" fmla="*/ 116 h 123"/>
              <a:gd name="T54" fmla="*/ 105 w 105"/>
              <a:gd name="T55" fmla="*/ 37 h 123"/>
              <a:gd name="T56" fmla="*/ 104 w 105"/>
              <a:gd name="T57" fmla="*/ 31 h 123"/>
              <a:gd name="T58" fmla="*/ 100 w 105"/>
              <a:gd name="T59" fmla="*/ 26 h 123"/>
              <a:gd name="T60" fmla="*/ 79 w 105"/>
              <a:gd name="T6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123">
                <a:moveTo>
                  <a:pt x="8" y="114"/>
                </a:moveTo>
                <a:cubicBezTo>
                  <a:pt x="8" y="9"/>
                  <a:pt x="8" y="9"/>
                  <a:pt x="8" y="9"/>
                </a:cubicBezTo>
                <a:cubicBezTo>
                  <a:pt x="61" y="9"/>
                  <a:pt x="61" y="9"/>
                  <a:pt x="61" y="9"/>
                </a:cubicBezTo>
                <a:cubicBezTo>
                  <a:pt x="61" y="37"/>
                  <a:pt x="61" y="37"/>
                  <a:pt x="61" y="37"/>
                </a:cubicBezTo>
                <a:cubicBezTo>
                  <a:pt x="61" y="39"/>
                  <a:pt x="62" y="41"/>
                  <a:pt x="63" y="42"/>
                </a:cubicBezTo>
                <a:cubicBezTo>
                  <a:pt x="64" y="43"/>
                  <a:pt x="66" y="44"/>
                  <a:pt x="68" y="44"/>
                </a:cubicBezTo>
                <a:cubicBezTo>
                  <a:pt x="96" y="44"/>
                  <a:pt x="96" y="44"/>
                  <a:pt x="96" y="44"/>
                </a:cubicBezTo>
                <a:cubicBezTo>
                  <a:pt x="96" y="114"/>
                  <a:pt x="96" y="114"/>
                  <a:pt x="96" y="114"/>
                </a:cubicBezTo>
                <a:lnTo>
                  <a:pt x="8" y="114"/>
                </a:lnTo>
                <a:close/>
                <a:moveTo>
                  <a:pt x="73" y="11"/>
                </a:moveTo>
                <a:cubicBezTo>
                  <a:pt x="94" y="32"/>
                  <a:pt x="94" y="32"/>
                  <a:pt x="94" y="32"/>
                </a:cubicBezTo>
                <a:cubicBezTo>
                  <a:pt x="95" y="33"/>
                  <a:pt x="95" y="34"/>
                  <a:pt x="96" y="35"/>
                </a:cubicBezTo>
                <a:cubicBezTo>
                  <a:pt x="70" y="35"/>
                  <a:pt x="70" y="35"/>
                  <a:pt x="70" y="35"/>
                </a:cubicBezTo>
                <a:cubicBezTo>
                  <a:pt x="70" y="9"/>
                  <a:pt x="70" y="9"/>
                  <a:pt x="70" y="9"/>
                </a:cubicBezTo>
                <a:cubicBezTo>
                  <a:pt x="71" y="10"/>
                  <a:pt x="72" y="10"/>
                  <a:pt x="73" y="11"/>
                </a:cubicBezTo>
                <a:close/>
                <a:moveTo>
                  <a:pt x="79" y="5"/>
                </a:moveTo>
                <a:cubicBezTo>
                  <a:pt x="78" y="3"/>
                  <a:pt x="76" y="2"/>
                  <a:pt x="74" y="1"/>
                </a:cubicBezTo>
                <a:cubicBezTo>
                  <a:pt x="71" y="0"/>
                  <a:pt x="69" y="0"/>
                  <a:pt x="68" y="0"/>
                </a:cubicBezTo>
                <a:cubicBezTo>
                  <a:pt x="6" y="0"/>
                  <a:pt x="6" y="0"/>
                  <a:pt x="6" y="0"/>
                </a:cubicBezTo>
                <a:cubicBezTo>
                  <a:pt x="4" y="0"/>
                  <a:pt x="3" y="1"/>
                  <a:pt x="1" y="2"/>
                </a:cubicBezTo>
                <a:cubicBezTo>
                  <a:pt x="0" y="3"/>
                  <a:pt x="0" y="5"/>
                  <a:pt x="0" y="7"/>
                </a:cubicBezTo>
                <a:cubicBezTo>
                  <a:pt x="0" y="116"/>
                  <a:pt x="0" y="116"/>
                  <a:pt x="0" y="116"/>
                </a:cubicBezTo>
                <a:cubicBezTo>
                  <a:pt x="0" y="118"/>
                  <a:pt x="0" y="120"/>
                  <a:pt x="1" y="121"/>
                </a:cubicBezTo>
                <a:cubicBezTo>
                  <a:pt x="3" y="122"/>
                  <a:pt x="4" y="123"/>
                  <a:pt x="6" y="123"/>
                </a:cubicBezTo>
                <a:cubicBezTo>
                  <a:pt x="98" y="123"/>
                  <a:pt x="98" y="123"/>
                  <a:pt x="98" y="123"/>
                </a:cubicBezTo>
                <a:cubicBezTo>
                  <a:pt x="100" y="123"/>
                  <a:pt x="102" y="122"/>
                  <a:pt x="103" y="121"/>
                </a:cubicBezTo>
                <a:cubicBezTo>
                  <a:pt x="104" y="120"/>
                  <a:pt x="105" y="118"/>
                  <a:pt x="105" y="116"/>
                </a:cubicBezTo>
                <a:cubicBezTo>
                  <a:pt x="105" y="37"/>
                  <a:pt x="105" y="37"/>
                  <a:pt x="105" y="37"/>
                </a:cubicBezTo>
                <a:cubicBezTo>
                  <a:pt x="105" y="35"/>
                  <a:pt x="105" y="33"/>
                  <a:pt x="104" y="31"/>
                </a:cubicBezTo>
                <a:cubicBezTo>
                  <a:pt x="103" y="29"/>
                  <a:pt x="102" y="27"/>
                  <a:pt x="100" y="26"/>
                </a:cubicBezTo>
                <a:lnTo>
                  <a:pt x="79" y="5"/>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13" name="TextBox 12"/>
          <p:cNvSpPr txBox="1"/>
          <p:nvPr/>
        </p:nvSpPr>
        <p:spPr>
          <a:xfrm>
            <a:off x="733144" y="4357268"/>
            <a:ext cx="1800200" cy="1077218"/>
          </a:xfrm>
          <a:prstGeom prst="rect">
            <a:avLst/>
          </a:prstGeom>
          <a:noFill/>
        </p:spPr>
        <p:txBody>
          <a:bodyPr wrap="square" rtlCol="0">
            <a:spAutoFit/>
          </a:bodyPr>
          <a:lstStyle/>
          <a:p>
            <a:pPr algn="ctr"/>
            <a:r>
              <a:rPr lang="en-CA" sz="1600" b="1" cap="small" dirty="0" smtClean="0">
                <a:solidFill>
                  <a:schemeClr val="tx2"/>
                </a:solidFill>
                <a:latin typeface="+mj-lt"/>
                <a:cs typeface="Calibri Light" panose="020F0302020204030204" pitchFamily="34" charset="0"/>
                <a:hlinkClick r:id="rId4"/>
              </a:rPr>
              <a:t>Direction on Secure Use of Commercial Cloud Services: SPIN 2017-01</a:t>
            </a:r>
            <a:endParaRPr lang="en-CA" sz="1600" b="1" cap="small" dirty="0">
              <a:solidFill>
                <a:schemeClr val="tx2"/>
              </a:solidFill>
              <a:latin typeface="+mj-lt"/>
              <a:cs typeface="Calibri Light" panose="020F0302020204030204" pitchFamily="34" charset="0"/>
            </a:endParaRPr>
          </a:p>
        </p:txBody>
      </p:sp>
      <p:sp>
        <p:nvSpPr>
          <p:cNvPr id="15" name="Rectangular Callout 14"/>
          <p:cNvSpPr/>
          <p:nvPr/>
        </p:nvSpPr>
        <p:spPr>
          <a:xfrm rot="5400000">
            <a:off x="4526401" y="2143263"/>
            <a:ext cx="3375863" cy="5084595"/>
          </a:xfrm>
          <a:prstGeom prst="wedgeRectCallout">
            <a:avLst>
              <a:gd name="adj1" fmla="val 423"/>
              <a:gd name="adj2" fmla="val 67782"/>
            </a:avLst>
          </a:prstGeom>
          <a:solidFill>
            <a:schemeClr val="accent3">
              <a:lumMod val="20000"/>
              <a:lumOff val="80000"/>
            </a:schemeClr>
          </a:solidFill>
          <a:effectLst>
            <a:glow rad="63500">
              <a:schemeClr val="accent3">
                <a:satMod val="175000"/>
                <a:alpha val="40000"/>
              </a:schemeClr>
            </a:glow>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p>
        </p:txBody>
      </p:sp>
      <p:sp>
        <p:nvSpPr>
          <p:cNvPr id="11" name="TextBox 10"/>
          <p:cNvSpPr txBox="1"/>
          <p:nvPr/>
        </p:nvSpPr>
        <p:spPr>
          <a:xfrm>
            <a:off x="3672036" y="2995921"/>
            <a:ext cx="5084594" cy="400110"/>
          </a:xfrm>
          <a:prstGeom prst="rect">
            <a:avLst/>
          </a:prstGeom>
          <a:noFill/>
        </p:spPr>
        <p:txBody>
          <a:bodyPr wrap="square" rtlCol="0">
            <a:spAutoFit/>
          </a:bodyPr>
          <a:lstStyle/>
          <a:p>
            <a:pPr algn="ctr"/>
            <a:r>
              <a:rPr lang="en-CA" sz="2000" b="1" cap="small" dirty="0" smtClean="0">
                <a:solidFill>
                  <a:schemeClr val="tx2">
                    <a:lumMod val="75000"/>
                  </a:schemeClr>
                </a:solidFill>
                <a:latin typeface="+mj-lt"/>
                <a:cs typeface="Calibri Light" panose="020F0302020204030204" pitchFamily="34" charset="0"/>
              </a:rPr>
              <a:t>Shared Responsibility Model</a:t>
            </a:r>
            <a:endParaRPr lang="en-CA" sz="2000" b="1" cap="small" dirty="0">
              <a:solidFill>
                <a:schemeClr val="tx2">
                  <a:lumMod val="75000"/>
                </a:schemeClr>
              </a:solidFill>
              <a:latin typeface="+mj-lt"/>
              <a:cs typeface="Calibri Light" panose="020F0302020204030204"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8826" y="3474217"/>
            <a:ext cx="4317745" cy="3015039"/>
          </a:xfrm>
          <a:prstGeom prst="rect">
            <a:avLst/>
          </a:prstGeom>
        </p:spPr>
      </p:pic>
    </p:spTree>
    <p:extLst>
      <p:ext uri="{BB962C8B-B14F-4D97-AF65-F5344CB8AC3E}">
        <p14:creationId xmlns:p14="http://schemas.microsoft.com/office/powerpoint/2010/main" val="364131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12" grpId="0" animBg="1"/>
      <p:bldP spid="13" grpId="0"/>
      <p:bldP spid="15"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custDataLst>
              <p:tags r:id="rId1"/>
            </p:custDataLst>
          </p:nvPr>
        </p:nvSpPr>
        <p:spPr>
          <a:xfrm>
            <a:off x="3426715" y="3658397"/>
            <a:ext cx="731520" cy="73152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1"/>
          </p:nvPr>
        </p:nvSpPr>
        <p:spPr/>
        <p:txBody>
          <a:bodyPr/>
          <a:lstStyle/>
          <a:p>
            <a:r>
              <a:rPr lang="en-CA" dirty="0" smtClean="0"/>
              <a:t>GC Accelerators Initiative</a:t>
            </a:r>
            <a:endParaRPr lang="en-CA" dirty="0"/>
          </a:p>
        </p:txBody>
      </p:sp>
      <p:sp>
        <p:nvSpPr>
          <p:cNvPr id="4" name="Rectangle 3"/>
          <p:cNvSpPr/>
          <p:nvPr>
            <p:custDataLst>
              <p:tags r:id="rId2"/>
            </p:custDataLst>
          </p:nvPr>
        </p:nvSpPr>
        <p:spPr>
          <a:xfrm>
            <a:off x="611127" y="1574920"/>
            <a:ext cx="7920988" cy="372913"/>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white"/>
                </a:solidFill>
                <a:cs typeface="Arial" pitchFamily="34" charset="0"/>
              </a:rPr>
              <a:t>Objective</a:t>
            </a:r>
            <a:endParaRPr lang="en-US" dirty="0">
              <a:solidFill>
                <a:prstClr val="white"/>
              </a:solidFill>
              <a:cs typeface="Arial" pitchFamily="34" charset="0"/>
            </a:endParaRPr>
          </a:p>
        </p:txBody>
      </p:sp>
      <p:sp>
        <p:nvSpPr>
          <p:cNvPr id="11" name="Rectangle 10"/>
          <p:cNvSpPr/>
          <p:nvPr>
            <p:custDataLst>
              <p:tags r:id="rId3"/>
            </p:custDataLst>
          </p:nvPr>
        </p:nvSpPr>
        <p:spPr>
          <a:xfrm>
            <a:off x="611127" y="1947834"/>
            <a:ext cx="7915275" cy="627707"/>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Clr>
                <a:prstClr val="black">
                  <a:lumMod val="65000"/>
                  <a:lumOff val="35000"/>
                </a:prstClr>
              </a:buClr>
              <a:buFont typeface="Wingdings" pitchFamily="2" charset="2"/>
              <a:buChar char="§"/>
            </a:pPr>
            <a:r>
              <a:rPr lang="en-CA" sz="1400" dirty="0">
                <a:solidFill>
                  <a:prstClr val="black">
                    <a:lumMod val="65000"/>
                    <a:lumOff val="35000"/>
                  </a:prstClr>
                </a:solidFill>
                <a:cs typeface="Arial" pitchFamily="34" charset="0"/>
              </a:rPr>
              <a:t>T</a:t>
            </a:r>
            <a:r>
              <a:rPr lang="en-CA" sz="1400" dirty="0" smtClean="0">
                <a:solidFill>
                  <a:prstClr val="black">
                    <a:lumMod val="65000"/>
                    <a:lumOff val="35000"/>
                  </a:prstClr>
                </a:solidFill>
                <a:cs typeface="Arial" pitchFamily="34" charset="0"/>
              </a:rPr>
              <a:t>o accelerate service delivery and compliance through the use of automation and tools that will enable departments to deploy secure cloud-based environments aligned </a:t>
            </a:r>
            <a:r>
              <a:rPr lang="en-CA" sz="1400" dirty="0">
                <a:solidFill>
                  <a:prstClr val="black">
                    <a:lumMod val="65000"/>
                    <a:lumOff val="35000"/>
                  </a:prstClr>
                </a:solidFill>
                <a:cs typeface="Arial" pitchFamily="34" charset="0"/>
              </a:rPr>
              <a:t>with GC policies and </a:t>
            </a:r>
            <a:r>
              <a:rPr lang="en-CA" sz="1400" dirty="0" smtClean="0">
                <a:solidFill>
                  <a:prstClr val="black">
                    <a:lumMod val="65000"/>
                    <a:lumOff val="35000"/>
                  </a:prstClr>
                </a:solidFill>
                <a:cs typeface="Arial" pitchFamily="34" charset="0"/>
              </a:rPr>
              <a:t>standards</a:t>
            </a:r>
          </a:p>
          <a:p>
            <a:pPr marL="285750" indent="-285750">
              <a:buClr>
                <a:prstClr val="black">
                  <a:lumMod val="65000"/>
                  <a:lumOff val="35000"/>
                </a:prstClr>
              </a:buClr>
              <a:buFont typeface="Wingdings" pitchFamily="2" charset="2"/>
              <a:buChar char="§"/>
            </a:pPr>
            <a:endParaRPr lang="en-CA" sz="1600" dirty="0" smtClean="0">
              <a:solidFill>
                <a:prstClr val="black">
                  <a:lumMod val="65000"/>
                  <a:lumOff val="35000"/>
                </a:prstClr>
              </a:solidFill>
              <a:cs typeface="Arial" pitchFamily="34" charset="0"/>
            </a:endParaRPr>
          </a:p>
        </p:txBody>
      </p:sp>
      <p:sp>
        <p:nvSpPr>
          <p:cNvPr id="13" name="Rectangle 12"/>
          <p:cNvSpPr/>
          <p:nvPr>
            <p:custDataLst>
              <p:tags r:id="rId4"/>
            </p:custDataLst>
          </p:nvPr>
        </p:nvSpPr>
        <p:spPr>
          <a:xfrm>
            <a:off x="626746" y="3016850"/>
            <a:ext cx="7911463" cy="372913"/>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white"/>
                </a:solidFill>
                <a:cs typeface="Arial" pitchFamily="34" charset="0"/>
              </a:rPr>
              <a:t>Key Components</a:t>
            </a:r>
            <a:endParaRPr lang="en-US" dirty="0">
              <a:solidFill>
                <a:prstClr val="white"/>
              </a:solidFill>
              <a:cs typeface="Arial" pitchFamily="34" charset="0"/>
            </a:endParaRPr>
          </a:p>
        </p:txBody>
      </p:sp>
      <p:sp>
        <p:nvSpPr>
          <p:cNvPr id="14" name="Rectangle 13"/>
          <p:cNvSpPr/>
          <p:nvPr>
            <p:custDataLst>
              <p:tags r:id="rId5"/>
            </p:custDataLst>
          </p:nvPr>
        </p:nvSpPr>
        <p:spPr>
          <a:xfrm>
            <a:off x="626746" y="5024682"/>
            <a:ext cx="7911463" cy="372913"/>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white"/>
                </a:solidFill>
                <a:cs typeface="Arial" pitchFamily="34" charset="0"/>
              </a:rPr>
              <a:t>Key Outcomes</a:t>
            </a:r>
            <a:endParaRPr lang="en-US" dirty="0">
              <a:solidFill>
                <a:prstClr val="white"/>
              </a:solidFill>
              <a:cs typeface="Arial" pitchFamily="34" charset="0"/>
            </a:endParaRPr>
          </a:p>
        </p:txBody>
      </p:sp>
      <p:sp>
        <p:nvSpPr>
          <p:cNvPr id="16" name="Rectangle 15"/>
          <p:cNvSpPr/>
          <p:nvPr>
            <p:custDataLst>
              <p:tags r:id="rId6"/>
            </p:custDataLst>
          </p:nvPr>
        </p:nvSpPr>
        <p:spPr>
          <a:xfrm>
            <a:off x="626743" y="5481882"/>
            <a:ext cx="2571750" cy="513772"/>
          </a:xfrm>
          <a:prstGeom prst="rect">
            <a:avLst/>
          </a:prstGeom>
          <a:solidFill>
            <a:srgbClr val="3095B4"/>
          </a:solidFill>
          <a:ln w="19050">
            <a:solidFill>
              <a:srgbClr val="3095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cs typeface="Arial" pitchFamily="34" charset="0"/>
              </a:rPr>
              <a:t>AGILITY</a:t>
            </a:r>
            <a:endParaRPr lang="en-US" b="1" dirty="0">
              <a:solidFill>
                <a:schemeClr val="bg1"/>
              </a:solidFill>
              <a:cs typeface="Arial" pitchFamily="34" charset="0"/>
            </a:endParaRPr>
          </a:p>
        </p:txBody>
      </p:sp>
      <p:sp>
        <p:nvSpPr>
          <p:cNvPr id="21" name="Rectangle 20"/>
          <p:cNvSpPr/>
          <p:nvPr>
            <p:custDataLst>
              <p:tags r:id="rId7"/>
            </p:custDataLst>
          </p:nvPr>
        </p:nvSpPr>
        <p:spPr>
          <a:xfrm>
            <a:off x="3293746" y="5481882"/>
            <a:ext cx="2571750" cy="513772"/>
          </a:xfrm>
          <a:prstGeom prst="rect">
            <a:avLst/>
          </a:prstGeom>
          <a:solidFill>
            <a:srgbClr val="878D92"/>
          </a:solidFill>
          <a:ln w="19050">
            <a:solidFill>
              <a:srgbClr val="878D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cs typeface="Arial" pitchFamily="34" charset="0"/>
              </a:rPr>
              <a:t>VISIBILITY</a:t>
            </a:r>
            <a:endParaRPr lang="en-US" b="1" dirty="0">
              <a:solidFill>
                <a:schemeClr val="bg1"/>
              </a:solidFill>
              <a:cs typeface="Arial" pitchFamily="34" charset="0"/>
            </a:endParaRPr>
          </a:p>
        </p:txBody>
      </p:sp>
      <p:sp>
        <p:nvSpPr>
          <p:cNvPr id="22" name="Rectangle 21"/>
          <p:cNvSpPr/>
          <p:nvPr>
            <p:custDataLst>
              <p:tags r:id="rId8"/>
            </p:custDataLst>
          </p:nvPr>
        </p:nvSpPr>
        <p:spPr>
          <a:xfrm>
            <a:off x="5960746" y="5481882"/>
            <a:ext cx="2571750" cy="513772"/>
          </a:xfrm>
          <a:prstGeom prst="rect">
            <a:avLst/>
          </a:prstGeom>
          <a:solidFill>
            <a:srgbClr val="37424A"/>
          </a:solidFill>
          <a:ln w="19050">
            <a:solidFill>
              <a:srgbClr val="374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cs typeface="Arial" pitchFamily="34" charset="0"/>
              </a:rPr>
              <a:t>ASSURANCE</a:t>
            </a:r>
            <a:endParaRPr lang="en-US" b="1" dirty="0">
              <a:solidFill>
                <a:schemeClr val="bg1"/>
              </a:solidFill>
              <a:cs typeface="Arial" pitchFamily="34" charset="0"/>
            </a:endParaRPr>
          </a:p>
        </p:txBody>
      </p:sp>
      <p:sp>
        <p:nvSpPr>
          <p:cNvPr id="17" name="Rectangle 16"/>
          <p:cNvSpPr/>
          <p:nvPr>
            <p:custDataLst>
              <p:tags r:id="rId9"/>
            </p:custDataLst>
          </p:nvPr>
        </p:nvSpPr>
        <p:spPr>
          <a:xfrm>
            <a:off x="616840" y="3483189"/>
            <a:ext cx="2571750" cy="1091045"/>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759715" y="3668461"/>
            <a:ext cx="3254551" cy="731520"/>
            <a:chOff x="762000" y="2318872"/>
            <a:chExt cx="3254551" cy="731520"/>
          </a:xfrm>
        </p:grpSpPr>
        <p:sp>
          <p:nvSpPr>
            <p:cNvPr id="19" name="Rectangle 18"/>
            <p:cNvSpPr/>
            <p:nvPr>
              <p:custDataLst>
                <p:tags r:id="rId13"/>
              </p:custDataLst>
            </p:nvPr>
          </p:nvSpPr>
          <p:spPr>
            <a:xfrm>
              <a:off x="762000" y="2318872"/>
              <a:ext cx="731520" cy="73152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p:cNvSpPr>
              <a:spLocks noEditPoints="1"/>
            </p:cNvSpPr>
            <p:nvPr>
              <p:custDataLst>
                <p:tags r:id="rId14"/>
              </p:custDataLst>
            </p:nvPr>
          </p:nvSpPr>
          <p:spPr bwMode="auto">
            <a:xfrm>
              <a:off x="3552528" y="2440356"/>
              <a:ext cx="464023" cy="466300"/>
            </a:xfrm>
            <a:custGeom>
              <a:avLst/>
              <a:gdLst>
                <a:gd name="T0" fmla="*/ 3593 w 3593"/>
                <a:gd name="T1" fmla="*/ 2169 h 3615"/>
                <a:gd name="T2" fmla="*/ 3593 w 3593"/>
                <a:gd name="T3" fmla="*/ 1446 h 3615"/>
                <a:gd name="T4" fmla="*/ 3193 w 3593"/>
                <a:gd name="T5" fmla="*/ 1446 h 3615"/>
                <a:gd name="T6" fmla="*/ 3042 w 3593"/>
                <a:gd name="T7" fmla="*/ 1065 h 3615"/>
                <a:gd name="T8" fmla="*/ 3321 w 3593"/>
                <a:gd name="T9" fmla="*/ 785 h 3615"/>
                <a:gd name="T10" fmla="*/ 2813 w 3593"/>
                <a:gd name="T11" fmla="*/ 274 h 3615"/>
                <a:gd name="T12" fmla="*/ 2541 w 3593"/>
                <a:gd name="T13" fmla="*/ 548 h 3615"/>
                <a:gd name="T14" fmla="*/ 2156 w 3593"/>
                <a:gd name="T15" fmla="*/ 385 h 3615"/>
                <a:gd name="T16" fmla="*/ 2156 w 3593"/>
                <a:gd name="T17" fmla="*/ 0 h 3615"/>
                <a:gd name="T18" fmla="*/ 1437 w 3593"/>
                <a:gd name="T19" fmla="*/ 0 h 3615"/>
                <a:gd name="T20" fmla="*/ 1437 w 3593"/>
                <a:gd name="T21" fmla="*/ 385 h 3615"/>
                <a:gd name="T22" fmla="*/ 1053 w 3593"/>
                <a:gd name="T23" fmla="*/ 548 h 3615"/>
                <a:gd name="T24" fmla="*/ 780 w 3593"/>
                <a:gd name="T25" fmla="*/ 274 h 3615"/>
                <a:gd name="T26" fmla="*/ 272 w 3593"/>
                <a:gd name="T27" fmla="*/ 785 h 3615"/>
                <a:gd name="T28" fmla="*/ 551 w 3593"/>
                <a:gd name="T29" fmla="*/ 1065 h 3615"/>
                <a:gd name="T30" fmla="*/ 400 w 3593"/>
                <a:gd name="T31" fmla="*/ 1446 h 3615"/>
                <a:gd name="T32" fmla="*/ 0 w 3593"/>
                <a:gd name="T33" fmla="*/ 1446 h 3615"/>
                <a:gd name="T34" fmla="*/ 0 w 3593"/>
                <a:gd name="T35" fmla="*/ 2169 h 3615"/>
                <a:gd name="T36" fmla="*/ 412 w 3593"/>
                <a:gd name="T37" fmla="*/ 2169 h 3615"/>
                <a:gd name="T38" fmla="*/ 569 w 3593"/>
                <a:gd name="T39" fmla="*/ 2532 h 3615"/>
                <a:gd name="T40" fmla="*/ 272 w 3593"/>
                <a:gd name="T41" fmla="*/ 2830 h 3615"/>
                <a:gd name="T42" fmla="*/ 780 w 3593"/>
                <a:gd name="T43" fmla="*/ 3342 h 3615"/>
                <a:gd name="T44" fmla="*/ 1083 w 3593"/>
                <a:gd name="T45" fmla="*/ 3038 h 3615"/>
                <a:gd name="T46" fmla="*/ 1437 w 3593"/>
                <a:gd name="T47" fmla="*/ 3183 h 3615"/>
                <a:gd name="T48" fmla="*/ 1437 w 3593"/>
                <a:gd name="T49" fmla="*/ 3615 h 3615"/>
                <a:gd name="T50" fmla="*/ 2156 w 3593"/>
                <a:gd name="T51" fmla="*/ 3615 h 3615"/>
                <a:gd name="T52" fmla="*/ 2156 w 3593"/>
                <a:gd name="T53" fmla="*/ 3183 h 3615"/>
                <a:gd name="T54" fmla="*/ 2511 w 3593"/>
                <a:gd name="T55" fmla="*/ 3038 h 3615"/>
                <a:gd name="T56" fmla="*/ 2813 w 3593"/>
                <a:gd name="T57" fmla="*/ 3342 h 3615"/>
                <a:gd name="T58" fmla="*/ 3321 w 3593"/>
                <a:gd name="T59" fmla="*/ 2830 h 3615"/>
                <a:gd name="T60" fmla="*/ 3025 w 3593"/>
                <a:gd name="T61" fmla="*/ 2532 h 3615"/>
                <a:gd name="T62" fmla="*/ 3182 w 3593"/>
                <a:gd name="T63" fmla="*/ 2169 h 3615"/>
                <a:gd name="T64" fmla="*/ 3593 w 3593"/>
                <a:gd name="T65" fmla="*/ 2169 h 3615"/>
                <a:gd name="T66" fmla="*/ 1797 w 3593"/>
                <a:gd name="T67" fmla="*/ 2314 h 3615"/>
                <a:gd name="T68" fmla="*/ 1294 w 3593"/>
                <a:gd name="T69" fmla="*/ 1807 h 3615"/>
                <a:gd name="T70" fmla="*/ 1797 w 3593"/>
                <a:gd name="T71" fmla="*/ 1301 h 3615"/>
                <a:gd name="T72" fmla="*/ 2300 w 3593"/>
                <a:gd name="T73" fmla="*/ 1807 h 3615"/>
                <a:gd name="T74" fmla="*/ 1797 w 3593"/>
                <a:gd name="T75" fmla="*/ 2314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93" h="3615">
                  <a:moveTo>
                    <a:pt x="3593" y="2169"/>
                  </a:moveTo>
                  <a:lnTo>
                    <a:pt x="3593" y="1446"/>
                  </a:lnTo>
                  <a:lnTo>
                    <a:pt x="3193" y="1446"/>
                  </a:lnTo>
                  <a:cubicBezTo>
                    <a:pt x="3161" y="1310"/>
                    <a:pt x="3110" y="1182"/>
                    <a:pt x="3042" y="1065"/>
                  </a:cubicBezTo>
                  <a:lnTo>
                    <a:pt x="3321" y="785"/>
                  </a:lnTo>
                  <a:lnTo>
                    <a:pt x="2813" y="274"/>
                  </a:lnTo>
                  <a:lnTo>
                    <a:pt x="2541" y="548"/>
                  </a:lnTo>
                  <a:cubicBezTo>
                    <a:pt x="2423" y="476"/>
                    <a:pt x="2293" y="421"/>
                    <a:pt x="2156" y="385"/>
                  </a:cubicBezTo>
                  <a:lnTo>
                    <a:pt x="2156" y="0"/>
                  </a:lnTo>
                  <a:lnTo>
                    <a:pt x="1437" y="0"/>
                  </a:lnTo>
                  <a:lnTo>
                    <a:pt x="1437" y="385"/>
                  </a:lnTo>
                  <a:cubicBezTo>
                    <a:pt x="1300" y="421"/>
                    <a:pt x="1170" y="476"/>
                    <a:pt x="1053" y="548"/>
                  </a:cubicBezTo>
                  <a:lnTo>
                    <a:pt x="780" y="274"/>
                  </a:lnTo>
                  <a:lnTo>
                    <a:pt x="272" y="785"/>
                  </a:lnTo>
                  <a:lnTo>
                    <a:pt x="551" y="1065"/>
                  </a:lnTo>
                  <a:cubicBezTo>
                    <a:pt x="484" y="1182"/>
                    <a:pt x="433" y="1310"/>
                    <a:pt x="400" y="1446"/>
                  </a:cubicBezTo>
                  <a:lnTo>
                    <a:pt x="0" y="1446"/>
                  </a:lnTo>
                  <a:lnTo>
                    <a:pt x="0" y="2169"/>
                  </a:lnTo>
                  <a:lnTo>
                    <a:pt x="412" y="2169"/>
                  </a:lnTo>
                  <a:cubicBezTo>
                    <a:pt x="448" y="2298"/>
                    <a:pt x="501" y="2419"/>
                    <a:pt x="569" y="2532"/>
                  </a:cubicBezTo>
                  <a:lnTo>
                    <a:pt x="272" y="2830"/>
                  </a:lnTo>
                  <a:lnTo>
                    <a:pt x="780" y="3342"/>
                  </a:lnTo>
                  <a:lnTo>
                    <a:pt x="1083" y="3038"/>
                  </a:lnTo>
                  <a:cubicBezTo>
                    <a:pt x="1192" y="3102"/>
                    <a:pt x="1312" y="3150"/>
                    <a:pt x="1437" y="3183"/>
                  </a:cubicBezTo>
                  <a:lnTo>
                    <a:pt x="1437" y="3615"/>
                  </a:lnTo>
                  <a:lnTo>
                    <a:pt x="2156" y="3615"/>
                  </a:lnTo>
                  <a:lnTo>
                    <a:pt x="2156" y="3183"/>
                  </a:lnTo>
                  <a:cubicBezTo>
                    <a:pt x="2282" y="3150"/>
                    <a:pt x="2401" y="3102"/>
                    <a:pt x="2511" y="3038"/>
                  </a:cubicBezTo>
                  <a:lnTo>
                    <a:pt x="2813" y="3342"/>
                  </a:lnTo>
                  <a:lnTo>
                    <a:pt x="3321" y="2830"/>
                  </a:lnTo>
                  <a:lnTo>
                    <a:pt x="3025" y="2532"/>
                  </a:lnTo>
                  <a:cubicBezTo>
                    <a:pt x="3093" y="2420"/>
                    <a:pt x="3146" y="2299"/>
                    <a:pt x="3182" y="2169"/>
                  </a:cubicBezTo>
                  <a:lnTo>
                    <a:pt x="3593" y="2169"/>
                  </a:lnTo>
                  <a:close/>
                  <a:moveTo>
                    <a:pt x="1797" y="2314"/>
                  </a:moveTo>
                  <a:cubicBezTo>
                    <a:pt x="1519" y="2314"/>
                    <a:pt x="1294" y="2087"/>
                    <a:pt x="1294" y="1807"/>
                  </a:cubicBezTo>
                  <a:cubicBezTo>
                    <a:pt x="1294" y="1528"/>
                    <a:pt x="1519" y="1301"/>
                    <a:pt x="1797" y="1301"/>
                  </a:cubicBezTo>
                  <a:cubicBezTo>
                    <a:pt x="2074" y="1301"/>
                    <a:pt x="2300" y="1528"/>
                    <a:pt x="2300" y="1807"/>
                  </a:cubicBezTo>
                  <a:cubicBezTo>
                    <a:pt x="2300" y="2087"/>
                    <a:pt x="2074" y="2314"/>
                    <a:pt x="1797" y="23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ysClr val="windowText" lastClr="000000"/>
                </a:solidFill>
                <a:effectLst/>
                <a:uLnTx/>
                <a:uFillTx/>
              </a:endParaRPr>
            </a:p>
          </p:txBody>
        </p:sp>
      </p:grpSp>
      <p:sp>
        <p:nvSpPr>
          <p:cNvPr id="24" name="Content Placeholder 2"/>
          <p:cNvSpPr txBox="1">
            <a:spLocks/>
          </p:cNvSpPr>
          <p:nvPr/>
        </p:nvSpPr>
        <p:spPr>
          <a:xfrm>
            <a:off x="1477434" y="3575009"/>
            <a:ext cx="1710258" cy="269933"/>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latin typeface="+mn-lt"/>
              </a:rPr>
              <a:t>Design Patterns</a:t>
            </a:r>
          </a:p>
        </p:txBody>
      </p:sp>
      <p:sp>
        <p:nvSpPr>
          <p:cNvPr id="25" name="Content Placeholder 2"/>
          <p:cNvSpPr txBox="1">
            <a:spLocks/>
          </p:cNvSpPr>
          <p:nvPr/>
        </p:nvSpPr>
        <p:spPr>
          <a:xfrm>
            <a:off x="1477434" y="3826971"/>
            <a:ext cx="1697355" cy="653092"/>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latin typeface="+mn-lt"/>
              </a:rPr>
              <a:t>Common designs </a:t>
            </a:r>
            <a:r>
              <a:rPr lang="en-US" sz="1200" dirty="0" smtClean="0">
                <a:latin typeface="+mn-lt"/>
              </a:rPr>
              <a:t>that provide  </a:t>
            </a:r>
            <a:r>
              <a:rPr lang="en-US" sz="1200" dirty="0" smtClean="0">
                <a:latin typeface="+mn-lt"/>
              </a:rPr>
              <a:t>reusable solution to a problem</a:t>
            </a:r>
          </a:p>
        </p:txBody>
      </p:sp>
      <p:sp>
        <p:nvSpPr>
          <p:cNvPr id="26" name="Rectangle 25"/>
          <p:cNvSpPr/>
          <p:nvPr>
            <p:custDataLst>
              <p:tags r:id="rId10"/>
            </p:custDataLst>
          </p:nvPr>
        </p:nvSpPr>
        <p:spPr>
          <a:xfrm>
            <a:off x="3283840" y="3483189"/>
            <a:ext cx="2571750" cy="1091045"/>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ontent Placeholder 2"/>
          <p:cNvSpPr txBox="1">
            <a:spLocks/>
          </p:cNvSpPr>
          <p:nvPr/>
        </p:nvSpPr>
        <p:spPr>
          <a:xfrm>
            <a:off x="4154857" y="3582916"/>
            <a:ext cx="1710258" cy="269933"/>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latin typeface="+mn-lt"/>
              </a:rPr>
              <a:t>Templates</a:t>
            </a:r>
          </a:p>
        </p:txBody>
      </p:sp>
      <p:sp>
        <p:nvSpPr>
          <p:cNvPr id="34" name="Content Placeholder 2"/>
          <p:cNvSpPr txBox="1">
            <a:spLocks/>
          </p:cNvSpPr>
          <p:nvPr/>
        </p:nvSpPr>
        <p:spPr>
          <a:xfrm>
            <a:off x="4167760" y="3826972"/>
            <a:ext cx="1697355" cy="653092"/>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latin typeface="+mn-lt"/>
              </a:rPr>
              <a:t>Templates, scripts, policies to </a:t>
            </a:r>
            <a:r>
              <a:rPr lang="en-US" sz="1200" dirty="0" smtClean="0">
                <a:latin typeface="+mn-lt"/>
              </a:rPr>
              <a:t>enable automation</a:t>
            </a:r>
          </a:p>
        </p:txBody>
      </p:sp>
      <p:sp>
        <p:nvSpPr>
          <p:cNvPr id="35" name="Rectangle 34"/>
          <p:cNvSpPr/>
          <p:nvPr>
            <p:custDataLst>
              <p:tags r:id="rId11"/>
            </p:custDataLst>
          </p:nvPr>
        </p:nvSpPr>
        <p:spPr>
          <a:xfrm>
            <a:off x="5950840" y="3483189"/>
            <a:ext cx="2571750" cy="1091045"/>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custDataLst>
              <p:tags r:id="rId12"/>
            </p:custDataLst>
          </p:nvPr>
        </p:nvSpPr>
        <p:spPr>
          <a:xfrm>
            <a:off x="6093715" y="3668461"/>
            <a:ext cx="731520" cy="731520"/>
          </a:xfrm>
          <a:prstGeom prst="rect">
            <a:avLst/>
          </a:prstGeom>
          <a:solidFill>
            <a:srgbClr val="00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6821857" y="3582916"/>
            <a:ext cx="1710258" cy="269933"/>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latin typeface="+mn-lt"/>
              </a:rPr>
              <a:t>Playbooks</a:t>
            </a:r>
          </a:p>
        </p:txBody>
      </p:sp>
      <p:sp>
        <p:nvSpPr>
          <p:cNvPr id="40" name="Content Placeholder 2"/>
          <p:cNvSpPr txBox="1">
            <a:spLocks/>
          </p:cNvSpPr>
          <p:nvPr/>
        </p:nvSpPr>
        <p:spPr>
          <a:xfrm>
            <a:off x="6826134" y="3826972"/>
            <a:ext cx="1697355" cy="653092"/>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latin typeface="+mn-lt"/>
              </a:rPr>
              <a:t>Implementation guidance for </a:t>
            </a:r>
            <a:r>
              <a:rPr lang="en-US" sz="1200" dirty="0" smtClean="0">
                <a:latin typeface="+mn-lt"/>
              </a:rPr>
              <a:t>GC responsibilities</a:t>
            </a:r>
          </a:p>
        </p:txBody>
      </p:sp>
      <p:grpSp>
        <p:nvGrpSpPr>
          <p:cNvPr id="28" name="Group 27"/>
          <p:cNvGrpSpPr/>
          <p:nvPr/>
        </p:nvGrpSpPr>
        <p:grpSpPr>
          <a:xfrm>
            <a:off x="6255481" y="3780103"/>
            <a:ext cx="407988" cy="528638"/>
            <a:chOff x="6180138" y="1743075"/>
            <a:chExt cx="469900" cy="649288"/>
          </a:xfrm>
          <a:solidFill>
            <a:schemeClr val="bg1"/>
          </a:solidFill>
        </p:grpSpPr>
        <p:sp>
          <p:nvSpPr>
            <p:cNvPr id="29" name="Freeform 72"/>
            <p:cNvSpPr>
              <a:spLocks/>
            </p:cNvSpPr>
            <p:nvPr userDrawn="1"/>
          </p:nvSpPr>
          <p:spPr bwMode="auto">
            <a:xfrm>
              <a:off x="6330950" y="1966913"/>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1" name="Freeform 73"/>
            <p:cNvSpPr>
              <a:spLocks/>
            </p:cNvSpPr>
            <p:nvPr userDrawn="1"/>
          </p:nvSpPr>
          <p:spPr bwMode="auto">
            <a:xfrm>
              <a:off x="6330950" y="2098675"/>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2" name="Freeform 74"/>
            <p:cNvSpPr>
              <a:spLocks/>
            </p:cNvSpPr>
            <p:nvPr userDrawn="1"/>
          </p:nvSpPr>
          <p:spPr bwMode="auto">
            <a:xfrm>
              <a:off x="6330950" y="2230438"/>
              <a:ext cx="242888" cy="38100"/>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3" name="Freeform 75"/>
            <p:cNvSpPr>
              <a:spLocks/>
            </p:cNvSpPr>
            <p:nvPr userDrawn="1"/>
          </p:nvSpPr>
          <p:spPr bwMode="auto">
            <a:xfrm>
              <a:off x="6342063" y="1743075"/>
              <a:ext cx="146050" cy="120650"/>
            </a:xfrm>
            <a:custGeom>
              <a:avLst/>
              <a:gdLst>
                <a:gd name="T0" fmla="*/ 4 w 38"/>
                <a:gd name="T1" fmla="*/ 31 h 31"/>
                <a:gd name="T2" fmla="*/ 34 w 38"/>
                <a:gd name="T3" fmla="*/ 31 h 31"/>
                <a:gd name="T4" fmla="*/ 38 w 38"/>
                <a:gd name="T5" fmla="*/ 28 h 31"/>
                <a:gd name="T6" fmla="*/ 38 w 38"/>
                <a:gd name="T7" fmla="*/ 13 h 31"/>
                <a:gd name="T8" fmla="*/ 34 w 38"/>
                <a:gd name="T9" fmla="*/ 9 h 31"/>
                <a:gd name="T10" fmla="*/ 29 w 38"/>
                <a:gd name="T11" fmla="*/ 9 h 31"/>
                <a:gd name="T12" fmla="*/ 29 w 38"/>
                <a:gd name="T13" fmla="*/ 9 h 31"/>
                <a:gd name="T14" fmla="*/ 29 w 38"/>
                <a:gd name="T15" fmla="*/ 1 h 31"/>
                <a:gd name="T16" fmla="*/ 27 w 38"/>
                <a:gd name="T17" fmla="*/ 0 h 31"/>
                <a:gd name="T18" fmla="*/ 11 w 38"/>
                <a:gd name="T19" fmla="*/ 0 h 31"/>
                <a:gd name="T20" fmla="*/ 9 w 38"/>
                <a:gd name="T21" fmla="*/ 1 h 31"/>
                <a:gd name="T22" fmla="*/ 9 w 38"/>
                <a:gd name="T23" fmla="*/ 9 h 31"/>
                <a:gd name="T24" fmla="*/ 9 w 38"/>
                <a:gd name="T25" fmla="*/ 9 h 31"/>
                <a:gd name="T26" fmla="*/ 4 w 38"/>
                <a:gd name="T27" fmla="*/ 9 h 31"/>
                <a:gd name="T28" fmla="*/ 0 w 38"/>
                <a:gd name="T29" fmla="*/ 13 h 31"/>
                <a:gd name="T30" fmla="*/ 0 w 38"/>
                <a:gd name="T31" fmla="*/ 28 h 31"/>
                <a:gd name="T32" fmla="*/ 4 w 3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4" y="31"/>
                  </a:moveTo>
                  <a:cubicBezTo>
                    <a:pt x="34" y="31"/>
                    <a:pt x="34" y="31"/>
                    <a:pt x="34" y="31"/>
                  </a:cubicBezTo>
                  <a:cubicBezTo>
                    <a:pt x="36" y="31"/>
                    <a:pt x="38" y="30"/>
                    <a:pt x="38" y="28"/>
                  </a:cubicBezTo>
                  <a:cubicBezTo>
                    <a:pt x="38" y="13"/>
                    <a:pt x="38" y="13"/>
                    <a:pt x="38" y="13"/>
                  </a:cubicBezTo>
                  <a:cubicBezTo>
                    <a:pt x="38" y="11"/>
                    <a:pt x="36" y="9"/>
                    <a:pt x="34" y="9"/>
                  </a:cubicBezTo>
                  <a:cubicBezTo>
                    <a:pt x="29" y="9"/>
                    <a:pt x="29" y="9"/>
                    <a:pt x="29" y="9"/>
                  </a:cubicBezTo>
                  <a:cubicBezTo>
                    <a:pt x="29" y="9"/>
                    <a:pt x="29" y="9"/>
                    <a:pt x="29" y="9"/>
                  </a:cubicBezTo>
                  <a:cubicBezTo>
                    <a:pt x="29" y="1"/>
                    <a:pt x="29" y="1"/>
                    <a:pt x="29" y="1"/>
                  </a:cubicBezTo>
                  <a:cubicBezTo>
                    <a:pt x="29" y="1"/>
                    <a:pt x="28" y="0"/>
                    <a:pt x="27" y="0"/>
                  </a:cubicBezTo>
                  <a:cubicBezTo>
                    <a:pt x="11" y="0"/>
                    <a:pt x="11" y="0"/>
                    <a:pt x="11" y="0"/>
                  </a:cubicBezTo>
                  <a:cubicBezTo>
                    <a:pt x="10" y="0"/>
                    <a:pt x="9" y="1"/>
                    <a:pt x="9" y="1"/>
                  </a:cubicBezTo>
                  <a:cubicBezTo>
                    <a:pt x="9" y="9"/>
                    <a:pt x="9" y="9"/>
                    <a:pt x="9" y="9"/>
                  </a:cubicBezTo>
                  <a:cubicBezTo>
                    <a:pt x="9" y="9"/>
                    <a:pt x="9" y="9"/>
                    <a:pt x="9" y="9"/>
                  </a:cubicBezTo>
                  <a:cubicBezTo>
                    <a:pt x="4" y="9"/>
                    <a:pt x="4" y="9"/>
                    <a:pt x="4" y="9"/>
                  </a:cubicBezTo>
                  <a:cubicBezTo>
                    <a:pt x="2" y="9"/>
                    <a:pt x="0" y="11"/>
                    <a:pt x="0" y="13"/>
                  </a:cubicBezTo>
                  <a:cubicBezTo>
                    <a:pt x="0" y="28"/>
                    <a:pt x="0" y="28"/>
                    <a:pt x="0" y="28"/>
                  </a:cubicBezTo>
                  <a:cubicBezTo>
                    <a:pt x="0" y="30"/>
                    <a:pt x="2" y="31"/>
                    <a:pt x="4"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4" name="Freeform 76"/>
            <p:cNvSpPr>
              <a:spLocks/>
            </p:cNvSpPr>
            <p:nvPr userDrawn="1"/>
          </p:nvSpPr>
          <p:spPr bwMode="auto">
            <a:xfrm>
              <a:off x="6180138" y="1804988"/>
              <a:ext cx="469900" cy="587375"/>
            </a:xfrm>
            <a:custGeom>
              <a:avLst/>
              <a:gdLst>
                <a:gd name="T0" fmla="*/ 108 w 122"/>
                <a:gd name="T1" fmla="*/ 0 h 152"/>
                <a:gd name="T2" fmla="*/ 85 w 122"/>
                <a:gd name="T3" fmla="*/ 0 h 152"/>
                <a:gd name="T4" fmla="*/ 85 w 122"/>
                <a:gd name="T5" fmla="*/ 10 h 152"/>
                <a:gd name="T6" fmla="*/ 108 w 122"/>
                <a:gd name="T7" fmla="*/ 10 h 152"/>
                <a:gd name="T8" fmla="*/ 112 w 122"/>
                <a:gd name="T9" fmla="*/ 12 h 152"/>
                <a:gd name="T10" fmla="*/ 112 w 122"/>
                <a:gd name="T11" fmla="*/ 140 h 152"/>
                <a:gd name="T12" fmla="*/ 108 w 122"/>
                <a:gd name="T13" fmla="*/ 142 h 152"/>
                <a:gd name="T14" fmla="*/ 14 w 122"/>
                <a:gd name="T15" fmla="*/ 142 h 152"/>
                <a:gd name="T16" fmla="*/ 10 w 122"/>
                <a:gd name="T17" fmla="*/ 140 h 152"/>
                <a:gd name="T18" fmla="*/ 10 w 122"/>
                <a:gd name="T19" fmla="*/ 12 h 152"/>
                <a:gd name="T20" fmla="*/ 14 w 122"/>
                <a:gd name="T21" fmla="*/ 10 h 152"/>
                <a:gd name="T22" fmla="*/ 37 w 122"/>
                <a:gd name="T23" fmla="*/ 10 h 152"/>
                <a:gd name="T24" fmla="*/ 37 w 122"/>
                <a:gd name="T25" fmla="*/ 0 h 152"/>
                <a:gd name="T26" fmla="*/ 14 w 122"/>
                <a:gd name="T27" fmla="*/ 0 h 152"/>
                <a:gd name="T28" fmla="*/ 0 w 122"/>
                <a:gd name="T29" fmla="*/ 12 h 152"/>
                <a:gd name="T30" fmla="*/ 0 w 122"/>
                <a:gd name="T31" fmla="*/ 140 h 152"/>
                <a:gd name="T32" fmla="*/ 14 w 122"/>
                <a:gd name="T33" fmla="*/ 152 h 152"/>
                <a:gd name="T34" fmla="*/ 108 w 122"/>
                <a:gd name="T35" fmla="*/ 152 h 152"/>
                <a:gd name="T36" fmla="*/ 122 w 122"/>
                <a:gd name="T37" fmla="*/ 140 h 152"/>
                <a:gd name="T38" fmla="*/ 122 w 122"/>
                <a:gd name="T39" fmla="*/ 12 h 152"/>
                <a:gd name="T40" fmla="*/ 108 w 122"/>
                <a:gd name="T4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52">
                  <a:moveTo>
                    <a:pt x="108" y="0"/>
                  </a:moveTo>
                  <a:cubicBezTo>
                    <a:pt x="85" y="0"/>
                    <a:pt x="85" y="0"/>
                    <a:pt x="85" y="0"/>
                  </a:cubicBezTo>
                  <a:cubicBezTo>
                    <a:pt x="85" y="10"/>
                    <a:pt x="85" y="10"/>
                    <a:pt x="85" y="10"/>
                  </a:cubicBezTo>
                  <a:cubicBezTo>
                    <a:pt x="108" y="10"/>
                    <a:pt x="108" y="10"/>
                    <a:pt x="108" y="10"/>
                  </a:cubicBezTo>
                  <a:cubicBezTo>
                    <a:pt x="110" y="10"/>
                    <a:pt x="112" y="11"/>
                    <a:pt x="112" y="12"/>
                  </a:cubicBezTo>
                  <a:cubicBezTo>
                    <a:pt x="112" y="140"/>
                    <a:pt x="112" y="140"/>
                    <a:pt x="112" y="140"/>
                  </a:cubicBezTo>
                  <a:cubicBezTo>
                    <a:pt x="112" y="141"/>
                    <a:pt x="110" y="142"/>
                    <a:pt x="108" y="142"/>
                  </a:cubicBezTo>
                  <a:cubicBezTo>
                    <a:pt x="14" y="142"/>
                    <a:pt x="14" y="142"/>
                    <a:pt x="14" y="142"/>
                  </a:cubicBezTo>
                  <a:cubicBezTo>
                    <a:pt x="12" y="142"/>
                    <a:pt x="10" y="141"/>
                    <a:pt x="10" y="140"/>
                  </a:cubicBezTo>
                  <a:cubicBezTo>
                    <a:pt x="10" y="12"/>
                    <a:pt x="10" y="12"/>
                    <a:pt x="10" y="12"/>
                  </a:cubicBezTo>
                  <a:cubicBezTo>
                    <a:pt x="10" y="11"/>
                    <a:pt x="12" y="10"/>
                    <a:pt x="14" y="10"/>
                  </a:cubicBezTo>
                  <a:cubicBezTo>
                    <a:pt x="37" y="10"/>
                    <a:pt x="37" y="10"/>
                    <a:pt x="37" y="10"/>
                  </a:cubicBezTo>
                  <a:cubicBezTo>
                    <a:pt x="37" y="0"/>
                    <a:pt x="37" y="0"/>
                    <a:pt x="37" y="0"/>
                  </a:cubicBezTo>
                  <a:cubicBezTo>
                    <a:pt x="14" y="0"/>
                    <a:pt x="14" y="0"/>
                    <a:pt x="14" y="0"/>
                  </a:cubicBezTo>
                  <a:cubicBezTo>
                    <a:pt x="6" y="0"/>
                    <a:pt x="0" y="5"/>
                    <a:pt x="0" y="12"/>
                  </a:cubicBezTo>
                  <a:cubicBezTo>
                    <a:pt x="0" y="140"/>
                    <a:pt x="0" y="140"/>
                    <a:pt x="0" y="140"/>
                  </a:cubicBezTo>
                  <a:cubicBezTo>
                    <a:pt x="0" y="147"/>
                    <a:pt x="6" y="152"/>
                    <a:pt x="14" y="152"/>
                  </a:cubicBezTo>
                  <a:cubicBezTo>
                    <a:pt x="108" y="152"/>
                    <a:pt x="108" y="152"/>
                    <a:pt x="108" y="152"/>
                  </a:cubicBezTo>
                  <a:cubicBezTo>
                    <a:pt x="115" y="152"/>
                    <a:pt x="122" y="147"/>
                    <a:pt x="122" y="140"/>
                  </a:cubicBezTo>
                  <a:cubicBezTo>
                    <a:pt x="122" y="12"/>
                    <a:pt x="122" y="12"/>
                    <a:pt x="122" y="12"/>
                  </a:cubicBezTo>
                  <a:cubicBezTo>
                    <a:pt x="122" y="5"/>
                    <a:pt x="115" y="0"/>
                    <a:pt x="10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5" name="Freeform 77"/>
            <p:cNvSpPr>
              <a:spLocks/>
            </p:cNvSpPr>
            <p:nvPr userDrawn="1"/>
          </p:nvSpPr>
          <p:spPr bwMode="auto">
            <a:xfrm>
              <a:off x="6242050" y="1909763"/>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8 h 30"/>
                <a:gd name="T14" fmla="*/ 2 w 30"/>
                <a:gd name="T15" fmla="*/ 26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5 h 30"/>
                <a:gd name="T28" fmla="*/ 6 w 30"/>
                <a:gd name="T29" fmla="*/ 17 h 30"/>
                <a:gd name="T30" fmla="*/ 7 w 30"/>
                <a:gd name="T31" fmla="*/ 18 h 30"/>
                <a:gd name="T32" fmla="*/ 8 w 30"/>
                <a:gd name="T33" fmla="*/ 21 h 30"/>
                <a:gd name="T34" fmla="*/ 12 w 30"/>
                <a:gd name="T35" fmla="*/ 15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0"/>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29"/>
                    <a:pt x="3" y="29"/>
                    <a:pt x="3" y="28"/>
                  </a:cubicBezTo>
                  <a:cubicBezTo>
                    <a:pt x="3" y="28"/>
                    <a:pt x="2" y="27"/>
                    <a:pt x="2" y="26"/>
                  </a:cubicBezTo>
                  <a:cubicBezTo>
                    <a:pt x="2" y="26"/>
                    <a:pt x="1" y="24"/>
                    <a:pt x="1" y="23"/>
                  </a:cubicBezTo>
                  <a:cubicBezTo>
                    <a:pt x="1" y="23"/>
                    <a:pt x="1" y="22"/>
                    <a:pt x="1" y="22"/>
                  </a:cubicBezTo>
                  <a:cubicBezTo>
                    <a:pt x="0" y="20"/>
                    <a:pt x="0" y="19"/>
                    <a:pt x="0" y="19"/>
                  </a:cubicBezTo>
                  <a:cubicBezTo>
                    <a:pt x="0" y="18"/>
                    <a:pt x="0" y="17"/>
                    <a:pt x="1" y="16"/>
                  </a:cubicBezTo>
                  <a:cubicBezTo>
                    <a:pt x="3" y="15"/>
                    <a:pt x="4" y="15"/>
                    <a:pt x="5" y="15"/>
                  </a:cubicBezTo>
                  <a:cubicBezTo>
                    <a:pt x="5" y="15"/>
                    <a:pt x="5" y="15"/>
                    <a:pt x="6" y="15"/>
                  </a:cubicBezTo>
                  <a:cubicBezTo>
                    <a:pt x="6" y="16"/>
                    <a:pt x="6" y="16"/>
                    <a:pt x="6" y="17"/>
                  </a:cubicBezTo>
                  <a:cubicBezTo>
                    <a:pt x="6" y="17"/>
                    <a:pt x="7" y="18"/>
                    <a:pt x="7" y="18"/>
                  </a:cubicBezTo>
                  <a:cubicBezTo>
                    <a:pt x="7" y="20"/>
                    <a:pt x="8" y="21"/>
                    <a:pt x="8" y="21"/>
                  </a:cubicBezTo>
                  <a:cubicBezTo>
                    <a:pt x="9" y="21"/>
                    <a:pt x="10" y="19"/>
                    <a:pt x="12" y="15"/>
                  </a:cubicBezTo>
                  <a:cubicBezTo>
                    <a:pt x="14" y="12"/>
                    <a:pt x="12" y="15"/>
                    <a:pt x="14" y="13"/>
                  </a:cubicBezTo>
                  <a:cubicBezTo>
                    <a:pt x="16" y="9"/>
                    <a:pt x="18" y="7"/>
                    <a:pt x="19" y="6"/>
                  </a:cubicBezTo>
                  <a:cubicBezTo>
                    <a:pt x="20" y="4"/>
                    <a:pt x="21" y="3"/>
                    <a:pt x="22" y="2"/>
                  </a:cubicBezTo>
                  <a:cubicBezTo>
                    <a:pt x="23" y="2"/>
                    <a:pt x="24" y="1"/>
                    <a:pt x="25" y="1"/>
                  </a:cubicBezTo>
                  <a:cubicBezTo>
                    <a:pt x="26" y="0"/>
                    <a:pt x="28" y="0"/>
                    <a:pt x="30" y="0"/>
                  </a:cubicBezTo>
                  <a:lnTo>
                    <a:pt x="3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6" name="Freeform 78"/>
            <p:cNvSpPr>
              <a:spLocks/>
            </p:cNvSpPr>
            <p:nvPr userDrawn="1"/>
          </p:nvSpPr>
          <p:spPr bwMode="auto">
            <a:xfrm>
              <a:off x="6242050" y="2041525"/>
              <a:ext cx="115888" cy="115888"/>
            </a:xfrm>
            <a:custGeom>
              <a:avLst/>
              <a:gdLst>
                <a:gd name="T0" fmla="*/ 30 w 30"/>
                <a:gd name="T1" fmla="*/ 0 h 30"/>
                <a:gd name="T2" fmla="*/ 18 w 30"/>
                <a:gd name="T3" fmla="*/ 15 h 30"/>
                <a:gd name="T4" fmla="*/ 12 w 30"/>
                <a:gd name="T5" fmla="*/ 25 h 30"/>
                <a:gd name="T6" fmla="*/ 11 w 30"/>
                <a:gd name="T7" fmla="*/ 26 h 30"/>
                <a:gd name="T8" fmla="*/ 6 w 30"/>
                <a:gd name="T9" fmla="*/ 30 h 30"/>
                <a:gd name="T10" fmla="*/ 4 w 30"/>
                <a:gd name="T11" fmla="*/ 29 h 30"/>
                <a:gd name="T12" fmla="*/ 3 w 30"/>
                <a:gd name="T13" fmla="*/ 28 h 30"/>
                <a:gd name="T14" fmla="*/ 2 w 30"/>
                <a:gd name="T15" fmla="*/ 26 h 30"/>
                <a:gd name="T16" fmla="*/ 1 w 30"/>
                <a:gd name="T17" fmla="*/ 22 h 30"/>
                <a:gd name="T18" fmla="*/ 1 w 30"/>
                <a:gd name="T19" fmla="*/ 22 h 30"/>
                <a:gd name="T20" fmla="*/ 0 w 30"/>
                <a:gd name="T21" fmla="*/ 18 h 30"/>
                <a:gd name="T22" fmla="*/ 1 w 30"/>
                <a:gd name="T23" fmla="*/ 16 h 30"/>
                <a:gd name="T24" fmla="*/ 5 w 30"/>
                <a:gd name="T25" fmla="*/ 15 h 30"/>
                <a:gd name="T26" fmla="*/ 6 w 30"/>
                <a:gd name="T27" fmla="*/ 15 h 30"/>
                <a:gd name="T28" fmla="*/ 6 w 30"/>
                <a:gd name="T29" fmla="*/ 16 h 30"/>
                <a:gd name="T30" fmla="*/ 7 w 30"/>
                <a:gd name="T31" fmla="*/ 18 h 30"/>
                <a:gd name="T32" fmla="*/ 8 w 30"/>
                <a:gd name="T33" fmla="*/ 20 h 30"/>
                <a:gd name="T34" fmla="*/ 12 w 30"/>
                <a:gd name="T35" fmla="*/ 15 h 30"/>
                <a:gd name="T36" fmla="*/ 14 w 30"/>
                <a:gd name="T37" fmla="*/ 12 h 30"/>
                <a:gd name="T38" fmla="*/ 19 w 30"/>
                <a:gd name="T39" fmla="*/ 5 h 30"/>
                <a:gd name="T40" fmla="*/ 22 w 30"/>
                <a:gd name="T41" fmla="*/ 2 h 30"/>
                <a:gd name="T42" fmla="*/ 25 w 30"/>
                <a:gd name="T43" fmla="*/ 0 h 30"/>
                <a:gd name="T44" fmla="*/ 30 w 3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0">
                  <a:moveTo>
                    <a:pt x="30" y="0"/>
                  </a:moveTo>
                  <a:cubicBezTo>
                    <a:pt x="26" y="5"/>
                    <a:pt x="22" y="10"/>
                    <a:pt x="18" y="15"/>
                  </a:cubicBezTo>
                  <a:cubicBezTo>
                    <a:pt x="14" y="20"/>
                    <a:pt x="15" y="19"/>
                    <a:pt x="12" y="25"/>
                  </a:cubicBezTo>
                  <a:cubicBezTo>
                    <a:pt x="12" y="25"/>
                    <a:pt x="11" y="26"/>
                    <a:pt x="11" y="26"/>
                  </a:cubicBezTo>
                  <a:cubicBezTo>
                    <a:pt x="10" y="29"/>
                    <a:pt x="8" y="30"/>
                    <a:pt x="6" y="30"/>
                  </a:cubicBezTo>
                  <a:cubicBezTo>
                    <a:pt x="6" y="30"/>
                    <a:pt x="5" y="29"/>
                    <a:pt x="4" y="29"/>
                  </a:cubicBezTo>
                  <a:cubicBezTo>
                    <a:pt x="4" y="29"/>
                    <a:pt x="3" y="29"/>
                    <a:pt x="3" y="28"/>
                  </a:cubicBezTo>
                  <a:cubicBezTo>
                    <a:pt x="3" y="27"/>
                    <a:pt x="2" y="27"/>
                    <a:pt x="2" y="26"/>
                  </a:cubicBezTo>
                  <a:cubicBezTo>
                    <a:pt x="2" y="25"/>
                    <a:pt x="1" y="24"/>
                    <a:pt x="1" y="22"/>
                  </a:cubicBezTo>
                  <a:cubicBezTo>
                    <a:pt x="1" y="22"/>
                    <a:pt x="1" y="22"/>
                    <a:pt x="1" y="22"/>
                  </a:cubicBezTo>
                  <a:cubicBezTo>
                    <a:pt x="0" y="20"/>
                    <a:pt x="0" y="19"/>
                    <a:pt x="0" y="18"/>
                  </a:cubicBezTo>
                  <a:cubicBezTo>
                    <a:pt x="0" y="17"/>
                    <a:pt x="0" y="17"/>
                    <a:pt x="1" y="16"/>
                  </a:cubicBezTo>
                  <a:cubicBezTo>
                    <a:pt x="3" y="15"/>
                    <a:pt x="4" y="15"/>
                    <a:pt x="5" y="15"/>
                  </a:cubicBezTo>
                  <a:cubicBezTo>
                    <a:pt x="5" y="15"/>
                    <a:pt x="5" y="15"/>
                    <a:pt x="6" y="15"/>
                  </a:cubicBezTo>
                  <a:cubicBezTo>
                    <a:pt x="6" y="15"/>
                    <a:pt x="6" y="16"/>
                    <a:pt x="6" y="16"/>
                  </a:cubicBezTo>
                  <a:cubicBezTo>
                    <a:pt x="6" y="17"/>
                    <a:pt x="7" y="17"/>
                    <a:pt x="7" y="18"/>
                  </a:cubicBezTo>
                  <a:cubicBezTo>
                    <a:pt x="7" y="20"/>
                    <a:pt x="8" y="20"/>
                    <a:pt x="8" y="20"/>
                  </a:cubicBezTo>
                  <a:cubicBezTo>
                    <a:pt x="9" y="20"/>
                    <a:pt x="10" y="19"/>
                    <a:pt x="12" y="15"/>
                  </a:cubicBezTo>
                  <a:cubicBezTo>
                    <a:pt x="14" y="12"/>
                    <a:pt x="12" y="15"/>
                    <a:pt x="14" y="12"/>
                  </a:cubicBezTo>
                  <a:cubicBezTo>
                    <a:pt x="16" y="9"/>
                    <a:pt x="18" y="7"/>
                    <a:pt x="19" y="5"/>
                  </a:cubicBezTo>
                  <a:cubicBezTo>
                    <a:pt x="20" y="4"/>
                    <a:pt x="21" y="3"/>
                    <a:pt x="22" y="2"/>
                  </a:cubicBezTo>
                  <a:cubicBezTo>
                    <a:pt x="23" y="1"/>
                    <a:pt x="24" y="1"/>
                    <a:pt x="25" y="0"/>
                  </a:cubicBezTo>
                  <a:cubicBezTo>
                    <a:pt x="26" y="0"/>
                    <a:pt x="28"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7" name="Freeform 79"/>
            <p:cNvSpPr>
              <a:spLocks/>
            </p:cNvSpPr>
            <p:nvPr userDrawn="1"/>
          </p:nvSpPr>
          <p:spPr bwMode="auto">
            <a:xfrm>
              <a:off x="6242050" y="2171700"/>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9 h 30"/>
                <a:gd name="T14" fmla="*/ 2 w 30"/>
                <a:gd name="T15" fmla="*/ 27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6 h 30"/>
                <a:gd name="T28" fmla="*/ 6 w 30"/>
                <a:gd name="T29" fmla="*/ 17 h 30"/>
                <a:gd name="T30" fmla="*/ 7 w 30"/>
                <a:gd name="T31" fmla="*/ 19 h 30"/>
                <a:gd name="T32" fmla="*/ 8 w 30"/>
                <a:gd name="T33" fmla="*/ 21 h 30"/>
                <a:gd name="T34" fmla="*/ 12 w 30"/>
                <a:gd name="T35" fmla="*/ 16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1"/>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30"/>
                    <a:pt x="3" y="29"/>
                    <a:pt x="3" y="29"/>
                  </a:cubicBezTo>
                  <a:cubicBezTo>
                    <a:pt x="3" y="28"/>
                    <a:pt x="2" y="27"/>
                    <a:pt x="2" y="27"/>
                  </a:cubicBezTo>
                  <a:cubicBezTo>
                    <a:pt x="2" y="26"/>
                    <a:pt x="1" y="24"/>
                    <a:pt x="1" y="23"/>
                  </a:cubicBezTo>
                  <a:cubicBezTo>
                    <a:pt x="1" y="23"/>
                    <a:pt x="1" y="23"/>
                    <a:pt x="1" y="22"/>
                  </a:cubicBezTo>
                  <a:cubicBezTo>
                    <a:pt x="0" y="21"/>
                    <a:pt x="0" y="19"/>
                    <a:pt x="0" y="19"/>
                  </a:cubicBezTo>
                  <a:cubicBezTo>
                    <a:pt x="0" y="18"/>
                    <a:pt x="0" y="17"/>
                    <a:pt x="1" y="16"/>
                  </a:cubicBezTo>
                  <a:cubicBezTo>
                    <a:pt x="3" y="16"/>
                    <a:pt x="4" y="15"/>
                    <a:pt x="5" y="15"/>
                  </a:cubicBezTo>
                  <a:cubicBezTo>
                    <a:pt x="5" y="15"/>
                    <a:pt x="5" y="15"/>
                    <a:pt x="6" y="16"/>
                  </a:cubicBezTo>
                  <a:cubicBezTo>
                    <a:pt x="6" y="16"/>
                    <a:pt x="6" y="16"/>
                    <a:pt x="6" y="17"/>
                  </a:cubicBezTo>
                  <a:cubicBezTo>
                    <a:pt x="6" y="17"/>
                    <a:pt x="7" y="18"/>
                    <a:pt x="7" y="19"/>
                  </a:cubicBezTo>
                  <a:cubicBezTo>
                    <a:pt x="7" y="20"/>
                    <a:pt x="8" y="21"/>
                    <a:pt x="8" y="21"/>
                  </a:cubicBezTo>
                  <a:cubicBezTo>
                    <a:pt x="9" y="21"/>
                    <a:pt x="10" y="19"/>
                    <a:pt x="12" y="16"/>
                  </a:cubicBezTo>
                  <a:cubicBezTo>
                    <a:pt x="14" y="12"/>
                    <a:pt x="12" y="15"/>
                    <a:pt x="14" y="13"/>
                  </a:cubicBezTo>
                  <a:cubicBezTo>
                    <a:pt x="16" y="10"/>
                    <a:pt x="18" y="7"/>
                    <a:pt x="19" y="6"/>
                  </a:cubicBezTo>
                  <a:cubicBezTo>
                    <a:pt x="20" y="4"/>
                    <a:pt x="21" y="3"/>
                    <a:pt x="22" y="2"/>
                  </a:cubicBezTo>
                  <a:cubicBezTo>
                    <a:pt x="23" y="2"/>
                    <a:pt x="24" y="1"/>
                    <a:pt x="25" y="1"/>
                  </a:cubicBezTo>
                  <a:cubicBezTo>
                    <a:pt x="26" y="1"/>
                    <a:pt x="28" y="0"/>
                    <a:pt x="30" y="0"/>
                  </a:cubicBezTo>
                  <a:lnTo>
                    <a:pt x="3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49" name="Group 48"/>
          <p:cNvGrpSpPr/>
          <p:nvPr/>
        </p:nvGrpSpPr>
        <p:grpSpPr>
          <a:xfrm>
            <a:off x="894632" y="3836603"/>
            <a:ext cx="455682" cy="425734"/>
            <a:chOff x="7673975" y="2925763"/>
            <a:chExt cx="606425" cy="506413"/>
          </a:xfrm>
          <a:solidFill>
            <a:schemeClr val="bg1"/>
          </a:solidFill>
        </p:grpSpPr>
        <p:sp>
          <p:nvSpPr>
            <p:cNvPr id="50" name="Rectangle 201"/>
            <p:cNvSpPr>
              <a:spLocks noChangeArrowheads="1"/>
            </p:cNvSpPr>
            <p:nvPr userDrawn="1"/>
          </p:nvSpPr>
          <p:spPr bwMode="auto">
            <a:xfrm>
              <a:off x="7894638" y="3006725"/>
              <a:ext cx="730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1" name="Rectangle 202"/>
            <p:cNvSpPr>
              <a:spLocks noChangeArrowheads="1"/>
            </p:cNvSpPr>
            <p:nvPr userDrawn="1"/>
          </p:nvSpPr>
          <p:spPr bwMode="auto">
            <a:xfrm>
              <a:off x="7805738" y="3238500"/>
              <a:ext cx="42863" cy="6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2" name="Rectangle 203"/>
            <p:cNvSpPr>
              <a:spLocks noChangeArrowheads="1"/>
            </p:cNvSpPr>
            <p:nvPr userDrawn="1"/>
          </p:nvSpPr>
          <p:spPr bwMode="auto">
            <a:xfrm>
              <a:off x="8167688" y="3103563"/>
              <a:ext cx="42863"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3" name="Freeform 204"/>
            <p:cNvSpPr>
              <a:spLocks noEditPoints="1"/>
            </p:cNvSpPr>
            <p:nvPr userDrawn="1"/>
          </p:nvSpPr>
          <p:spPr bwMode="auto">
            <a:xfrm>
              <a:off x="7673975" y="2925763"/>
              <a:ext cx="606425" cy="506413"/>
            </a:xfrm>
            <a:custGeom>
              <a:avLst/>
              <a:gdLst>
                <a:gd name="T0" fmla="*/ 38 w 157"/>
                <a:gd name="T1" fmla="*/ 0 h 131"/>
                <a:gd name="T2" fmla="*/ 38 w 157"/>
                <a:gd name="T3" fmla="*/ 35 h 131"/>
                <a:gd name="T4" fmla="*/ 35 w 157"/>
                <a:gd name="T5" fmla="*/ 38 h 131"/>
                <a:gd name="T6" fmla="*/ 0 w 157"/>
                <a:gd name="T7" fmla="*/ 38 h 131"/>
                <a:gd name="T8" fmla="*/ 0 w 157"/>
                <a:gd name="T9" fmla="*/ 131 h 131"/>
                <a:gd name="T10" fmla="*/ 157 w 157"/>
                <a:gd name="T11" fmla="*/ 131 h 131"/>
                <a:gd name="T12" fmla="*/ 157 w 157"/>
                <a:gd name="T13" fmla="*/ 0 h 131"/>
                <a:gd name="T14" fmla="*/ 38 w 157"/>
                <a:gd name="T15" fmla="*/ 0 h 131"/>
                <a:gd name="T16" fmla="*/ 146 w 157"/>
                <a:gd name="T17" fmla="*/ 72 h 131"/>
                <a:gd name="T18" fmla="*/ 128 w 157"/>
                <a:gd name="T19" fmla="*/ 72 h 131"/>
                <a:gd name="T20" fmla="*/ 128 w 157"/>
                <a:gd name="T21" fmla="*/ 86 h 131"/>
                <a:gd name="T22" fmla="*/ 121 w 157"/>
                <a:gd name="T23" fmla="*/ 86 h 131"/>
                <a:gd name="T24" fmla="*/ 121 w 157"/>
                <a:gd name="T25" fmla="*/ 38 h 131"/>
                <a:gd name="T26" fmla="*/ 98 w 157"/>
                <a:gd name="T27" fmla="*/ 38 h 131"/>
                <a:gd name="T28" fmla="*/ 98 w 157"/>
                <a:gd name="T29" fmla="*/ 46 h 131"/>
                <a:gd name="T30" fmla="*/ 91 w 157"/>
                <a:gd name="T31" fmla="*/ 46 h 131"/>
                <a:gd name="T32" fmla="*/ 91 w 157"/>
                <a:gd name="T33" fmla="*/ 38 h 131"/>
                <a:gd name="T34" fmla="*/ 83 w 157"/>
                <a:gd name="T35" fmla="*/ 38 h 131"/>
                <a:gd name="T36" fmla="*/ 52 w 157"/>
                <a:gd name="T37" fmla="*/ 38 h 131"/>
                <a:gd name="T38" fmla="*/ 52 w 157"/>
                <a:gd name="T39" fmla="*/ 70 h 131"/>
                <a:gd name="T40" fmla="*/ 87 w 157"/>
                <a:gd name="T41" fmla="*/ 70 h 131"/>
                <a:gd name="T42" fmla="*/ 88 w 157"/>
                <a:gd name="T43" fmla="*/ 70 h 131"/>
                <a:gd name="T44" fmla="*/ 91 w 157"/>
                <a:gd name="T45" fmla="*/ 70 h 131"/>
                <a:gd name="T46" fmla="*/ 91 w 157"/>
                <a:gd name="T47" fmla="*/ 54 h 131"/>
                <a:gd name="T48" fmla="*/ 98 w 157"/>
                <a:gd name="T49" fmla="*/ 54 h 131"/>
                <a:gd name="T50" fmla="*/ 98 w 157"/>
                <a:gd name="T51" fmla="*/ 70 h 131"/>
                <a:gd name="T52" fmla="*/ 108 w 157"/>
                <a:gd name="T53" fmla="*/ 70 h 131"/>
                <a:gd name="T54" fmla="*/ 108 w 157"/>
                <a:gd name="T55" fmla="*/ 76 h 131"/>
                <a:gd name="T56" fmla="*/ 88 w 157"/>
                <a:gd name="T57" fmla="*/ 76 h 131"/>
                <a:gd name="T58" fmla="*/ 87 w 157"/>
                <a:gd name="T59" fmla="*/ 76 h 131"/>
                <a:gd name="T60" fmla="*/ 52 w 157"/>
                <a:gd name="T61" fmla="*/ 76 h 131"/>
                <a:gd name="T62" fmla="*/ 52 w 157"/>
                <a:gd name="T63" fmla="*/ 106 h 131"/>
                <a:gd name="T64" fmla="*/ 52 w 157"/>
                <a:gd name="T65" fmla="*/ 106 h 131"/>
                <a:gd name="T66" fmla="*/ 52 w 157"/>
                <a:gd name="T67" fmla="*/ 107 h 131"/>
                <a:gd name="T68" fmla="*/ 76 w 157"/>
                <a:gd name="T69" fmla="*/ 107 h 131"/>
                <a:gd name="T70" fmla="*/ 76 w 157"/>
                <a:gd name="T71" fmla="*/ 95 h 131"/>
                <a:gd name="T72" fmla="*/ 83 w 157"/>
                <a:gd name="T73" fmla="*/ 95 h 131"/>
                <a:gd name="T74" fmla="*/ 83 w 157"/>
                <a:gd name="T75" fmla="*/ 107 h 131"/>
                <a:gd name="T76" fmla="*/ 121 w 157"/>
                <a:gd name="T77" fmla="*/ 107 h 131"/>
                <a:gd name="T78" fmla="*/ 121 w 157"/>
                <a:gd name="T79" fmla="*/ 97 h 131"/>
                <a:gd name="T80" fmla="*/ 128 w 157"/>
                <a:gd name="T81" fmla="*/ 97 h 131"/>
                <a:gd name="T82" fmla="*/ 128 w 157"/>
                <a:gd name="T83" fmla="*/ 114 h 131"/>
                <a:gd name="T84" fmla="*/ 45 w 157"/>
                <a:gd name="T85" fmla="*/ 114 h 131"/>
                <a:gd name="T86" fmla="*/ 45 w 157"/>
                <a:gd name="T87" fmla="*/ 106 h 131"/>
                <a:gd name="T88" fmla="*/ 28 w 157"/>
                <a:gd name="T89" fmla="*/ 106 h 131"/>
                <a:gd name="T90" fmla="*/ 28 w 157"/>
                <a:gd name="T91" fmla="*/ 74 h 131"/>
                <a:gd name="T92" fmla="*/ 45 w 157"/>
                <a:gd name="T93" fmla="*/ 74 h 131"/>
                <a:gd name="T94" fmla="*/ 45 w 157"/>
                <a:gd name="T95" fmla="*/ 32 h 131"/>
                <a:gd name="T96" fmla="*/ 51 w 157"/>
                <a:gd name="T97" fmla="*/ 32 h 131"/>
                <a:gd name="T98" fmla="*/ 51 w 157"/>
                <a:gd name="T99" fmla="*/ 14 h 131"/>
                <a:gd name="T100" fmla="*/ 83 w 157"/>
                <a:gd name="T101" fmla="*/ 14 h 131"/>
                <a:gd name="T102" fmla="*/ 83 w 157"/>
                <a:gd name="T103" fmla="*/ 32 h 131"/>
                <a:gd name="T104" fmla="*/ 128 w 157"/>
                <a:gd name="T105" fmla="*/ 32 h 131"/>
                <a:gd name="T106" fmla="*/ 128 w 157"/>
                <a:gd name="T107" fmla="*/ 39 h 131"/>
                <a:gd name="T108" fmla="*/ 146 w 157"/>
                <a:gd name="T109" fmla="*/ 39 h 131"/>
                <a:gd name="T110" fmla="*/ 146 w 157"/>
                <a:gd name="T111"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31">
                  <a:moveTo>
                    <a:pt x="38" y="0"/>
                  </a:moveTo>
                  <a:cubicBezTo>
                    <a:pt x="38" y="35"/>
                    <a:pt x="38" y="35"/>
                    <a:pt x="38" y="35"/>
                  </a:cubicBezTo>
                  <a:cubicBezTo>
                    <a:pt x="38" y="37"/>
                    <a:pt x="37" y="38"/>
                    <a:pt x="35" y="38"/>
                  </a:cubicBezTo>
                  <a:cubicBezTo>
                    <a:pt x="0" y="38"/>
                    <a:pt x="0" y="38"/>
                    <a:pt x="0" y="38"/>
                  </a:cubicBezTo>
                  <a:cubicBezTo>
                    <a:pt x="0" y="131"/>
                    <a:pt x="0" y="131"/>
                    <a:pt x="0" y="131"/>
                  </a:cubicBezTo>
                  <a:cubicBezTo>
                    <a:pt x="157" y="131"/>
                    <a:pt x="157" y="131"/>
                    <a:pt x="157" y="131"/>
                  </a:cubicBezTo>
                  <a:cubicBezTo>
                    <a:pt x="157" y="0"/>
                    <a:pt x="157" y="0"/>
                    <a:pt x="157" y="0"/>
                  </a:cubicBezTo>
                  <a:lnTo>
                    <a:pt x="38" y="0"/>
                  </a:lnTo>
                  <a:close/>
                  <a:moveTo>
                    <a:pt x="146" y="72"/>
                  </a:moveTo>
                  <a:cubicBezTo>
                    <a:pt x="128" y="72"/>
                    <a:pt x="128" y="72"/>
                    <a:pt x="128" y="72"/>
                  </a:cubicBezTo>
                  <a:cubicBezTo>
                    <a:pt x="128" y="86"/>
                    <a:pt x="128" y="86"/>
                    <a:pt x="128" y="86"/>
                  </a:cubicBezTo>
                  <a:cubicBezTo>
                    <a:pt x="121" y="86"/>
                    <a:pt x="121" y="86"/>
                    <a:pt x="121" y="86"/>
                  </a:cubicBezTo>
                  <a:cubicBezTo>
                    <a:pt x="121" y="38"/>
                    <a:pt x="121" y="38"/>
                    <a:pt x="121" y="38"/>
                  </a:cubicBezTo>
                  <a:cubicBezTo>
                    <a:pt x="98" y="38"/>
                    <a:pt x="98" y="38"/>
                    <a:pt x="98" y="38"/>
                  </a:cubicBezTo>
                  <a:cubicBezTo>
                    <a:pt x="98" y="46"/>
                    <a:pt x="98" y="46"/>
                    <a:pt x="98" y="46"/>
                  </a:cubicBezTo>
                  <a:cubicBezTo>
                    <a:pt x="91" y="46"/>
                    <a:pt x="91" y="46"/>
                    <a:pt x="91" y="46"/>
                  </a:cubicBezTo>
                  <a:cubicBezTo>
                    <a:pt x="91" y="38"/>
                    <a:pt x="91" y="38"/>
                    <a:pt x="91" y="38"/>
                  </a:cubicBezTo>
                  <a:cubicBezTo>
                    <a:pt x="83" y="38"/>
                    <a:pt x="83" y="38"/>
                    <a:pt x="83" y="38"/>
                  </a:cubicBezTo>
                  <a:cubicBezTo>
                    <a:pt x="52" y="38"/>
                    <a:pt x="52" y="38"/>
                    <a:pt x="52" y="38"/>
                  </a:cubicBezTo>
                  <a:cubicBezTo>
                    <a:pt x="52" y="70"/>
                    <a:pt x="52" y="70"/>
                    <a:pt x="52" y="70"/>
                  </a:cubicBezTo>
                  <a:cubicBezTo>
                    <a:pt x="87" y="70"/>
                    <a:pt x="87" y="70"/>
                    <a:pt x="87" y="70"/>
                  </a:cubicBezTo>
                  <a:cubicBezTo>
                    <a:pt x="88" y="70"/>
                    <a:pt x="88" y="70"/>
                    <a:pt x="88" y="70"/>
                  </a:cubicBezTo>
                  <a:cubicBezTo>
                    <a:pt x="91" y="70"/>
                    <a:pt x="91" y="70"/>
                    <a:pt x="91" y="70"/>
                  </a:cubicBezTo>
                  <a:cubicBezTo>
                    <a:pt x="91" y="54"/>
                    <a:pt x="91" y="54"/>
                    <a:pt x="91" y="54"/>
                  </a:cubicBezTo>
                  <a:cubicBezTo>
                    <a:pt x="98" y="54"/>
                    <a:pt x="98" y="54"/>
                    <a:pt x="98" y="54"/>
                  </a:cubicBezTo>
                  <a:cubicBezTo>
                    <a:pt x="98" y="70"/>
                    <a:pt x="98" y="70"/>
                    <a:pt x="98" y="70"/>
                  </a:cubicBezTo>
                  <a:cubicBezTo>
                    <a:pt x="108" y="70"/>
                    <a:pt x="108" y="70"/>
                    <a:pt x="108" y="70"/>
                  </a:cubicBezTo>
                  <a:cubicBezTo>
                    <a:pt x="108" y="76"/>
                    <a:pt x="108" y="76"/>
                    <a:pt x="108" y="76"/>
                  </a:cubicBezTo>
                  <a:cubicBezTo>
                    <a:pt x="88" y="76"/>
                    <a:pt x="88" y="76"/>
                    <a:pt x="88" y="76"/>
                  </a:cubicBezTo>
                  <a:cubicBezTo>
                    <a:pt x="87" y="76"/>
                    <a:pt x="87" y="76"/>
                    <a:pt x="87" y="76"/>
                  </a:cubicBezTo>
                  <a:cubicBezTo>
                    <a:pt x="52" y="76"/>
                    <a:pt x="52" y="76"/>
                    <a:pt x="52" y="76"/>
                  </a:cubicBezTo>
                  <a:cubicBezTo>
                    <a:pt x="52" y="106"/>
                    <a:pt x="52" y="106"/>
                    <a:pt x="52" y="106"/>
                  </a:cubicBezTo>
                  <a:cubicBezTo>
                    <a:pt x="52" y="106"/>
                    <a:pt x="52" y="106"/>
                    <a:pt x="52" y="106"/>
                  </a:cubicBezTo>
                  <a:cubicBezTo>
                    <a:pt x="52" y="107"/>
                    <a:pt x="52" y="107"/>
                    <a:pt x="52" y="107"/>
                  </a:cubicBezTo>
                  <a:cubicBezTo>
                    <a:pt x="76" y="107"/>
                    <a:pt x="76" y="107"/>
                    <a:pt x="76" y="107"/>
                  </a:cubicBezTo>
                  <a:cubicBezTo>
                    <a:pt x="76" y="95"/>
                    <a:pt x="76" y="95"/>
                    <a:pt x="76" y="95"/>
                  </a:cubicBezTo>
                  <a:cubicBezTo>
                    <a:pt x="83" y="95"/>
                    <a:pt x="83" y="95"/>
                    <a:pt x="83" y="95"/>
                  </a:cubicBezTo>
                  <a:cubicBezTo>
                    <a:pt x="83" y="107"/>
                    <a:pt x="83" y="107"/>
                    <a:pt x="83" y="107"/>
                  </a:cubicBezTo>
                  <a:cubicBezTo>
                    <a:pt x="121" y="107"/>
                    <a:pt x="121" y="107"/>
                    <a:pt x="121" y="107"/>
                  </a:cubicBezTo>
                  <a:cubicBezTo>
                    <a:pt x="121" y="97"/>
                    <a:pt x="121" y="97"/>
                    <a:pt x="121" y="97"/>
                  </a:cubicBezTo>
                  <a:cubicBezTo>
                    <a:pt x="128" y="97"/>
                    <a:pt x="128" y="97"/>
                    <a:pt x="128" y="97"/>
                  </a:cubicBezTo>
                  <a:cubicBezTo>
                    <a:pt x="128" y="114"/>
                    <a:pt x="128" y="114"/>
                    <a:pt x="128" y="114"/>
                  </a:cubicBezTo>
                  <a:cubicBezTo>
                    <a:pt x="45" y="114"/>
                    <a:pt x="45" y="114"/>
                    <a:pt x="45" y="114"/>
                  </a:cubicBezTo>
                  <a:cubicBezTo>
                    <a:pt x="45" y="106"/>
                    <a:pt x="45" y="106"/>
                    <a:pt x="45" y="106"/>
                  </a:cubicBezTo>
                  <a:cubicBezTo>
                    <a:pt x="28" y="106"/>
                    <a:pt x="28" y="106"/>
                    <a:pt x="28" y="106"/>
                  </a:cubicBezTo>
                  <a:cubicBezTo>
                    <a:pt x="28" y="74"/>
                    <a:pt x="28" y="74"/>
                    <a:pt x="28" y="74"/>
                  </a:cubicBezTo>
                  <a:cubicBezTo>
                    <a:pt x="45" y="74"/>
                    <a:pt x="45" y="74"/>
                    <a:pt x="45" y="74"/>
                  </a:cubicBezTo>
                  <a:cubicBezTo>
                    <a:pt x="45" y="32"/>
                    <a:pt x="45" y="32"/>
                    <a:pt x="45" y="32"/>
                  </a:cubicBezTo>
                  <a:cubicBezTo>
                    <a:pt x="51" y="32"/>
                    <a:pt x="51" y="32"/>
                    <a:pt x="51" y="32"/>
                  </a:cubicBezTo>
                  <a:cubicBezTo>
                    <a:pt x="51" y="14"/>
                    <a:pt x="51" y="14"/>
                    <a:pt x="51" y="14"/>
                  </a:cubicBezTo>
                  <a:cubicBezTo>
                    <a:pt x="83" y="14"/>
                    <a:pt x="83" y="14"/>
                    <a:pt x="83" y="14"/>
                  </a:cubicBezTo>
                  <a:cubicBezTo>
                    <a:pt x="83" y="32"/>
                    <a:pt x="83" y="32"/>
                    <a:pt x="83" y="32"/>
                  </a:cubicBezTo>
                  <a:cubicBezTo>
                    <a:pt x="128" y="32"/>
                    <a:pt x="128" y="32"/>
                    <a:pt x="128" y="32"/>
                  </a:cubicBezTo>
                  <a:cubicBezTo>
                    <a:pt x="128" y="39"/>
                    <a:pt x="128" y="39"/>
                    <a:pt x="128" y="39"/>
                  </a:cubicBezTo>
                  <a:cubicBezTo>
                    <a:pt x="146" y="39"/>
                    <a:pt x="146" y="39"/>
                    <a:pt x="146" y="39"/>
                  </a:cubicBezTo>
                  <a:lnTo>
                    <a:pt x="1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4" name="Freeform 206"/>
            <p:cNvSpPr>
              <a:spLocks/>
            </p:cNvSpPr>
            <p:nvPr userDrawn="1"/>
          </p:nvSpPr>
          <p:spPr bwMode="auto">
            <a:xfrm>
              <a:off x="7678738" y="2941638"/>
              <a:ext cx="107950" cy="107950"/>
            </a:xfrm>
            <a:custGeom>
              <a:avLst/>
              <a:gdLst>
                <a:gd name="T0" fmla="*/ 68 w 68"/>
                <a:gd name="T1" fmla="*/ 0 h 68"/>
                <a:gd name="T2" fmla="*/ 0 w 68"/>
                <a:gd name="T3" fmla="*/ 68 h 68"/>
                <a:gd name="T4" fmla="*/ 68 w 68"/>
                <a:gd name="T5" fmla="*/ 68 h 68"/>
                <a:gd name="T6" fmla="*/ 68 w 68"/>
                <a:gd name="T7" fmla="*/ 0 h 68"/>
              </a:gdLst>
              <a:ahLst/>
              <a:cxnLst>
                <a:cxn ang="0">
                  <a:pos x="T0" y="T1"/>
                </a:cxn>
                <a:cxn ang="0">
                  <a:pos x="T2" y="T3"/>
                </a:cxn>
                <a:cxn ang="0">
                  <a:pos x="T4" y="T5"/>
                </a:cxn>
                <a:cxn ang="0">
                  <a:pos x="T6" y="T7"/>
                </a:cxn>
              </a:cxnLst>
              <a:rect l="0" t="0" r="r" b="b"/>
              <a:pathLst>
                <a:path w="68" h="68">
                  <a:moveTo>
                    <a:pt x="68" y="0"/>
                  </a:moveTo>
                  <a:lnTo>
                    <a:pt x="0" y="68"/>
                  </a:lnTo>
                  <a:lnTo>
                    <a:pt x="68" y="68"/>
                  </a:lnTo>
                  <a:lnTo>
                    <a:pt x="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Tree>
    <p:extLst>
      <p:ext uri="{BB962C8B-B14F-4D97-AF65-F5344CB8AC3E}">
        <p14:creationId xmlns:p14="http://schemas.microsoft.com/office/powerpoint/2010/main" val="29901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500"/>
                                        <p:tgtEl>
                                          <p:spTgt spid="2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500"/>
                                        <p:tgtEl>
                                          <p:spTgt spid="3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down)">
                                      <p:cBhvr>
                                        <p:cTn id="48" dur="500"/>
                                        <p:tgtEl>
                                          <p:spTgt spid="3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par>
                                <p:cTn id="55" presetID="22" presetClass="entr" presetSubtype="4"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down)">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down)">
                                      <p:cBhvr>
                                        <p:cTn id="65" dur="500"/>
                                        <p:tgtEl>
                                          <p:spTgt spid="1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11" grpId="0" animBg="1"/>
      <p:bldP spid="13" grpId="0" animBg="1"/>
      <p:bldP spid="14" grpId="0" animBg="1"/>
      <p:bldP spid="16" grpId="0" animBg="1"/>
      <p:bldP spid="21" grpId="0" animBg="1"/>
      <p:bldP spid="22" grpId="0" animBg="1"/>
      <p:bldP spid="17" grpId="0" animBg="1"/>
      <p:bldP spid="24" grpId="0"/>
      <p:bldP spid="25" grpId="0"/>
      <p:bldP spid="26" grpId="0" animBg="1"/>
      <p:bldP spid="33" grpId="0"/>
      <p:bldP spid="34" grpId="0"/>
      <p:bldP spid="35" grpId="0" animBg="1"/>
      <p:bldP spid="37" grpId="0" animBg="1"/>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Design Patterns</a:t>
            </a:r>
            <a:endParaRPr lang="en-CA" dirty="0"/>
          </a:p>
        </p:txBody>
      </p:sp>
      <p:pic>
        <p:nvPicPr>
          <p:cNvPr id="5" name="Picture 4"/>
          <p:cNvPicPr>
            <a:picLocks noChangeAspect="1"/>
          </p:cNvPicPr>
          <p:nvPr/>
        </p:nvPicPr>
        <p:blipFill>
          <a:blip r:embed="rId3"/>
          <a:stretch>
            <a:fillRect/>
          </a:stretch>
        </p:blipFill>
        <p:spPr>
          <a:xfrm>
            <a:off x="2059373" y="1340768"/>
            <a:ext cx="4913176" cy="4896544"/>
          </a:xfrm>
          <a:prstGeom prst="rect">
            <a:avLst/>
          </a:prstGeom>
        </p:spPr>
      </p:pic>
      <p:pic>
        <p:nvPicPr>
          <p:cNvPr id="4" name="Content Placeholder 3"/>
          <p:cNvPicPr>
            <a:picLocks noGrp="1" noChangeAspect="1"/>
          </p:cNvPicPr>
          <p:nvPr>
            <p:ph idx="10"/>
          </p:nvPr>
        </p:nvPicPr>
        <p:blipFill>
          <a:blip r:embed="rId4"/>
          <a:stretch>
            <a:fillRect/>
          </a:stretch>
        </p:blipFill>
        <p:spPr>
          <a:xfrm>
            <a:off x="251520" y="1340768"/>
            <a:ext cx="8617027" cy="4896544"/>
          </a:xfrm>
          <a:prstGeom prst="rect">
            <a:avLst/>
          </a:prstGeom>
        </p:spPr>
      </p:pic>
      <p:sp>
        <p:nvSpPr>
          <p:cNvPr id="6" name="Rectangle 5"/>
          <p:cNvSpPr/>
          <p:nvPr/>
        </p:nvSpPr>
        <p:spPr>
          <a:xfrm>
            <a:off x="234942" y="6564584"/>
            <a:ext cx="7424477" cy="276999"/>
          </a:xfrm>
          <a:prstGeom prst="rect">
            <a:avLst/>
          </a:prstGeom>
        </p:spPr>
        <p:txBody>
          <a:bodyPr wrap="square">
            <a:spAutoFit/>
          </a:bodyPr>
          <a:lstStyle/>
          <a:p>
            <a:r>
              <a:rPr lang="en-CA" sz="1200" i="1" u="sng" dirty="0">
                <a:solidFill>
                  <a:srgbClr val="0563C1"/>
                </a:solidFill>
                <a:latin typeface="Calibri" panose="020F0502020204030204" pitchFamily="34" charset="0"/>
                <a:ea typeface="Calibri" panose="020F0502020204030204" pitchFamily="34" charset="0"/>
                <a:hlinkClick r:id="rId5"/>
              </a:rPr>
              <a:t>https://docs.microsoft.com/en-us/azure/governance/blueprints/samples/iso27001-shared/</a:t>
            </a:r>
            <a:endParaRPr lang="en-CA" sz="1200" i="1" dirty="0"/>
          </a:p>
        </p:txBody>
      </p:sp>
    </p:spTree>
    <p:extLst>
      <p:ext uri="{BB962C8B-B14F-4D97-AF65-F5344CB8AC3E}">
        <p14:creationId xmlns:p14="http://schemas.microsoft.com/office/powerpoint/2010/main" val="210628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1907704" y="1318271"/>
            <a:ext cx="7128792" cy="3564396"/>
          </a:xfrm>
        </p:spPr>
      </p:pic>
      <p:sp>
        <p:nvSpPr>
          <p:cNvPr id="3" name="Text Placeholder 2"/>
          <p:cNvSpPr>
            <a:spLocks noGrp="1"/>
          </p:cNvSpPr>
          <p:nvPr>
            <p:ph type="body" sz="quarter" idx="11"/>
          </p:nvPr>
        </p:nvSpPr>
        <p:spPr/>
        <p:txBody>
          <a:bodyPr/>
          <a:lstStyle/>
          <a:p>
            <a:r>
              <a:rPr lang="en-CA" dirty="0" smtClean="0"/>
              <a:t>Infrastructure as Code</a:t>
            </a:r>
            <a:endParaRPr lang="en-CA" dirty="0"/>
          </a:p>
        </p:txBody>
      </p:sp>
      <p:sp>
        <p:nvSpPr>
          <p:cNvPr id="6" name="Rounded Rectangle 5"/>
          <p:cNvSpPr/>
          <p:nvPr>
            <p:custDataLst>
              <p:tags r:id="rId1"/>
            </p:custDataLst>
          </p:nvPr>
        </p:nvSpPr>
        <p:spPr>
          <a:xfrm>
            <a:off x="1907704" y="1683163"/>
            <a:ext cx="2594762" cy="3712802"/>
          </a:xfrm>
          <a:prstGeom prst="roundRect">
            <a:avLst/>
          </a:prstGeom>
          <a:noFill/>
          <a:ln w="28575">
            <a:solidFill>
              <a:srgbClr val="CCDC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1350" dirty="0"/>
          </a:p>
        </p:txBody>
      </p:sp>
      <p:sp>
        <p:nvSpPr>
          <p:cNvPr id="7" name="Can 6"/>
          <p:cNvSpPr/>
          <p:nvPr/>
        </p:nvSpPr>
        <p:spPr>
          <a:xfrm>
            <a:off x="2162206" y="4355249"/>
            <a:ext cx="2160239" cy="792088"/>
          </a:xfrm>
          <a:prstGeom prst="can">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Version Control System</a:t>
            </a:r>
          </a:p>
        </p:txBody>
      </p:sp>
      <p:sp>
        <p:nvSpPr>
          <p:cNvPr id="2" name="Rectangle 1"/>
          <p:cNvSpPr/>
          <p:nvPr/>
        </p:nvSpPr>
        <p:spPr>
          <a:xfrm>
            <a:off x="3165370" y="6001065"/>
            <a:ext cx="4422749" cy="369332"/>
          </a:xfrm>
          <a:prstGeom prst="rect">
            <a:avLst/>
          </a:prstGeom>
        </p:spPr>
        <p:txBody>
          <a:bodyPr wrap="none">
            <a:spAutoFit/>
          </a:bodyPr>
          <a:lstStyle/>
          <a:p>
            <a:r>
              <a:rPr lang="en-CA" b="1" dirty="0">
                <a:hlinkClick r:id="rId5"/>
              </a:rPr>
              <a:t>canada-ca</a:t>
            </a:r>
            <a:r>
              <a:rPr lang="en-CA" b="1" dirty="0"/>
              <a:t>/</a:t>
            </a:r>
            <a:r>
              <a:rPr lang="en-CA" b="1" dirty="0">
                <a:hlinkClick r:id="rId6"/>
              </a:rPr>
              <a:t>accelerators_accelerateurs-azure</a:t>
            </a:r>
            <a:r>
              <a:rPr lang="en-CA" b="1" dirty="0"/>
              <a:t> </a:t>
            </a:r>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5290" y="5805989"/>
            <a:ext cx="720080" cy="720080"/>
          </a:xfrm>
          <a:prstGeom prst="rect">
            <a:avLst/>
          </a:prstGeom>
        </p:spPr>
      </p:pic>
      <p:sp>
        <p:nvSpPr>
          <p:cNvPr id="8" name="Freeform 108"/>
          <p:cNvSpPr>
            <a:spLocks/>
          </p:cNvSpPr>
          <p:nvPr/>
        </p:nvSpPr>
        <p:spPr bwMode="auto">
          <a:xfrm>
            <a:off x="395536" y="2636912"/>
            <a:ext cx="1296143" cy="1080120"/>
          </a:xfrm>
          <a:custGeom>
            <a:avLst/>
            <a:gdLst>
              <a:gd name="T0" fmla="*/ 92 w 138"/>
              <a:gd name="T1" fmla="*/ 80 h 88"/>
              <a:gd name="T2" fmla="*/ 88 w 138"/>
              <a:gd name="T3" fmla="*/ 73 h 88"/>
              <a:gd name="T4" fmla="*/ 88 w 138"/>
              <a:gd name="T5" fmla="*/ 73 h 88"/>
              <a:gd name="T6" fmla="*/ 89 w 138"/>
              <a:gd name="T7" fmla="*/ 73 h 88"/>
              <a:gd name="T8" fmla="*/ 97 w 138"/>
              <a:gd name="T9" fmla="*/ 65 h 88"/>
              <a:gd name="T10" fmla="*/ 92 w 138"/>
              <a:gd name="T11" fmla="*/ 57 h 88"/>
              <a:gd name="T12" fmla="*/ 93 w 138"/>
              <a:gd name="T13" fmla="*/ 57 h 88"/>
              <a:gd name="T14" fmla="*/ 101 w 138"/>
              <a:gd name="T15" fmla="*/ 50 h 88"/>
              <a:gd name="T16" fmla="*/ 96 w 138"/>
              <a:gd name="T17" fmla="*/ 42 h 88"/>
              <a:gd name="T18" fmla="*/ 130 w 138"/>
              <a:gd name="T19" fmla="*/ 42 h 88"/>
              <a:gd name="T20" fmla="*/ 138 w 138"/>
              <a:gd name="T21" fmla="*/ 34 h 88"/>
              <a:gd name="T22" fmla="*/ 130 w 138"/>
              <a:gd name="T23" fmla="*/ 27 h 88"/>
              <a:gd name="T24" fmla="*/ 87 w 138"/>
              <a:gd name="T25" fmla="*/ 27 h 88"/>
              <a:gd name="T26" fmla="*/ 87 w 138"/>
              <a:gd name="T27" fmla="*/ 27 h 88"/>
              <a:gd name="T28" fmla="*/ 77 w 138"/>
              <a:gd name="T29" fmla="*/ 27 h 88"/>
              <a:gd name="T30" fmla="*/ 93 w 138"/>
              <a:gd name="T31" fmla="*/ 17 h 88"/>
              <a:gd name="T32" fmla="*/ 99 w 138"/>
              <a:gd name="T33" fmla="*/ 5 h 88"/>
              <a:gd name="T34" fmla="*/ 86 w 138"/>
              <a:gd name="T35" fmla="*/ 3 h 88"/>
              <a:gd name="T36" fmla="*/ 46 w 138"/>
              <a:gd name="T37" fmla="*/ 27 h 88"/>
              <a:gd name="T38" fmla="*/ 40 w 138"/>
              <a:gd name="T39" fmla="*/ 32 h 88"/>
              <a:gd name="T40" fmla="*/ 0 w 138"/>
              <a:gd name="T41" fmla="*/ 38 h 88"/>
              <a:gd name="T42" fmla="*/ 0 w 138"/>
              <a:gd name="T43" fmla="*/ 75 h 88"/>
              <a:gd name="T44" fmla="*/ 39 w 138"/>
              <a:gd name="T45" fmla="*/ 78 h 88"/>
              <a:gd name="T46" fmla="*/ 56 w 138"/>
              <a:gd name="T47" fmla="*/ 88 h 88"/>
              <a:gd name="T48" fmla="*/ 62 w 138"/>
              <a:gd name="T49" fmla="*/ 88 h 88"/>
              <a:gd name="T50" fmla="*/ 63 w 138"/>
              <a:gd name="T51" fmla="*/ 88 h 88"/>
              <a:gd name="T52" fmla="*/ 84 w 138"/>
              <a:gd name="T53" fmla="*/ 88 h 88"/>
              <a:gd name="T54" fmla="*/ 92 w 138"/>
              <a:gd name="T55"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88">
                <a:moveTo>
                  <a:pt x="92" y="80"/>
                </a:moveTo>
                <a:cubicBezTo>
                  <a:pt x="92" y="77"/>
                  <a:pt x="91" y="74"/>
                  <a:pt x="88" y="73"/>
                </a:cubicBezTo>
                <a:cubicBezTo>
                  <a:pt x="88" y="73"/>
                  <a:pt x="88" y="73"/>
                  <a:pt x="88" y="73"/>
                </a:cubicBezTo>
                <a:cubicBezTo>
                  <a:pt x="89" y="73"/>
                  <a:pt x="89" y="73"/>
                  <a:pt x="89" y="73"/>
                </a:cubicBezTo>
                <a:cubicBezTo>
                  <a:pt x="94" y="73"/>
                  <a:pt x="97" y="69"/>
                  <a:pt x="97" y="65"/>
                </a:cubicBezTo>
                <a:cubicBezTo>
                  <a:pt x="97" y="61"/>
                  <a:pt x="95" y="59"/>
                  <a:pt x="92" y="57"/>
                </a:cubicBezTo>
                <a:cubicBezTo>
                  <a:pt x="93" y="57"/>
                  <a:pt x="93" y="57"/>
                  <a:pt x="93" y="57"/>
                </a:cubicBezTo>
                <a:cubicBezTo>
                  <a:pt x="97" y="57"/>
                  <a:pt x="101" y="54"/>
                  <a:pt x="101" y="50"/>
                </a:cubicBezTo>
                <a:cubicBezTo>
                  <a:pt x="101" y="46"/>
                  <a:pt x="99" y="44"/>
                  <a:pt x="96" y="42"/>
                </a:cubicBezTo>
                <a:cubicBezTo>
                  <a:pt x="130" y="42"/>
                  <a:pt x="130" y="42"/>
                  <a:pt x="130" y="42"/>
                </a:cubicBezTo>
                <a:cubicBezTo>
                  <a:pt x="134" y="42"/>
                  <a:pt x="138" y="39"/>
                  <a:pt x="138" y="34"/>
                </a:cubicBezTo>
                <a:cubicBezTo>
                  <a:pt x="138" y="30"/>
                  <a:pt x="134" y="27"/>
                  <a:pt x="130" y="27"/>
                </a:cubicBezTo>
                <a:cubicBezTo>
                  <a:pt x="87" y="27"/>
                  <a:pt x="87" y="27"/>
                  <a:pt x="87" y="27"/>
                </a:cubicBezTo>
                <a:cubicBezTo>
                  <a:pt x="87" y="27"/>
                  <a:pt x="87" y="27"/>
                  <a:pt x="87" y="27"/>
                </a:cubicBezTo>
                <a:cubicBezTo>
                  <a:pt x="77" y="27"/>
                  <a:pt x="77" y="27"/>
                  <a:pt x="77" y="27"/>
                </a:cubicBezTo>
                <a:cubicBezTo>
                  <a:pt x="93" y="17"/>
                  <a:pt x="93" y="17"/>
                  <a:pt x="93" y="17"/>
                </a:cubicBezTo>
                <a:cubicBezTo>
                  <a:pt x="99" y="14"/>
                  <a:pt x="101" y="8"/>
                  <a:pt x="99" y="5"/>
                </a:cubicBezTo>
                <a:cubicBezTo>
                  <a:pt x="97" y="1"/>
                  <a:pt x="91" y="0"/>
                  <a:pt x="86" y="3"/>
                </a:cubicBezTo>
                <a:cubicBezTo>
                  <a:pt x="46" y="27"/>
                  <a:pt x="46" y="27"/>
                  <a:pt x="46" y="27"/>
                </a:cubicBezTo>
                <a:cubicBezTo>
                  <a:pt x="43" y="28"/>
                  <a:pt x="42" y="30"/>
                  <a:pt x="40" y="32"/>
                </a:cubicBezTo>
                <a:cubicBezTo>
                  <a:pt x="0" y="38"/>
                  <a:pt x="0" y="38"/>
                  <a:pt x="0" y="38"/>
                </a:cubicBezTo>
                <a:cubicBezTo>
                  <a:pt x="0" y="75"/>
                  <a:pt x="0" y="75"/>
                  <a:pt x="0" y="75"/>
                </a:cubicBezTo>
                <a:cubicBezTo>
                  <a:pt x="39" y="78"/>
                  <a:pt x="39" y="78"/>
                  <a:pt x="39" y="78"/>
                </a:cubicBezTo>
                <a:cubicBezTo>
                  <a:pt x="42" y="84"/>
                  <a:pt x="48" y="88"/>
                  <a:pt x="56" y="88"/>
                </a:cubicBezTo>
                <a:cubicBezTo>
                  <a:pt x="62" y="88"/>
                  <a:pt x="62" y="88"/>
                  <a:pt x="62" y="88"/>
                </a:cubicBezTo>
                <a:cubicBezTo>
                  <a:pt x="62" y="88"/>
                  <a:pt x="63" y="88"/>
                  <a:pt x="63" y="88"/>
                </a:cubicBezTo>
                <a:cubicBezTo>
                  <a:pt x="84" y="88"/>
                  <a:pt x="84" y="88"/>
                  <a:pt x="84" y="88"/>
                </a:cubicBezTo>
                <a:cubicBezTo>
                  <a:pt x="89" y="88"/>
                  <a:pt x="92" y="84"/>
                  <a:pt x="92"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3530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PSPC Technical Team</a:t>
            </a:r>
            <a:endParaRPr lang="en-CA" dirty="0"/>
          </a:p>
        </p:txBody>
      </p:sp>
      <p:sp>
        <p:nvSpPr>
          <p:cNvPr id="3" name="Content Placeholder 2"/>
          <p:cNvSpPr>
            <a:spLocks noGrp="1"/>
          </p:cNvSpPr>
          <p:nvPr>
            <p:ph idx="10"/>
          </p:nvPr>
        </p:nvSpPr>
        <p:spPr>
          <a:xfrm>
            <a:off x="808362" y="1340768"/>
            <a:ext cx="7571580" cy="5293146"/>
          </a:xfrm>
        </p:spPr>
        <p:txBody>
          <a:bodyPr>
            <a:normAutofit fontScale="92500" lnSpcReduction="20000"/>
          </a:bodyPr>
          <a:lstStyle/>
          <a:p>
            <a:pPr marL="342900" indent="-342900">
              <a:buFont typeface="Arial" panose="020B0604020202020204" pitchFamily="34" charset="0"/>
              <a:buChar char="•"/>
            </a:pPr>
            <a:r>
              <a:rPr lang="en-US" sz="1900" dirty="0"/>
              <a:t>John Nephin</a:t>
            </a:r>
          </a:p>
          <a:p>
            <a:pPr lvl="1"/>
            <a:r>
              <a:rPr lang="en-US" sz="1800" dirty="0">
                <a:solidFill>
                  <a:schemeClr val="tx1"/>
                </a:solidFill>
              </a:rPr>
              <a:t>Templates, deployments, automation</a:t>
            </a:r>
          </a:p>
          <a:p>
            <a:pPr lvl="1"/>
            <a:r>
              <a:rPr lang="en-US" sz="1800" dirty="0">
                <a:solidFill>
                  <a:schemeClr val="tx1"/>
                </a:solidFill>
              </a:rPr>
              <a:t>Application solutions templates for things like CRM and SharePoint, </a:t>
            </a:r>
            <a:r>
              <a:rPr lang="en-US" sz="1800" dirty="0" smtClean="0">
                <a:solidFill>
                  <a:schemeClr val="tx1"/>
                </a:solidFill>
              </a:rPr>
              <a:t>etc.</a:t>
            </a:r>
          </a:p>
          <a:p>
            <a:pPr lvl="1"/>
            <a:endParaRPr lang="en-US" sz="1800" dirty="0">
              <a:solidFill>
                <a:schemeClr val="tx1"/>
              </a:solidFill>
            </a:endParaRPr>
          </a:p>
          <a:p>
            <a:pPr marL="342900" indent="-342900">
              <a:buFont typeface="Arial" panose="020B0604020202020204" pitchFamily="34" charset="0"/>
              <a:buChar char="•"/>
            </a:pPr>
            <a:r>
              <a:rPr lang="en-US" sz="1900" dirty="0"/>
              <a:t>Yann Gagnon</a:t>
            </a:r>
          </a:p>
          <a:p>
            <a:pPr lvl="1"/>
            <a:r>
              <a:rPr lang="en-US" sz="1800" dirty="0">
                <a:solidFill>
                  <a:schemeClr val="tx1"/>
                </a:solidFill>
              </a:rPr>
              <a:t>Subscription Owner and management</a:t>
            </a:r>
          </a:p>
          <a:p>
            <a:pPr lvl="1"/>
            <a:r>
              <a:rPr lang="en-US" sz="1800" dirty="0">
                <a:solidFill>
                  <a:schemeClr val="tx1"/>
                </a:solidFill>
              </a:rPr>
              <a:t>RBAC, Policy, Active Directory, RDS, </a:t>
            </a:r>
            <a:r>
              <a:rPr lang="en-US" sz="1800" dirty="0" smtClean="0">
                <a:solidFill>
                  <a:schemeClr val="tx1"/>
                </a:solidFill>
              </a:rPr>
              <a:t>etc.</a:t>
            </a:r>
            <a:endParaRPr lang="en-US" sz="1800" dirty="0">
              <a:solidFill>
                <a:schemeClr val="tx1"/>
              </a:solidFill>
            </a:endParaRPr>
          </a:p>
          <a:p>
            <a:pPr marL="342900" indent="-342900">
              <a:buFont typeface="Arial" panose="020B0604020202020204" pitchFamily="34" charset="0"/>
              <a:buChar char="•"/>
            </a:pPr>
            <a:endParaRPr lang="en-US" sz="1900" dirty="0" smtClean="0"/>
          </a:p>
          <a:p>
            <a:pPr marL="342900" indent="-342900">
              <a:buFont typeface="Arial" panose="020B0604020202020204" pitchFamily="34" charset="0"/>
              <a:buChar char="•"/>
            </a:pPr>
            <a:r>
              <a:rPr lang="en-US" sz="1900" dirty="0" smtClean="0"/>
              <a:t>Bernard</a:t>
            </a:r>
            <a:endParaRPr lang="en-US" sz="1900" dirty="0"/>
          </a:p>
          <a:p>
            <a:pPr lvl="1"/>
            <a:r>
              <a:rPr lang="en-US" sz="1800" dirty="0">
                <a:solidFill>
                  <a:schemeClr val="tx1"/>
                </a:solidFill>
              </a:rPr>
              <a:t>Templates, deployments, automation</a:t>
            </a:r>
          </a:p>
          <a:p>
            <a:pPr lvl="1"/>
            <a:r>
              <a:rPr lang="en-US" sz="1800" dirty="0">
                <a:solidFill>
                  <a:schemeClr val="tx1"/>
                </a:solidFill>
              </a:rPr>
              <a:t>Firewall, networking, routing, </a:t>
            </a:r>
            <a:r>
              <a:rPr lang="en-US" sz="1800" dirty="0" smtClean="0">
                <a:solidFill>
                  <a:schemeClr val="tx1"/>
                </a:solidFill>
              </a:rPr>
              <a:t>etc.</a:t>
            </a:r>
          </a:p>
          <a:p>
            <a:pPr marL="342900" indent="-342900">
              <a:buFont typeface="Arial" panose="020B0604020202020204" pitchFamily="34" charset="0"/>
              <a:buChar char="•"/>
            </a:pPr>
            <a:endParaRPr lang="en-US" sz="1900" dirty="0" smtClean="0"/>
          </a:p>
          <a:p>
            <a:pPr marL="342900" indent="-342900">
              <a:buFont typeface="Arial" panose="020B0604020202020204" pitchFamily="34" charset="0"/>
              <a:buChar char="•"/>
            </a:pPr>
            <a:r>
              <a:rPr lang="en-US" sz="1900" dirty="0" smtClean="0"/>
              <a:t>Charles </a:t>
            </a:r>
            <a:r>
              <a:rPr lang="en-US" sz="1900" dirty="0"/>
              <a:t>Vriesendorp</a:t>
            </a:r>
          </a:p>
          <a:p>
            <a:pPr lvl="1"/>
            <a:r>
              <a:rPr lang="en-US" sz="1800" dirty="0">
                <a:solidFill>
                  <a:schemeClr val="tx1"/>
                </a:solidFill>
              </a:rPr>
              <a:t>Security</a:t>
            </a:r>
          </a:p>
          <a:p>
            <a:pPr lvl="1"/>
            <a:r>
              <a:rPr lang="en-US" sz="1800" dirty="0">
                <a:solidFill>
                  <a:schemeClr val="tx1"/>
                </a:solidFill>
              </a:rPr>
              <a:t>Firewall</a:t>
            </a:r>
          </a:p>
          <a:p>
            <a:pPr marL="342900" indent="-342900">
              <a:buFont typeface="Arial" panose="020B0604020202020204" pitchFamily="34" charset="0"/>
              <a:buChar char="•"/>
            </a:pPr>
            <a:endParaRPr lang="en-US" sz="1900" dirty="0" smtClean="0"/>
          </a:p>
          <a:p>
            <a:pPr marL="342900" indent="-342900">
              <a:buFont typeface="Arial" panose="020B0604020202020204" pitchFamily="34" charset="0"/>
              <a:buChar char="•"/>
            </a:pPr>
            <a:r>
              <a:rPr lang="en-US" sz="1900" dirty="0" smtClean="0"/>
              <a:t>Sean </a:t>
            </a:r>
            <a:r>
              <a:rPr lang="en-US" sz="1900" dirty="0"/>
              <a:t>Taylor</a:t>
            </a:r>
          </a:p>
          <a:p>
            <a:pPr lvl="1"/>
            <a:r>
              <a:rPr lang="en-US" sz="1800" dirty="0">
                <a:solidFill>
                  <a:schemeClr val="tx1"/>
                </a:solidFill>
              </a:rPr>
              <a:t>Linux/Windows Patching, AV, </a:t>
            </a:r>
            <a:r>
              <a:rPr lang="en-US" sz="1800" dirty="0" smtClean="0">
                <a:solidFill>
                  <a:schemeClr val="tx1"/>
                </a:solidFill>
              </a:rPr>
              <a:t>etc.</a:t>
            </a:r>
            <a:endParaRPr lang="en-US" sz="1800" dirty="0">
              <a:solidFill>
                <a:schemeClr val="tx1"/>
              </a:solidFill>
            </a:endParaRPr>
          </a:p>
          <a:p>
            <a:pPr lvl="1"/>
            <a:r>
              <a:rPr lang="en-US" sz="1800" dirty="0">
                <a:solidFill>
                  <a:schemeClr val="tx1"/>
                </a:solidFill>
              </a:rPr>
              <a:t>Infrastructure runbooks</a:t>
            </a:r>
            <a:endParaRPr lang="en-CA" sz="1800" dirty="0">
              <a:solidFill>
                <a:schemeClr val="tx1"/>
              </a:solidFill>
            </a:endParaRPr>
          </a:p>
          <a:p>
            <a:pPr lvl="1"/>
            <a:endParaRPr lang="en-CA" dirty="0"/>
          </a:p>
          <a:p>
            <a:endParaRPr lang="en-CA" dirty="0"/>
          </a:p>
        </p:txBody>
      </p:sp>
    </p:spTree>
    <p:extLst>
      <p:ext uri="{BB962C8B-B14F-4D97-AF65-F5344CB8AC3E}">
        <p14:creationId xmlns:p14="http://schemas.microsoft.com/office/powerpoint/2010/main" val="899521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CA" dirty="0" smtClean="0"/>
              <a:t>Our Approach</a:t>
            </a:r>
            <a:endParaRPr lang="en-CA" dirty="0"/>
          </a:p>
        </p:txBody>
      </p:sp>
      <p:grpSp>
        <p:nvGrpSpPr>
          <p:cNvPr id="8" name="Group 7"/>
          <p:cNvGrpSpPr/>
          <p:nvPr/>
        </p:nvGrpSpPr>
        <p:grpSpPr>
          <a:xfrm>
            <a:off x="323528" y="1319028"/>
            <a:ext cx="2152675" cy="5163646"/>
            <a:chOff x="799190" y="1911237"/>
            <a:chExt cx="3238500" cy="2708121"/>
          </a:xfrm>
        </p:grpSpPr>
        <p:sp>
          <p:nvSpPr>
            <p:cNvPr id="9" name="Rectangle 8"/>
            <p:cNvSpPr/>
            <p:nvPr>
              <p:custDataLst>
                <p:tags r:id="rId9"/>
              </p:custDataLst>
            </p:nvPr>
          </p:nvSpPr>
          <p:spPr>
            <a:xfrm>
              <a:off x="799190" y="1911237"/>
              <a:ext cx="3238500" cy="487535"/>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libri" panose="020F0502020204030204" pitchFamily="34" charset="0"/>
                  <a:cs typeface="Arial" pitchFamily="34" charset="0"/>
                </a:rPr>
                <a:t>Goals</a:t>
              </a:r>
              <a:endParaRPr lang="en-US" sz="2000" b="1" dirty="0">
                <a:solidFill>
                  <a:schemeClr val="bg1"/>
                </a:solidFill>
                <a:latin typeface="Calibri" panose="020F0502020204030204" pitchFamily="34" charset="0"/>
                <a:cs typeface="Arial" pitchFamily="34" charset="0"/>
              </a:endParaRPr>
            </a:p>
          </p:txBody>
        </p:sp>
        <p:sp>
          <p:nvSpPr>
            <p:cNvPr id="10" name="Rectangle 9"/>
            <p:cNvSpPr/>
            <p:nvPr>
              <p:custDataLst>
                <p:tags r:id="rId10"/>
              </p:custDataLst>
            </p:nvPr>
          </p:nvSpPr>
          <p:spPr>
            <a:xfrm>
              <a:off x="799190" y="2398772"/>
              <a:ext cx="3238500" cy="2220586"/>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Aft>
                  <a:spcPts val="600"/>
                </a:spcAft>
                <a:buFont typeface="Wingdings" panose="05000000000000000000" pitchFamily="2" charset="2"/>
                <a:buChar char="q"/>
              </a:pPr>
              <a:endParaRPr lang="en-CA" sz="1600" dirty="0" smtClean="0">
                <a:solidFill>
                  <a:srgbClr val="004D71"/>
                </a:solidFill>
                <a:latin typeface="Calibri" panose="020F0502020204030204" pitchFamily="34" charset="0"/>
                <a:cs typeface="Arial" pitchFamily="34" charset="0"/>
              </a:endParaRPr>
            </a:p>
            <a:p>
              <a:pPr marL="285750" indent="-285750">
                <a:spcAft>
                  <a:spcPts val="600"/>
                </a:spcAft>
                <a:buFont typeface="Wingdings" panose="05000000000000000000" pitchFamily="2" charset="2"/>
                <a:buChar char="q"/>
              </a:pPr>
              <a:r>
                <a:rPr lang="en-CA" sz="1600" dirty="0" smtClean="0">
                  <a:solidFill>
                    <a:srgbClr val="004D71"/>
                  </a:solidFill>
                  <a:latin typeface="Calibri" panose="020F0502020204030204" pitchFamily="34" charset="0"/>
                  <a:cs typeface="Arial" pitchFamily="34" charset="0"/>
                </a:rPr>
                <a:t>Speed</a:t>
              </a:r>
              <a:endParaRPr lang="en-CA" sz="1600" dirty="0">
                <a:solidFill>
                  <a:srgbClr val="004D71"/>
                </a:solidFill>
                <a:latin typeface="Calibri" panose="020F0502020204030204" pitchFamily="34" charset="0"/>
                <a:cs typeface="Arial" pitchFamily="34" charset="0"/>
              </a:endParaRP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Simplicity</a:t>
              </a: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Consistency </a:t>
              </a:r>
              <a:r>
                <a:rPr lang="en-CA" sz="1600" dirty="0" smtClean="0">
                  <a:solidFill>
                    <a:srgbClr val="004D71"/>
                  </a:solidFill>
                  <a:latin typeface="Calibri" panose="020F0502020204030204" pitchFamily="34" charset="0"/>
                  <a:cs typeface="Arial" pitchFamily="34" charset="0"/>
                </a:rPr>
                <a:t>&amp; Repeatability</a:t>
              </a:r>
              <a:endParaRPr lang="en-CA" sz="1600" dirty="0">
                <a:solidFill>
                  <a:srgbClr val="004D71"/>
                </a:solidFill>
                <a:latin typeface="Calibri" panose="020F0502020204030204" pitchFamily="34" charset="0"/>
                <a:cs typeface="Arial" pitchFamily="34" charset="0"/>
              </a:endParaRP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Efficiency</a:t>
              </a: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Cost savings</a:t>
              </a: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Scalable</a:t>
              </a:r>
            </a:p>
            <a:p>
              <a:pPr marL="285750" indent="-285750">
                <a:spcAft>
                  <a:spcPts val="600"/>
                </a:spcAft>
                <a:buFont typeface="Wingdings" panose="05000000000000000000" pitchFamily="2" charset="2"/>
                <a:buChar char="q"/>
              </a:pPr>
              <a:r>
                <a:rPr lang="en-CA" sz="1600" dirty="0">
                  <a:solidFill>
                    <a:srgbClr val="004D71"/>
                  </a:solidFill>
                  <a:latin typeface="Calibri" panose="020F0502020204030204" pitchFamily="34" charset="0"/>
                  <a:cs typeface="Arial" pitchFamily="34" charset="0"/>
                </a:rPr>
                <a:t>Automated</a:t>
              </a:r>
            </a:p>
            <a:p>
              <a:pPr marL="285750" indent="-285750">
                <a:spcAft>
                  <a:spcPts val="600"/>
                </a:spcAft>
                <a:buFont typeface="Wingdings" panose="05000000000000000000" pitchFamily="2" charset="2"/>
                <a:buChar char="q"/>
              </a:pPr>
              <a:r>
                <a:rPr lang="en-CA" sz="1600" dirty="0" smtClean="0">
                  <a:solidFill>
                    <a:srgbClr val="004D71"/>
                  </a:solidFill>
                  <a:latin typeface="Calibri" panose="020F0502020204030204" pitchFamily="34" charset="0"/>
                  <a:cs typeface="Arial" pitchFamily="34" charset="0"/>
                </a:rPr>
                <a:t>Secure</a:t>
              </a:r>
              <a:r>
                <a:rPr lang="en-US" sz="1600" dirty="0" smtClean="0">
                  <a:solidFill>
                    <a:srgbClr val="004D71"/>
                  </a:solidFill>
                  <a:latin typeface="Calibri" panose="020F0502020204030204" pitchFamily="34" charset="0"/>
                  <a:cs typeface="Arial" pitchFamily="34" charset="0"/>
                </a:rPr>
                <a:t>	</a:t>
              </a:r>
              <a:endParaRPr lang="en-US" sz="1600" dirty="0">
                <a:solidFill>
                  <a:srgbClr val="004D71"/>
                </a:solidFill>
                <a:latin typeface="Calibri" panose="020F0502020204030204" pitchFamily="34" charset="0"/>
                <a:cs typeface="Arial" pitchFamily="34" charset="0"/>
              </a:endParaRPr>
            </a:p>
          </p:txBody>
        </p:sp>
      </p:grpSp>
      <p:sp>
        <p:nvSpPr>
          <p:cNvPr id="7" name="Chevron 6"/>
          <p:cNvSpPr/>
          <p:nvPr>
            <p:custDataLst>
              <p:tags r:id="rId1"/>
            </p:custDataLst>
          </p:nvPr>
        </p:nvSpPr>
        <p:spPr>
          <a:xfrm>
            <a:off x="2699791" y="1318186"/>
            <a:ext cx="432048" cy="5171901"/>
          </a:xfrm>
          <a:prstGeom prst="chevron">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grpSp>
        <p:nvGrpSpPr>
          <p:cNvPr id="6" name="Group 5"/>
          <p:cNvGrpSpPr/>
          <p:nvPr/>
        </p:nvGrpSpPr>
        <p:grpSpPr>
          <a:xfrm>
            <a:off x="3355427" y="1340768"/>
            <a:ext cx="2376264" cy="5163646"/>
            <a:chOff x="5286374" y="1905000"/>
            <a:chExt cx="3238501" cy="2708121"/>
          </a:xfrm>
        </p:grpSpPr>
        <p:sp>
          <p:nvSpPr>
            <p:cNvPr id="11" name="Rectangle 10"/>
            <p:cNvSpPr/>
            <p:nvPr>
              <p:custDataLst>
                <p:tags r:id="rId5"/>
              </p:custDataLst>
            </p:nvPr>
          </p:nvSpPr>
          <p:spPr>
            <a:xfrm>
              <a:off x="5286375" y="1905000"/>
              <a:ext cx="3238500" cy="478007"/>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1"/>
                </a:solidFill>
                <a:latin typeface="Calibri" panose="020F0502020204030204" pitchFamily="34" charset="0"/>
                <a:cs typeface="Arial" pitchFamily="34" charset="0"/>
              </a:endParaRPr>
            </a:p>
          </p:txBody>
        </p:sp>
        <p:sp>
          <p:nvSpPr>
            <p:cNvPr id="12" name="Rectangle 11"/>
            <p:cNvSpPr/>
            <p:nvPr>
              <p:custDataLst>
                <p:tags r:id="rId6"/>
              </p:custDataLst>
            </p:nvPr>
          </p:nvSpPr>
          <p:spPr>
            <a:xfrm>
              <a:off x="5286374" y="2383007"/>
              <a:ext cx="3238499" cy="735845"/>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300" dirty="0" smtClean="0">
                <a:solidFill>
                  <a:schemeClr val="tx1">
                    <a:lumMod val="65000"/>
                    <a:lumOff val="35000"/>
                  </a:schemeClr>
                </a:solidFill>
                <a:latin typeface="Calibri" panose="020F0502020204030204" pitchFamily="34" charset="0"/>
                <a:cs typeface="Arial" pitchFamily="34" charset="0"/>
              </a:endParaRPr>
            </a:p>
          </p:txBody>
        </p:sp>
        <p:sp>
          <p:nvSpPr>
            <p:cNvPr id="13" name="Rectangle 12"/>
            <p:cNvSpPr/>
            <p:nvPr>
              <p:custDataLst>
                <p:tags r:id="rId7"/>
              </p:custDataLst>
            </p:nvPr>
          </p:nvSpPr>
          <p:spPr>
            <a:xfrm>
              <a:off x="5286375" y="3118852"/>
              <a:ext cx="3238500" cy="758424"/>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300" dirty="0" smtClean="0">
                <a:solidFill>
                  <a:schemeClr val="tx1">
                    <a:lumMod val="65000"/>
                    <a:lumOff val="35000"/>
                  </a:schemeClr>
                </a:solidFill>
                <a:latin typeface="Calibri" panose="020F0502020204030204" pitchFamily="34" charset="0"/>
                <a:cs typeface="Arial" pitchFamily="34" charset="0"/>
              </a:endParaRPr>
            </a:p>
          </p:txBody>
        </p:sp>
        <p:sp>
          <p:nvSpPr>
            <p:cNvPr id="14" name="Rectangle 13"/>
            <p:cNvSpPr/>
            <p:nvPr>
              <p:custDataLst>
                <p:tags r:id="rId8"/>
              </p:custDataLst>
            </p:nvPr>
          </p:nvSpPr>
          <p:spPr>
            <a:xfrm>
              <a:off x="5286375" y="3877276"/>
              <a:ext cx="3238500" cy="735845"/>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300" dirty="0" smtClean="0">
                <a:solidFill>
                  <a:schemeClr val="tx1">
                    <a:lumMod val="65000"/>
                    <a:lumOff val="35000"/>
                  </a:schemeClr>
                </a:solidFill>
                <a:latin typeface="Calibri" panose="020F0502020204030204" pitchFamily="34" charset="0"/>
                <a:cs typeface="Arial" pitchFamily="34" charset="0"/>
              </a:endParaRPr>
            </a:p>
          </p:txBody>
        </p:sp>
        <p:sp>
          <p:nvSpPr>
            <p:cNvPr id="15" name="Rectangle 14"/>
            <p:cNvSpPr/>
            <p:nvPr/>
          </p:nvSpPr>
          <p:spPr>
            <a:xfrm>
              <a:off x="5286374" y="1905000"/>
              <a:ext cx="3238501" cy="478007"/>
            </a:xfrm>
            <a:prstGeom prst="rect">
              <a:avLst/>
            </a:prstGeom>
          </p:spPr>
          <p:txBody>
            <a:bodyPr wrap="square" anchor="ctr" anchorCtr="0">
              <a:normAutofit/>
            </a:bodyPr>
            <a:lstStyle/>
            <a:p>
              <a:r>
                <a:rPr lang="en-US" sz="2000" b="1" dirty="0" smtClean="0">
                  <a:solidFill>
                    <a:schemeClr val="bg1"/>
                  </a:solidFill>
                  <a:latin typeface="Calibri" panose="020F0502020204030204" pitchFamily="34" charset="0"/>
                  <a:cs typeface="Arial" pitchFamily="34" charset="0"/>
                </a:rPr>
                <a:t>What Did We Use?</a:t>
              </a:r>
              <a:endParaRPr lang="en-US" sz="2000" b="1" dirty="0">
                <a:solidFill>
                  <a:schemeClr val="bg1"/>
                </a:solidFill>
                <a:latin typeface="Calibri" panose="020F0502020204030204" pitchFamily="34" charset="0"/>
                <a:cs typeface="Arial" pitchFamily="34" charset="0"/>
              </a:endParaRPr>
            </a:p>
          </p:txBody>
        </p:sp>
        <p:sp>
          <p:nvSpPr>
            <p:cNvPr id="17" name="Rectangle 16"/>
            <p:cNvSpPr/>
            <p:nvPr/>
          </p:nvSpPr>
          <p:spPr>
            <a:xfrm>
              <a:off x="5286375" y="3129038"/>
              <a:ext cx="3238500" cy="720081"/>
            </a:xfrm>
            <a:prstGeom prst="rect">
              <a:avLst/>
            </a:prstGeom>
          </p:spPr>
          <p:txBody>
            <a:bodyPr wrap="square" anchor="ctr" anchorCtr="0">
              <a:noAutofit/>
            </a:bodyPr>
            <a:lstStyle/>
            <a:p>
              <a:r>
                <a:rPr lang="en-US" sz="1400" b="1" i="1" dirty="0">
                  <a:solidFill>
                    <a:srgbClr val="004D71"/>
                  </a:solidFill>
                  <a:latin typeface="Calibri" panose="020F0502020204030204" pitchFamily="34" charset="0"/>
                  <a:cs typeface="Arial" pitchFamily="34" charset="0"/>
                </a:rPr>
                <a:t>Continuous Integration / Continuous Delivery (CI/CD)</a:t>
              </a:r>
            </a:p>
            <a:p>
              <a:pPr marL="285750" indent="-285750">
                <a:buFont typeface="Arial" panose="020B0604020202020204" pitchFamily="34" charset="0"/>
                <a:buChar char="•"/>
              </a:pPr>
              <a:r>
                <a:rPr lang="en-US" sz="1400" dirty="0">
                  <a:solidFill>
                    <a:srgbClr val="004D71"/>
                  </a:solidFill>
                  <a:latin typeface="Calibri" panose="020F0502020204030204" pitchFamily="34" charset="0"/>
                  <a:cs typeface="Arial" pitchFamily="34" charset="0"/>
                </a:rPr>
                <a:t>Azure DEVOPS</a:t>
              </a:r>
            </a:p>
            <a:p>
              <a:pPr marL="285750" indent="-285750">
                <a:buFont typeface="Arial" panose="020B0604020202020204" pitchFamily="34" charset="0"/>
                <a:buChar char="•"/>
              </a:pPr>
              <a:r>
                <a:rPr lang="en-US" sz="1400" dirty="0" smtClean="0">
                  <a:solidFill>
                    <a:srgbClr val="004D71"/>
                  </a:solidFill>
                  <a:latin typeface="Calibri" panose="020F0502020204030204" pitchFamily="34" charset="0"/>
                  <a:cs typeface="Arial" pitchFamily="34" charset="0"/>
                </a:rPr>
                <a:t>GitHub</a:t>
              </a:r>
            </a:p>
          </p:txBody>
        </p:sp>
        <p:sp>
          <p:nvSpPr>
            <p:cNvPr id="18" name="Rectangle 17"/>
            <p:cNvSpPr/>
            <p:nvPr/>
          </p:nvSpPr>
          <p:spPr>
            <a:xfrm>
              <a:off x="5286375" y="3877276"/>
              <a:ext cx="3238500" cy="735845"/>
            </a:xfrm>
            <a:prstGeom prst="rect">
              <a:avLst/>
            </a:prstGeom>
          </p:spPr>
          <p:txBody>
            <a:bodyPr wrap="square" anchor="ctr" anchorCtr="0">
              <a:noAutofit/>
            </a:bodyPr>
            <a:lstStyle/>
            <a:p>
              <a:r>
                <a:rPr lang="en-US" sz="1400" b="1" i="1" dirty="0">
                  <a:solidFill>
                    <a:srgbClr val="004D71"/>
                  </a:solidFill>
                  <a:latin typeface="Calibri" panose="020F0502020204030204" pitchFamily="34" charset="0"/>
                  <a:cs typeface="Arial" pitchFamily="34" charset="0"/>
                </a:rPr>
                <a:t>TBS Cloud Project</a:t>
              </a:r>
            </a:p>
            <a:p>
              <a:pPr marL="285750" indent="-285750">
                <a:buFont typeface="Arial" panose="020B0604020202020204" pitchFamily="34" charset="0"/>
                <a:buChar char="•"/>
              </a:pPr>
              <a:r>
                <a:rPr lang="en-US" sz="1400" dirty="0">
                  <a:solidFill>
                    <a:srgbClr val="004D71"/>
                  </a:solidFill>
                  <a:latin typeface="Calibri" panose="020F0502020204030204" pitchFamily="34" charset="0"/>
                  <a:cs typeface="Arial" pitchFamily="34" charset="0"/>
                </a:rPr>
                <a:t>Architecture documents, coaching</a:t>
              </a:r>
            </a:p>
            <a:p>
              <a:pPr marL="285750" indent="-285750">
                <a:buFont typeface="Arial" panose="020B0604020202020204" pitchFamily="34" charset="0"/>
                <a:buChar char="•"/>
              </a:pPr>
              <a:r>
                <a:rPr lang="en-US" sz="1400" dirty="0">
                  <a:solidFill>
                    <a:srgbClr val="004D71"/>
                  </a:solidFill>
                  <a:latin typeface="Calibri" panose="020F0502020204030204" pitchFamily="34" charset="0"/>
                  <a:cs typeface="Arial" pitchFamily="34" charset="0"/>
                </a:rPr>
                <a:t>PBMM Controls Mapping</a:t>
              </a:r>
            </a:p>
          </p:txBody>
        </p:sp>
      </p:grpSp>
      <p:sp>
        <p:nvSpPr>
          <p:cNvPr id="20" name="Chevron 19"/>
          <p:cNvSpPr/>
          <p:nvPr>
            <p:custDataLst>
              <p:tags r:id="rId2"/>
            </p:custDataLst>
          </p:nvPr>
        </p:nvSpPr>
        <p:spPr>
          <a:xfrm>
            <a:off x="5955280" y="1333733"/>
            <a:ext cx="432048" cy="5171901"/>
          </a:xfrm>
          <a:prstGeom prst="chevron">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grpSp>
        <p:nvGrpSpPr>
          <p:cNvPr id="30" name="Group 29"/>
          <p:cNvGrpSpPr/>
          <p:nvPr/>
        </p:nvGrpSpPr>
        <p:grpSpPr>
          <a:xfrm>
            <a:off x="6610916" y="1319028"/>
            <a:ext cx="2152675" cy="5163646"/>
            <a:chOff x="799190" y="1911237"/>
            <a:chExt cx="3238500" cy="2708121"/>
          </a:xfrm>
        </p:grpSpPr>
        <p:sp>
          <p:nvSpPr>
            <p:cNvPr id="31" name="Rectangle 30"/>
            <p:cNvSpPr/>
            <p:nvPr>
              <p:custDataLst>
                <p:tags r:id="rId3"/>
              </p:custDataLst>
            </p:nvPr>
          </p:nvSpPr>
          <p:spPr>
            <a:xfrm>
              <a:off x="799190" y="1911237"/>
              <a:ext cx="3238500" cy="487535"/>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libri" panose="020F0502020204030204" pitchFamily="34" charset="0"/>
                  <a:cs typeface="Arial" pitchFamily="34" charset="0"/>
                </a:rPr>
                <a:t>Results Achieved</a:t>
              </a:r>
              <a:endParaRPr lang="en-US" sz="2000" b="1" dirty="0">
                <a:solidFill>
                  <a:schemeClr val="bg1"/>
                </a:solidFill>
                <a:latin typeface="Calibri" panose="020F0502020204030204" pitchFamily="34" charset="0"/>
                <a:cs typeface="Arial" pitchFamily="34" charset="0"/>
              </a:endParaRPr>
            </a:p>
          </p:txBody>
        </p:sp>
        <p:sp>
          <p:nvSpPr>
            <p:cNvPr id="32" name="Rectangle 31"/>
            <p:cNvSpPr/>
            <p:nvPr>
              <p:custDataLst>
                <p:tags r:id="rId4"/>
              </p:custDataLst>
            </p:nvPr>
          </p:nvSpPr>
          <p:spPr>
            <a:xfrm>
              <a:off x="799190" y="2398772"/>
              <a:ext cx="3238500" cy="2220586"/>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Aft>
                  <a:spcPts val="600"/>
                </a:spcAft>
                <a:buFont typeface="Wingdings" panose="05000000000000000000" pitchFamily="2" charset="2"/>
                <a:buChar char="ü"/>
              </a:pPr>
              <a:endParaRPr lang="en-CA" sz="1400" dirty="0" smtClean="0">
                <a:solidFill>
                  <a:srgbClr val="004D71"/>
                </a:solidFill>
                <a:latin typeface="Calibri" panose="020F0502020204030204" pitchFamily="34" charset="0"/>
                <a:cs typeface="Arial" pitchFamily="34" charset="0"/>
              </a:endParaRPr>
            </a:p>
            <a:p>
              <a:pPr marL="285750" indent="-285750">
                <a:spcAft>
                  <a:spcPts val="600"/>
                </a:spcAft>
                <a:buFont typeface="Wingdings" panose="05000000000000000000" pitchFamily="2" charset="2"/>
                <a:buChar char="ü"/>
              </a:pPr>
              <a:r>
                <a:rPr lang="en-CA" sz="1400" dirty="0" smtClean="0">
                  <a:solidFill>
                    <a:srgbClr val="004D71"/>
                  </a:solidFill>
                  <a:latin typeface="Calibri" panose="020F0502020204030204" pitchFamily="34" charset="0"/>
                  <a:cs typeface="Arial" pitchFamily="34" charset="0"/>
                </a:rPr>
                <a:t>Highly </a:t>
              </a:r>
              <a:r>
                <a:rPr lang="en-CA" sz="1400" dirty="0">
                  <a:solidFill>
                    <a:srgbClr val="004D71"/>
                  </a:solidFill>
                  <a:latin typeface="Calibri" panose="020F0502020204030204" pitchFamily="34" charset="0"/>
                  <a:cs typeface="Arial" pitchFamily="34" charset="0"/>
                </a:rPr>
                <a:t>modular ARM templates library</a:t>
              </a:r>
            </a:p>
            <a:p>
              <a:pPr marL="285750" indent="-285750">
                <a:spcAft>
                  <a:spcPts val="600"/>
                </a:spcAft>
                <a:buFont typeface="Wingdings" panose="05000000000000000000" pitchFamily="2" charset="2"/>
                <a:buChar char="ü"/>
              </a:pPr>
              <a:r>
                <a:rPr lang="en-CA" sz="1400" dirty="0">
                  <a:solidFill>
                    <a:srgbClr val="004D71"/>
                  </a:solidFill>
                  <a:latin typeface="Calibri" panose="020F0502020204030204" pitchFamily="34" charset="0"/>
                  <a:cs typeface="Arial" pitchFamily="34" charset="0"/>
                </a:rPr>
                <a:t>Customizable / extensible deployments modules</a:t>
              </a:r>
            </a:p>
            <a:p>
              <a:pPr marL="285750" indent="-285750">
                <a:spcAft>
                  <a:spcPts val="600"/>
                </a:spcAft>
                <a:buFont typeface="Wingdings" panose="05000000000000000000" pitchFamily="2" charset="2"/>
                <a:buChar char="ü"/>
              </a:pPr>
              <a:r>
                <a:rPr lang="en-CA" sz="1400" dirty="0">
                  <a:solidFill>
                    <a:srgbClr val="004D71"/>
                  </a:solidFill>
                  <a:latin typeface="Calibri" panose="020F0502020204030204" pitchFamily="34" charset="0"/>
                  <a:cs typeface="Arial" pitchFamily="34" charset="0"/>
                </a:rPr>
                <a:t>One script / click deployment of large scale infrastructure</a:t>
              </a:r>
            </a:p>
            <a:p>
              <a:pPr marL="285750" indent="-285750">
                <a:spcAft>
                  <a:spcPts val="600"/>
                </a:spcAft>
                <a:buFont typeface="Wingdings" panose="05000000000000000000" pitchFamily="2" charset="2"/>
                <a:buChar char="ü"/>
              </a:pPr>
              <a:r>
                <a:rPr lang="en-CA" sz="1400" dirty="0">
                  <a:solidFill>
                    <a:srgbClr val="004D71"/>
                  </a:solidFill>
                  <a:latin typeface="Calibri" panose="020F0502020204030204" pitchFamily="34" charset="0"/>
                  <a:cs typeface="Arial" pitchFamily="34" charset="0"/>
                </a:rPr>
                <a:t>Working toward PBMM validated solution</a:t>
              </a:r>
            </a:p>
            <a:p>
              <a:pPr marL="285750" indent="-285750">
                <a:spcAft>
                  <a:spcPts val="600"/>
                </a:spcAft>
                <a:buFont typeface="Wingdings" panose="05000000000000000000" pitchFamily="2" charset="2"/>
                <a:buChar char="ü"/>
              </a:pPr>
              <a:r>
                <a:rPr lang="en-CA" sz="1400" dirty="0">
                  <a:solidFill>
                    <a:srgbClr val="004D71"/>
                  </a:solidFill>
                  <a:latin typeface="Calibri" panose="020F0502020204030204" pitchFamily="34" charset="0"/>
                  <a:cs typeface="Arial" pitchFamily="34" charset="0"/>
                </a:rPr>
                <a:t>Collaboration with all of the GC</a:t>
              </a:r>
            </a:p>
            <a:p>
              <a:pPr marL="285750" indent="-285750">
                <a:spcAft>
                  <a:spcPts val="600"/>
                </a:spcAft>
                <a:buFont typeface="Wingdings" panose="05000000000000000000" pitchFamily="2" charset="2"/>
                <a:buChar char="ü"/>
              </a:pPr>
              <a:r>
                <a:rPr lang="en-CA" sz="1400" dirty="0">
                  <a:solidFill>
                    <a:srgbClr val="004D71"/>
                  </a:solidFill>
                  <a:latin typeface="Calibri" panose="020F0502020204030204" pitchFamily="34" charset="0"/>
                  <a:cs typeface="Arial" pitchFamily="34" charset="0"/>
                </a:rPr>
                <a:t>Working in the Open</a:t>
              </a:r>
            </a:p>
          </p:txBody>
        </p:sp>
      </p:grpSp>
      <p:sp>
        <p:nvSpPr>
          <p:cNvPr id="33" name="Rectangle 32"/>
          <p:cNvSpPr/>
          <p:nvPr/>
        </p:nvSpPr>
        <p:spPr>
          <a:xfrm>
            <a:off x="3355428" y="2267225"/>
            <a:ext cx="2376263" cy="1372998"/>
          </a:xfrm>
          <a:prstGeom prst="rect">
            <a:avLst/>
          </a:prstGeom>
        </p:spPr>
        <p:txBody>
          <a:bodyPr wrap="square" anchor="ctr" anchorCtr="0">
            <a:noAutofit/>
          </a:bodyPr>
          <a:lstStyle/>
          <a:p>
            <a:r>
              <a:rPr lang="en-US" sz="1400" b="1" i="1" dirty="0" smtClean="0">
                <a:solidFill>
                  <a:srgbClr val="004D71"/>
                </a:solidFill>
                <a:latin typeface="Calibri" panose="020F0502020204030204" pitchFamily="34" charset="0"/>
                <a:cs typeface="Arial" pitchFamily="34" charset="0"/>
              </a:rPr>
              <a:t>Infrastructure </a:t>
            </a:r>
            <a:r>
              <a:rPr lang="en-US" sz="1400" b="1" i="1" dirty="0">
                <a:solidFill>
                  <a:srgbClr val="004D71"/>
                </a:solidFill>
                <a:latin typeface="Calibri" panose="020F0502020204030204" pitchFamily="34" charset="0"/>
                <a:cs typeface="Arial" pitchFamily="34" charset="0"/>
              </a:rPr>
              <a:t>as Code</a:t>
            </a:r>
          </a:p>
          <a:p>
            <a:pPr marL="285750" indent="-285750">
              <a:buFont typeface="Arial" panose="020B0604020202020204" pitchFamily="34" charset="0"/>
              <a:buChar char="•"/>
            </a:pPr>
            <a:r>
              <a:rPr lang="en-US" sz="1400" dirty="0">
                <a:solidFill>
                  <a:srgbClr val="004D71"/>
                </a:solidFill>
                <a:latin typeface="Calibri" panose="020F0502020204030204" pitchFamily="34" charset="0"/>
                <a:cs typeface="Arial" pitchFamily="34" charset="0"/>
              </a:rPr>
              <a:t>Azure Resource Manager (ARM) templates</a:t>
            </a:r>
          </a:p>
          <a:p>
            <a:pPr marL="285750" indent="-285750">
              <a:buFont typeface="Arial" panose="020B0604020202020204" pitchFamily="34" charset="0"/>
              <a:buChar char="•"/>
            </a:pPr>
            <a:r>
              <a:rPr lang="en-US" sz="1400" dirty="0">
                <a:solidFill>
                  <a:srgbClr val="004D71"/>
                </a:solidFill>
                <a:latin typeface="Calibri" panose="020F0502020204030204" pitchFamily="34" charset="0"/>
                <a:cs typeface="Arial" pitchFamily="34" charset="0"/>
              </a:rPr>
              <a:t>Visual Studio Code</a:t>
            </a:r>
          </a:p>
          <a:p>
            <a:pPr marL="285750" indent="-285750">
              <a:buFont typeface="Arial" panose="020B0604020202020204" pitchFamily="34" charset="0"/>
              <a:buChar char="•"/>
            </a:pPr>
            <a:endParaRPr lang="en-US" sz="1400" dirty="0">
              <a:solidFill>
                <a:srgbClr val="004D71"/>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75422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cbe64a2344133204cc9a6c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ENGAGECOLOR" val="{&quot;OutlineColor&quot;:{&quot;ColorIndex&quot;:4,&quot;ColorModifier&quot;:0,&quot;BrightnessModifier&quot;:0}}"/>
</p:tagLst>
</file>

<file path=ppt/tags/tag11.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12.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3.xml><?xml version="1.0" encoding="utf-8"?>
<p:tagLst xmlns:a="http://schemas.openxmlformats.org/drawingml/2006/main" xmlns:r="http://schemas.openxmlformats.org/officeDocument/2006/relationships" xmlns:p="http://schemas.openxmlformats.org/presentationml/2006/main">
  <p:tag name="ENGAGECOLOR" val="{&quot;FillColor&quot;:{&quot;ColorIndex&quot;:2,&quot;ColorModifier&quot;:0,&quot;BrightnessModifier&quot;:0}}"/>
</p:tagLst>
</file>

<file path=ppt/tags/tag14.xml><?xml version="1.0" encoding="utf-8"?>
<p:tagLst xmlns:a="http://schemas.openxmlformats.org/drawingml/2006/main" xmlns:r="http://schemas.openxmlformats.org/officeDocument/2006/relationships" xmlns:p="http://schemas.openxmlformats.org/presentationml/2006/main">
  <p:tag name="ENGAGECOLOR" val="{&quot;FillColor&quot;:{&quot;ColorIndex&quot;:3,&quot;ColorModifier&quot;:0,&quot;BrightnessModifier&quot;:0}}"/>
</p:tagLst>
</file>

<file path=ppt/tags/tag15.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0,&quot;BrightnessModifier&quot;:0}}"/>
</p:tagLst>
</file>

<file path=ppt/tags/tag16.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7.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18.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19.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2.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0.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21.xml><?xml version="1.0" encoding="utf-8"?>
<p:tagLst xmlns:a="http://schemas.openxmlformats.org/drawingml/2006/main" xmlns:r="http://schemas.openxmlformats.org/officeDocument/2006/relationships" xmlns:p="http://schemas.openxmlformats.org/presentationml/2006/main">
  <p:tag name="ENGAGECOLOR" val="{&quot;FillColor&quot;:{&quot;ColorIndex&quot;:2,&quot;ColorModifier&quot;:0,&quot;BrightnessModifier&quot;:0},&quot;OutlineColor&quot;:{&quot;ColorIndex&quot;:2,&quot;ColorModifier&quot;:0,&quot;BrightnessModifier&quot;:0}}"/>
</p:tagLst>
</file>

<file path=ppt/tags/tag22.xml><?xml version="1.0" encoding="utf-8"?>
<p:tagLst xmlns:a="http://schemas.openxmlformats.org/drawingml/2006/main" xmlns:r="http://schemas.openxmlformats.org/officeDocument/2006/relationships" xmlns:p="http://schemas.openxmlformats.org/presentationml/2006/main">
  <p:tag name="ENGAGECOLOR" val="{&quot;FillColor&quot;:{&quot;ColorIndex&quot;:3,&quot;ColorModifier&quot;:1,&quot;BrightnessModifier&quot;:0},&quot;OutlineColor&quot;:{&quot;ColorIndex&quot;:3,&quot;ColorModifier&quot;:1,&quot;BrightnessModifier&quot;:0}}"/>
</p:tagLst>
</file>

<file path=ppt/tags/tag23.xml><?xml version="1.0" encoding="utf-8"?>
<p:tagLst xmlns:a="http://schemas.openxmlformats.org/drawingml/2006/main" xmlns:r="http://schemas.openxmlformats.org/officeDocument/2006/relationships" xmlns:p="http://schemas.openxmlformats.org/presentationml/2006/main">
  <p:tag name="ENGAGECOLOR" val="{&quot;FillColor&quot;:{&quot;ColorIndex&quot;:3,&quot;ColorModifier&quot;:0,&quot;BrightnessModifier&quot;:0},&quot;OutlineColor&quot;:{&quot;ColorIndex&quot;:3,&quot;ColorModifier&quot;:0,&quot;BrightnessModifier&quot;:0}}"/>
</p:tagLst>
</file>

<file path=ppt/tags/tag24.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5.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6.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7.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8.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9.xml><?xml version="1.0" encoding="utf-8"?>
<p:tagLst xmlns:a="http://schemas.openxmlformats.org/drawingml/2006/main" xmlns:r="http://schemas.openxmlformats.org/officeDocument/2006/relationships" xmlns:p="http://schemas.openxmlformats.org/presentationml/2006/main">
  <p:tag name="ENGAGE" val="{&quot;IsSmartGrid&quot;:false,&quot;FillColor&quot;:{&quot;ColorIndex&quot;:1,&quot;ColorModifier&quot;:0}}"/>
</p:tagLst>
</file>

<file path=ppt/tags/tag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0.xml><?xml version="1.0" encoding="utf-8"?>
<p:tagLst xmlns:a="http://schemas.openxmlformats.org/drawingml/2006/main" xmlns:r="http://schemas.openxmlformats.org/officeDocument/2006/relationships" xmlns:p="http://schemas.openxmlformats.org/presentationml/2006/main">
  <p:tag name="ENGAGECOLOR" val="{&quot;OutlineColor&quot;:{&quot;ColorIndex&quot;:5,&quot;ColorModifier&quot;:0,&quot;BrightnessModifier&quot;:0}}"/>
</p:tagLst>
</file>

<file path=ppt/tags/tag31.xml><?xml version="1.0" encoding="utf-8"?>
<p:tagLst xmlns:a="http://schemas.openxmlformats.org/drawingml/2006/main" xmlns:r="http://schemas.openxmlformats.org/officeDocument/2006/relationships" xmlns:p="http://schemas.openxmlformats.org/presentationml/2006/main">
  <p:tag name="ENGAGECOLOR" val="{}"/>
</p:tagLst>
</file>

<file path=ppt/tags/tag32.xml><?xml version="1.0" encoding="utf-8"?>
<p:tagLst xmlns:a="http://schemas.openxmlformats.org/drawingml/2006/main" xmlns:r="http://schemas.openxmlformats.org/officeDocument/2006/relationships" xmlns:p="http://schemas.openxmlformats.org/presentationml/2006/main">
  <p:tag name="ENGAGECOLOR" val="{}"/>
</p:tagLst>
</file>

<file path=ppt/tags/tag3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34.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3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36.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37.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38.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39.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40.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41.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42.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4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4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5,&quot;ColorModifier&quot;:0,&quot;BrightnessModifier&quot;:0}}"/>
</p:tagLst>
</file>

<file path=ppt/tags/tag45.xml><?xml version="1.0" encoding="utf-8"?>
<p:tagLst xmlns:a="http://schemas.openxmlformats.org/drawingml/2006/main" xmlns:r="http://schemas.openxmlformats.org/officeDocument/2006/relationships" xmlns:p="http://schemas.openxmlformats.org/presentationml/2006/main">
  <p:tag name="ENGAGECOLOR" val="{&quot;OutlineColor&quot;:{&quot;ColorIndex&quot;:5,&quot;ColorModifier&quot;:0,&quot;BrightnessModifier&quot;:0}}"/>
</p:tagLst>
</file>

<file path=ppt/tags/tag46.xml><?xml version="1.0" encoding="utf-8"?>
<p:tagLst xmlns:a="http://schemas.openxmlformats.org/drawingml/2006/main" xmlns:r="http://schemas.openxmlformats.org/officeDocument/2006/relationships" xmlns:p="http://schemas.openxmlformats.org/presentationml/2006/main">
  <p:tag name="ENGAGECOLOR" val="{&quot;FillColor&quot;:{&quot;ColorIndex&quot;:2,&quot;ColorModifier&quot;:0,&quot;BrightnessModifier&quot;:0},&quot;OutlineColor&quot;:{&quot;ColorIndex&quot;:5,&quot;ColorModifier&quot;:0,&quot;BrightnessModifier&quot;:0}}"/>
</p:tagLst>
</file>

<file path=ppt/tags/tag47.xml><?xml version="1.0" encoding="utf-8"?>
<p:tagLst xmlns:a="http://schemas.openxmlformats.org/drawingml/2006/main" xmlns:r="http://schemas.openxmlformats.org/officeDocument/2006/relationships" xmlns:p="http://schemas.openxmlformats.org/presentationml/2006/main">
  <p:tag name="ENGAGECOLOR" val="{&quot;OutlineColor&quot;:{&quot;ColorIndex&quot;:5,&quot;ColorModifier&quot;:0,&quot;BrightnessModifier&quot;:0}}"/>
</p:tagLst>
</file>

<file path=ppt/tags/tag48.xml><?xml version="1.0" encoding="utf-8"?>
<p:tagLst xmlns:a="http://schemas.openxmlformats.org/drawingml/2006/main" xmlns:r="http://schemas.openxmlformats.org/officeDocument/2006/relationships" xmlns:p="http://schemas.openxmlformats.org/presentationml/2006/main">
  <p:tag name="ENGAGECOLOR" val="{&quot;FillColor&quot;:{&quot;ColorIndex&quot;:3,&quot;ColorModifier&quot;:0,&quot;BrightnessModifier&quot;:0},&quot;OutlineColor&quot;:{&quot;ColorIndex&quot;:5,&quot;ColorModifier&quot;:0,&quot;BrightnessModifier&quot;:0}}"/>
</p:tagLst>
</file>

<file path=ppt/tags/tag49.xml><?xml version="1.0" encoding="utf-8"?>
<p:tagLst xmlns:a="http://schemas.openxmlformats.org/drawingml/2006/main" xmlns:r="http://schemas.openxmlformats.org/officeDocument/2006/relationships" xmlns:p="http://schemas.openxmlformats.org/presentationml/2006/main">
  <p:tag name="ENGAGECOLOR" val="{&quot;OutlineColor&quot;:{&quot;ColorIndex&quot;:5,&quot;ColorModifier&quot;:0,&quot;BrightnessModifier&quot;:0}}"/>
</p:tagLst>
</file>

<file path=ppt/tags/tag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50.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0,&quot;BrightnessModifier&quot;:0},&quot;OutlineColor&quot;:{&quot;ColorIndex&quot;:5,&quot;ColorModifier&quot;:0,&quot;BrightnessModifier&quot;:0}}"/>
</p:tagLst>
</file>

<file path=ppt/tags/tag51.xml><?xml version="1.0" encoding="utf-8"?>
<p:tagLst xmlns:a="http://schemas.openxmlformats.org/drawingml/2006/main" xmlns:r="http://schemas.openxmlformats.org/officeDocument/2006/relationships" xmlns:p="http://schemas.openxmlformats.org/presentationml/2006/main">
  <p:tag name="ENGAGECOLOR" val="{&quot;OutlineColor&quot;:{&quot;ColorIndex&quot;:5,&quot;ColorModifier&quot;:0,&quot;BrightnessModifier&quot;:0}}"/>
</p:tagLst>
</file>

<file path=ppt/tags/tag52.xml><?xml version="1.0" encoding="utf-8"?>
<p:tagLst xmlns:a="http://schemas.openxmlformats.org/drawingml/2006/main" xmlns:r="http://schemas.openxmlformats.org/officeDocument/2006/relationships" xmlns:p="http://schemas.openxmlformats.org/presentationml/2006/main">
  <p:tag name="ENGAGECOLOR" val="{&quot;FillColor&quot;:{&quot;ColorIndex&quot;:5,&quot;ColorModifier&quot;:0,&quot;BrightnessModifier&quot;:0},&quot;OutlineColor&quot;:{&quot;ColorIndex&quot;:5,&quot;ColorModifier&quot;:0,&quot;BrightnessModifier&quot;:0}}"/>
</p:tagLst>
</file>

<file path=ppt/tags/tag6.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7.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8.xml><?xml version="1.0" encoding="utf-8"?>
<p:tagLst xmlns:a="http://schemas.openxmlformats.org/drawingml/2006/main" xmlns:r="http://schemas.openxmlformats.org/officeDocument/2006/relationships" xmlns:p="http://schemas.openxmlformats.org/presentationml/2006/main">
  <p:tag name="ENGAGECOLOR" val="{&quot;OutlineColor&quot;:{&quot;ColorIndex&quot;:3,&quot;ColorModifier&quot;:0,&quot;BrightnessModifier&quot;:0}}"/>
</p:tagLst>
</file>

<file path=ppt/tags/tag9.xml><?xml version="1.0" encoding="utf-8"?>
<p:tagLst xmlns:a="http://schemas.openxmlformats.org/drawingml/2006/main" xmlns:r="http://schemas.openxmlformats.org/officeDocument/2006/relationships" xmlns:p="http://schemas.openxmlformats.org/presentationml/2006/main">
  <p:tag name="ENGAGECOLOR" val="{&quot;OutlineColor&quot;:{&quot;ColorIndex&quot;:2,&quot;ColorModifier&quot;:0,&quot;BrightnessModifier&quot;: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1254</Words>
  <Application>Microsoft Office PowerPoint</Application>
  <PresentationFormat>On-screen Show (4:3)</PresentationFormat>
  <Paragraphs>302</Paragraphs>
  <Slides>32</Slides>
  <Notes>25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맑은 고딕</vt:lpstr>
      <vt:lpstr>Arial</vt:lpstr>
      <vt:lpstr>Arial Narrow</vt:lpstr>
      <vt:lpstr>Calibri</vt:lpstr>
      <vt:lpstr>Calibri Light</vt:lpstr>
      <vt:lpstr>Century Gothic</vt:lpstr>
      <vt:lpstr>Rockwell</vt:lpstr>
      <vt:lpstr>Segoe UI</vt:lpstr>
      <vt:lpstr>Segoe UI Light</vt:lpstr>
      <vt:lpstr>Segoe UI Semibold</vt:lpstr>
      <vt:lpstr>Wingdings</vt:lpstr>
      <vt:lpstr>Office Theme</vt:lpstr>
      <vt:lpstr>1_Office Theme</vt:lpstr>
      <vt:lpstr>GC Accelerators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Governance</vt:lpstr>
      <vt:lpstr>PowerPoint Presentation</vt:lpstr>
      <vt:lpstr>PowerPoint Presentation</vt:lpstr>
      <vt:lpstr>PowerPoint Presentation</vt:lpstr>
      <vt:lpstr>PowerPoint Presentation</vt:lpstr>
      <vt:lpstr>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Annex</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TBS Cyber</dc:creator>
  <cp:lastModifiedBy>Tea-Duncan, Po</cp:lastModifiedBy>
  <cp:revision>126</cp:revision>
  <cp:lastPrinted>2019-04-17T19:55:54Z</cp:lastPrinted>
  <dcterms:created xsi:type="dcterms:W3CDTF">2016-02-12T16:37:31Z</dcterms:created>
  <dcterms:modified xsi:type="dcterms:W3CDTF">2019-04-23T01:23:36Z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9da7b308-f1c3-49a1-97fe-573b65f4a2bc</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ies>
</file>