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handoutMasterIdLst>
    <p:handoutMasterId r:id="rId14"/>
  </p:handoutMasterIdLst>
  <p:sldIdLst>
    <p:sldId id="257" r:id="rId3"/>
    <p:sldId id="426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62" r:id="rId12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6A4"/>
    <a:srgbClr val="003399"/>
    <a:srgbClr val="000099"/>
    <a:srgbClr val="000066"/>
    <a:srgbClr val="2340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73742" autoAdjust="0"/>
  </p:normalViewPr>
  <p:slideViewPr>
    <p:cSldViewPr>
      <p:cViewPr varScale="1">
        <p:scale>
          <a:sx n="81" d="100"/>
          <a:sy n="81" d="100"/>
        </p:scale>
        <p:origin x="567" y="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16848"/>
    </p:cViewPr>
  </p:sorterViewPr>
  <p:notesViewPr>
    <p:cSldViewPr>
      <p:cViewPr varScale="1">
        <p:scale>
          <a:sx n="62" d="100"/>
          <a:sy n="62" d="100"/>
        </p:scale>
        <p:origin x="-2597" y="-8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D7C0E-89A4-4274-9AAB-DFBFA356F586}" type="datetimeFigureOut">
              <a:rPr lang="en-CA" smtClean="0"/>
              <a:t>2017-07-19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D96CA-A544-4FB2-AD39-E498637CC04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4041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66DC181-ABB1-4CD2-B2A8-C57BE13A0DC1}" type="datetimeFigureOut">
              <a:rPr lang="en-CA" smtClean="0"/>
              <a:pPr/>
              <a:t>2017-07-19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176FAE7-98BA-43E1-9FC5-D2F3D0E57869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205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6FAE7-98BA-43E1-9FC5-D2F3D0E57869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6FAE7-98BA-43E1-9FC5-D2F3D0E57869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561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6FAE7-98BA-43E1-9FC5-D2F3D0E57869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9080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6FAE7-98BA-43E1-9FC5-D2F3D0E57869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3506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6FAE7-98BA-43E1-9FC5-D2F3D0E57869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3911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1630"/>
            <a:ext cx="7772400" cy="1102519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43758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5A4B-E368-4C98-8791-E5A939A4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705861"/>
            <a:ext cx="1421481" cy="3954122"/>
          </a:xfrm>
        </p:spPr>
        <p:txBody>
          <a:bodyPr anchor="t" anchorCtr="0"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23E2F-EB36-4CDA-A7A2-AABF9436B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6050" y="705862"/>
            <a:ext cx="5830888" cy="39541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B2511-FD01-4916-AB5E-5A6DCE4C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35E5-128A-40B1-B433-CE031C411A64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3E0F4-3160-46E6-8618-0D9D15AC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6D519-47E6-4BCB-AF8C-BDCE26A9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71BE-9D5C-413A-91E7-6F9F28FCD1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A711C8-3783-417E-87EF-3884AF65B775}"/>
              </a:ext>
            </a:extLst>
          </p:cNvPr>
          <p:cNvSpPr/>
          <p:nvPr userDrawn="1"/>
        </p:nvSpPr>
        <p:spPr>
          <a:xfrm>
            <a:off x="0" y="0"/>
            <a:ext cx="9143999" cy="685800"/>
          </a:xfrm>
          <a:prstGeom prst="rect">
            <a:avLst/>
          </a:prstGeom>
          <a:solidFill>
            <a:srgbClr val="044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 descr="PPt-banner.jpg">
            <a:extLst>
              <a:ext uri="{FF2B5EF4-FFF2-40B4-BE49-F238E27FC236}">
                <a16:creationId xmlns:a16="http://schemas.microsoft.com/office/drawing/2014/main" id="{0022F060-CF6C-4F09-8C4C-12B9963798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1" r="68507"/>
          <a:stretch/>
        </p:blipFill>
        <p:spPr>
          <a:xfrm>
            <a:off x="0" y="0"/>
            <a:ext cx="1799771" cy="685800"/>
          </a:xfrm>
          <a:prstGeom prst="rect">
            <a:avLst/>
          </a:prstGeom>
        </p:spPr>
      </p:pic>
      <p:pic>
        <p:nvPicPr>
          <p:cNvPr id="10" name="Picture 2" descr="http://www.arb.ca.gov/fuels/images/lcfs.jpg">
            <a:extLst>
              <a:ext uri="{FF2B5EF4-FFF2-40B4-BE49-F238E27FC236}">
                <a16:creationId xmlns:a16="http://schemas.microsoft.com/office/drawing/2014/main" id="{726683F0-A4BA-44CD-A685-3E95F26ABC1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b="64051"/>
          <a:stretch/>
        </p:blipFill>
        <p:spPr bwMode="auto">
          <a:xfrm>
            <a:off x="6682546" y="0"/>
            <a:ext cx="24668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arb.ca.gov/fuels/images/lcfs.jpg">
            <a:extLst>
              <a:ext uri="{FF2B5EF4-FFF2-40B4-BE49-F238E27FC236}">
                <a16:creationId xmlns:a16="http://schemas.microsoft.com/office/drawing/2014/main" id="{2413C6E9-C101-4E32-A78A-3271750598F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258" b="1793"/>
          <a:stretch/>
        </p:blipFill>
        <p:spPr bwMode="auto">
          <a:xfrm>
            <a:off x="4231693" y="0"/>
            <a:ext cx="2466947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100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03386"/>
            <a:ext cx="2057400" cy="43886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03386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0651-3A0D-4994-A32F-98FA9BA80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82A36-52F4-4210-B607-D4D378DE0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FF17B-A36F-4A7F-97FC-6E53D448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35E5-128A-40B1-B433-CE031C411A64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B43C1-5115-45EF-BC11-FBEE43B1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DB6AD-5AB0-460E-BF40-FD307D7D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71BE-9D5C-413A-91E7-6F9F28FC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7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2B85-89C9-4102-B440-629EBE32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0C9FF-75E8-40C5-A86A-F53ED79F7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A1558-7C20-4BDF-BD7A-58991564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35E5-128A-40B1-B433-CE031C411A64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031F3-E4CB-4047-ADA8-D834C3D0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51467-7B02-447C-A03A-1C5A2C80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71BE-9D5C-413A-91E7-6F9F28FC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78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7F8C-5CCA-484A-A6CF-87BA0CD5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B8D3A-8A4F-417C-8986-4EBE2CB72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637F1-B29E-40E9-B582-BEA63D50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35E5-128A-40B1-B433-CE031C411A64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746B-CFAE-4426-AEEF-74C25A6D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14399-F59F-47E5-9D93-4BBFC1BB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71BE-9D5C-413A-91E7-6F9F28FC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1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3B85-022D-4104-A185-A1D94A9B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01D5-540A-477A-B755-96959F50D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6D3CD-B0E8-41A7-8C4D-8DCA6C214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F6F33-448B-4102-84AE-93BC7B59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35E5-128A-40B1-B433-CE031C411A64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D1785-425D-4675-A7CE-53E2ECFC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45DF7-914F-4598-8D5E-49FA70EF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71BE-9D5C-413A-91E7-6F9F28FC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1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54EC-3BCD-4CDF-8464-0A3BB9DC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60E5A-D142-4BA7-AA82-12E977193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FCBAB-3330-4BAC-B7BF-F826F1734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C6BB3-7433-440C-B958-B08451339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DE05E-3DFA-4AEE-87F7-4287903FC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84F37-C3F1-4369-96C8-91BEEB9D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35E5-128A-40B1-B433-CE031C411A64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A7D914-4EE7-4558-9F01-BF60DA48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A54DE-97D4-4D2E-9385-0ACBCBA4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71BE-9D5C-413A-91E7-6F9F28FC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90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5659-E3A3-4C18-B60D-BC374D19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11BC6B-647B-4CDC-A9FF-44939262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35E5-128A-40B1-B433-CE031C411A64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28E6D-A403-440B-A8B0-83B46A29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4CE66-0C12-415D-8CBA-0E118246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71BE-9D5C-413A-91E7-6F9F28FC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2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06555-72A5-4D9A-B782-5C61DAEF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35E5-128A-40B1-B433-CE031C411A64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84B99-8AF5-4596-ABD9-7964537F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8595A-D73D-4B33-ADAB-1C790B4D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71BE-9D5C-413A-91E7-6F9F28FC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3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38DC-DA4A-476F-A8C9-9BF990A5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4FFCA-8A5F-45BB-B1D5-047F66354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0A15D-ECD9-4129-A530-86F847744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55152-DC83-4AB2-81BF-4BFDB3B0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35E5-128A-40B1-B433-CE031C411A64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2B965-EC38-4A4A-9B42-7E1E714D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C24C2-446C-4B13-9BCA-5FDBC413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71BE-9D5C-413A-91E7-6F9F28FC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61EA-71DD-4588-A84A-B343056A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F200D-C3DA-4B96-852B-B2879C13C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DD0CE-4024-494B-8522-276DA4B7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35E5-128A-40B1-B433-CE031C411A64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D050A-E0DB-40CD-B87F-35F0979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9F9F8-B6D0-469C-9467-E4DCE749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71BE-9D5C-413A-91E7-6F9F28FC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63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28D41-22C7-416B-A86F-49D482905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412AD-CC0A-48CD-ABA6-39C8AB464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32698-EE2B-4E98-9392-B153160E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35E5-128A-40B1-B433-CE031C411A64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AAA47-CA10-4310-BFF0-F6B709E3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08138-BB77-4EE0-AA8B-3606F198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71BE-9D5C-413A-91E7-6F9F28FC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7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arb.ca.gov/fuels/images/lcfs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  <a14:imgEffect>
                      <a14:brightnessContrast bright="-8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804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56731"/>
            <a:ext cx="7772400" cy="1021557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31590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2" descr="http://www.arb.ca.gov/fuels/images/lcfs.jp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b="62258"/>
          <a:stretch/>
        </p:blipFill>
        <p:spPr bwMode="auto">
          <a:xfrm>
            <a:off x="6681166" y="4423500"/>
            <a:ext cx="246688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arb.ca.gov/fuels/images/lcfs.jp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258"/>
          <a:stretch/>
        </p:blipFill>
        <p:spPr bwMode="auto">
          <a:xfrm>
            <a:off x="4214219" y="4423500"/>
            <a:ext cx="246694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35646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35646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48743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28564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48743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28564"/>
            <a:ext cx="4041775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702195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02195"/>
            <a:ext cx="5111750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573733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47306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06437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72360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3999" cy="685800"/>
          </a:xfrm>
          <a:prstGeom prst="rect">
            <a:avLst/>
          </a:prstGeom>
          <a:solidFill>
            <a:srgbClr val="044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 descr="PPt-banner.jpg"/>
          <p:cNvPicPr>
            <a:picLocks noChangeAspect="1"/>
          </p:cNvPicPr>
          <p:nvPr userDrawn="1"/>
        </p:nvPicPr>
        <p:blipFill rotWithShape="1">
          <a:blip r:embed="rId14" cstate="print"/>
          <a:srcRect l="31429"/>
          <a:stretch/>
        </p:blipFill>
        <p:spPr>
          <a:xfrm>
            <a:off x="5225144" y="0"/>
            <a:ext cx="3918856" cy="685800"/>
          </a:xfrm>
          <a:prstGeom prst="rect">
            <a:avLst/>
          </a:prstGeom>
        </p:spPr>
      </p:pic>
      <p:pic>
        <p:nvPicPr>
          <p:cNvPr id="9" name="Picture 8" descr="PPt-banner.jpg"/>
          <p:cNvPicPr>
            <a:picLocks noChangeAspect="1"/>
          </p:cNvPicPr>
          <p:nvPr userDrawn="1"/>
        </p:nvPicPr>
        <p:blipFill rotWithShape="1">
          <a:blip r:embed="rId14" cstate="print"/>
          <a:srcRect l="1" r="68507"/>
          <a:stretch/>
        </p:blipFill>
        <p:spPr>
          <a:xfrm>
            <a:off x="0" y="0"/>
            <a:ext cx="1799771" cy="6858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7839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35646"/>
            <a:ext cx="8229600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pic>
        <p:nvPicPr>
          <p:cNvPr id="10" name="Picture 2" descr="http://www.arb.ca.gov/fuels/images/lcfs.jp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b="64051"/>
          <a:stretch/>
        </p:blipFill>
        <p:spPr bwMode="auto">
          <a:xfrm>
            <a:off x="6682546" y="0"/>
            <a:ext cx="24668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arb.ca.gov/fuels/images/lcfs.jp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258" b="1793"/>
          <a:stretch/>
        </p:blipFill>
        <p:spPr bwMode="auto">
          <a:xfrm>
            <a:off x="4231693" y="0"/>
            <a:ext cx="2466947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84" r:id="rId11"/>
    <p:sldLayoutId id="214748367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2E50C-7AA8-487D-8075-E8A2C71C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14108-169A-4D1E-9820-BE9F349FA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B6E3A-C1B9-415A-8027-AFBAD9367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A35E5-128A-40B1-B433-CE031C411A64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7B7F3-DF9E-46C5-9AAB-F69293AC6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33736-FA3C-4ED6-B1BA-D74DB1266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71BE-9D5C-413A-91E7-6F9F28FC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2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1" r:id="rId8"/>
    <p:sldLayoutId id="2147483682" r:id="rId9"/>
    <p:sldLayoutId id="214748368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84723"/>
            <a:ext cx="9144000" cy="1395139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CA" dirty="0"/>
              <a:t>Wireframe Demo:</a:t>
            </a:r>
            <a:br>
              <a:rPr lang="en-CA" sz="1800" dirty="0"/>
            </a:br>
            <a:r>
              <a:rPr lang="en-CA" sz="3600" dirty="0"/>
              <a:t>Transportation Fuels Reporting System</a:t>
            </a:r>
            <a:endParaRPr lang="en-CA" dirty="0"/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British Columbia Renewable and </a:t>
            </a:r>
            <a:br>
              <a:rPr lang="en-CA" dirty="0"/>
            </a:br>
            <a:r>
              <a:rPr lang="en-CA" dirty="0"/>
              <a:t>Low Carbon Fuel Requirements Regulation (RLCFRR)</a:t>
            </a:r>
            <a:endParaRPr lang="en-CA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Follow Up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do you think – feedback welcome!</a:t>
            </a:r>
          </a:p>
          <a:p>
            <a:r>
              <a:rPr lang="en-CA" dirty="0"/>
              <a:t>Survey – </a:t>
            </a:r>
          </a:p>
          <a:p>
            <a:r>
              <a:rPr lang="en-CA" dirty="0"/>
              <a:t>Anything else you want to tell us about this project?</a:t>
            </a:r>
          </a:p>
        </p:txBody>
      </p:sp>
    </p:spTree>
    <p:extLst>
      <p:ext uri="{BB962C8B-B14F-4D97-AF65-F5344CB8AC3E}">
        <p14:creationId xmlns:p14="http://schemas.microsoft.com/office/powerpoint/2010/main" val="335725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Introduction – What we’re doing</a:t>
            </a:r>
          </a:p>
          <a:p>
            <a:r>
              <a:rPr lang="en-CA" dirty="0"/>
              <a:t>Wireframes</a:t>
            </a:r>
          </a:p>
          <a:p>
            <a:pPr lvl="1"/>
            <a:r>
              <a:rPr lang="en-CA" dirty="0"/>
              <a:t>Fuel Supplier Dashboard</a:t>
            </a:r>
          </a:p>
          <a:p>
            <a:pPr lvl="1"/>
            <a:r>
              <a:rPr lang="en-CA" dirty="0"/>
              <a:t>Credit Transfer Operations</a:t>
            </a:r>
          </a:p>
          <a:p>
            <a:pPr lvl="1"/>
            <a:r>
              <a:rPr lang="en-CA" dirty="0"/>
              <a:t>Account Activity</a:t>
            </a:r>
          </a:p>
          <a:p>
            <a:pPr lvl="1"/>
            <a:r>
              <a:rPr lang="en-CA" dirty="0"/>
              <a:t>Notifications</a:t>
            </a:r>
          </a:p>
          <a:p>
            <a:pPr lvl="1"/>
            <a:r>
              <a:rPr lang="en-CA" dirty="0"/>
              <a:t>Posting Opportunities</a:t>
            </a:r>
          </a:p>
          <a:p>
            <a:pPr lvl="1"/>
            <a:r>
              <a:rPr lang="en-CA" dirty="0"/>
              <a:t>Organizational Information</a:t>
            </a:r>
          </a:p>
          <a:p>
            <a:r>
              <a:rPr lang="en-CA" dirty="0"/>
              <a:t>Discussion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408842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659B-C274-4AE2-9CCC-1215C2B3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705861"/>
            <a:ext cx="1944215" cy="3954122"/>
          </a:xfrm>
        </p:spPr>
        <p:txBody>
          <a:bodyPr/>
          <a:lstStyle/>
          <a:p>
            <a:r>
              <a:rPr lang="en-US" dirty="0"/>
              <a:t>Fuel Supplier Dashboard</a:t>
            </a:r>
          </a:p>
        </p:txBody>
      </p:sp>
      <p:pic>
        <p:nvPicPr>
          <p:cNvPr id="1028" name="Picture 4" descr="https://cloudcompass.mybalsamiq.com/projects/tfrs/FS%20Demo%20-%20Dashboard.jpeg?version=4&amp;etag=8ZyZRG_rRLpyf0lrAVlhR9qMQYdaUaTE">
            <a:extLst>
              <a:ext uri="{FF2B5EF4-FFF2-40B4-BE49-F238E27FC236}">
                <a16:creationId xmlns:a16="http://schemas.microsoft.com/office/drawing/2014/main" id="{84ADF577-1CCF-4179-B4C6-A9E07A3D0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734006"/>
            <a:ext cx="7256611" cy="440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23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934CE-FEEF-410E-A2C7-16318C9D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705861"/>
            <a:ext cx="1872207" cy="3954122"/>
          </a:xfrm>
        </p:spPr>
        <p:txBody>
          <a:bodyPr/>
          <a:lstStyle/>
          <a:p>
            <a:r>
              <a:rPr lang="en-US" dirty="0"/>
              <a:t>Credit Transfer Operations</a:t>
            </a:r>
          </a:p>
        </p:txBody>
      </p:sp>
      <p:pic>
        <p:nvPicPr>
          <p:cNvPr id="2050" name="Picture 2" descr="https://cloudcompass.mybalsamiq.com/projects/tfrs/FS%20Demo%20-%20Credit%20Transfer%20Details.jpeg?version=4&amp;etag=TtbXH6foOmafVBHtLafuLv4HKosMz9gJ">
            <a:extLst>
              <a:ext uri="{FF2B5EF4-FFF2-40B4-BE49-F238E27FC236}">
                <a16:creationId xmlns:a16="http://schemas.microsoft.com/office/drawing/2014/main" id="{63E978F7-C6B3-4946-BE21-0B11BE534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711680"/>
            <a:ext cx="4803874" cy="443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33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0EC2-22F5-4661-B009-5713D6F1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1" y="705861"/>
            <a:ext cx="1296144" cy="3954122"/>
          </a:xfrm>
        </p:spPr>
        <p:txBody>
          <a:bodyPr/>
          <a:lstStyle/>
          <a:p>
            <a:r>
              <a:rPr lang="en-US" dirty="0"/>
              <a:t>Account Activity</a:t>
            </a:r>
          </a:p>
        </p:txBody>
      </p:sp>
      <p:pic>
        <p:nvPicPr>
          <p:cNvPr id="3074" name="Picture 2" descr="https://cloudcompass.mybalsamiq.com/projects/tfrs/FS%20Demo%20-%20Account%20Activity.jpeg?version=4&amp;etag=HiFSZqQRvglyxd2BYNjdjf7lT4pR10oh">
            <a:extLst>
              <a:ext uri="{FF2B5EF4-FFF2-40B4-BE49-F238E27FC236}">
                <a16:creationId xmlns:a16="http://schemas.microsoft.com/office/drawing/2014/main" id="{9FE49C66-F4B7-46C8-893B-4CF303A04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938" y="712526"/>
            <a:ext cx="6006430" cy="443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29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46F3-3BE4-473A-9314-D681F9E0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705861"/>
            <a:ext cx="1872207" cy="3954122"/>
          </a:xfrm>
        </p:spPr>
        <p:txBody>
          <a:bodyPr/>
          <a:lstStyle/>
          <a:p>
            <a:r>
              <a:rPr lang="en-US" dirty="0"/>
              <a:t>Notifications – via Email and SMS</a:t>
            </a:r>
          </a:p>
        </p:txBody>
      </p:sp>
      <p:pic>
        <p:nvPicPr>
          <p:cNvPr id="4098" name="Picture 2" descr="https://cloudcompass.mybalsamiq.com/projects/tfrs/FS%20Demo%20-%20Notifications.jpeg?version=3&amp;etag=aL14MNss65lMAPHlCtg7Ce.9lodR5R5g">
            <a:extLst>
              <a:ext uri="{FF2B5EF4-FFF2-40B4-BE49-F238E27FC236}">
                <a16:creationId xmlns:a16="http://schemas.microsoft.com/office/drawing/2014/main" id="{604D778A-675F-4057-9EC6-28DAC1EFD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953" y="712526"/>
            <a:ext cx="6006431" cy="443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75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91F3-E72C-4A3F-A693-ED709707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05861"/>
            <a:ext cx="1979712" cy="3954122"/>
          </a:xfrm>
        </p:spPr>
        <p:txBody>
          <a:bodyPr/>
          <a:lstStyle/>
          <a:p>
            <a:r>
              <a:rPr lang="en-US" dirty="0"/>
              <a:t>Opportunities – Posted</a:t>
            </a:r>
          </a:p>
        </p:txBody>
      </p:sp>
      <p:pic>
        <p:nvPicPr>
          <p:cNvPr id="5122" name="Picture 2" descr="https://cloudcompass.mybalsamiq.com/projects/tfrs/FS%20Demo%20-%20Opportunities.jpeg?version=4&amp;etag=uelg5Dd_OQFb74zDF.aRZ.u8SZjQCfre">
            <a:extLst>
              <a:ext uri="{FF2B5EF4-FFF2-40B4-BE49-F238E27FC236}">
                <a16:creationId xmlns:a16="http://schemas.microsoft.com/office/drawing/2014/main" id="{EA750380-A612-4119-BD51-AF8FCF39C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215" y="843558"/>
            <a:ext cx="7234293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56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09FA-226D-44B4-98ED-5716B4E1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705861"/>
            <a:ext cx="2051719" cy="3954122"/>
          </a:xfrm>
        </p:spPr>
        <p:txBody>
          <a:bodyPr/>
          <a:lstStyle/>
          <a:p>
            <a:r>
              <a:rPr lang="en-US" dirty="0"/>
              <a:t>Opportunities – Create/Edit</a:t>
            </a:r>
          </a:p>
        </p:txBody>
      </p:sp>
      <p:pic>
        <p:nvPicPr>
          <p:cNvPr id="6146" name="Picture 2" descr="https://cloudcompass.mybalsamiq.com/projects/tfrs/FS%20Demo%20-%20Update%20Opportunity.jpeg?version=2&amp;etag=S1PQn.b1_ArhZklaIIQ._A6uF.TAWxbT">
            <a:extLst>
              <a:ext uri="{FF2B5EF4-FFF2-40B4-BE49-F238E27FC236}">
                <a16:creationId xmlns:a16="http://schemas.microsoft.com/office/drawing/2014/main" id="{C89F3B4B-5F0E-4860-AB11-136BEBBE8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77" y="705860"/>
            <a:ext cx="5659359" cy="443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59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524C-14CA-4660-AA83-562C8E79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5861"/>
            <a:ext cx="2051719" cy="3954122"/>
          </a:xfrm>
        </p:spPr>
        <p:txBody>
          <a:bodyPr/>
          <a:lstStyle/>
          <a:p>
            <a:r>
              <a:rPr lang="en-US" dirty="0"/>
              <a:t>Organizational Information</a:t>
            </a:r>
          </a:p>
        </p:txBody>
      </p:sp>
      <p:pic>
        <p:nvPicPr>
          <p:cNvPr id="7170" name="Picture 2" descr="https://cloudcompass.mybalsamiq.com/projects/tfrs/FS%20Demo%20-%20Organization.jpeg?version=4&amp;etag=XPOIrbha3bFLbD1RT2HTwrfbJkT0yqFe">
            <a:extLst>
              <a:ext uri="{FF2B5EF4-FFF2-40B4-BE49-F238E27FC236}">
                <a16:creationId xmlns:a16="http://schemas.microsoft.com/office/drawing/2014/main" id="{86ABAE6F-658C-491F-9F1F-B34DEA746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096" y="722800"/>
            <a:ext cx="4130080" cy="44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25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7290</TotalTime>
  <Words>83</Words>
  <Application>Microsoft Office PowerPoint</Application>
  <PresentationFormat>On-screen Show (16:9)</PresentationFormat>
  <Paragraphs>28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Custom Design</vt:lpstr>
      <vt:lpstr>Wireframe Demo: Transportation Fuels Reporting System</vt:lpstr>
      <vt:lpstr>Outline</vt:lpstr>
      <vt:lpstr>Fuel Supplier Dashboard</vt:lpstr>
      <vt:lpstr>Credit Transfer Operations</vt:lpstr>
      <vt:lpstr>Account Activity</vt:lpstr>
      <vt:lpstr>Notifications – via Email and SMS</vt:lpstr>
      <vt:lpstr>Opportunities – Posted</vt:lpstr>
      <vt:lpstr>Opportunities – Create/Edit</vt:lpstr>
      <vt:lpstr>Organizational Information</vt:lpstr>
      <vt:lpstr>Follow Up</vt:lpstr>
    </vt:vector>
  </TitlesOfParts>
  <Company>Province of British Columbia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GBSiow</dc:creator>
  <cp:lastModifiedBy>Stephen Curran</cp:lastModifiedBy>
  <cp:revision>727</cp:revision>
  <cp:lastPrinted>2017-02-15T20:50:10Z</cp:lastPrinted>
  <dcterms:created xsi:type="dcterms:W3CDTF">2010-12-08T21:33:25Z</dcterms:created>
  <dcterms:modified xsi:type="dcterms:W3CDTF">2017-07-19T22:02:33Z</dcterms:modified>
</cp:coreProperties>
</file>