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9" r:id="rId3"/>
    <p:sldId id="257" r:id="rId4"/>
    <p:sldId id="258" r:id="rId5"/>
    <p:sldId id="260" r:id="rId6"/>
    <p:sldId id="261" r:id="rId7"/>
    <p:sldId id="262" r:id="rId8"/>
    <p:sldId id="263" r:id="rId9"/>
    <p:sldId id="266" r:id="rId10"/>
    <p:sldId id="264" r:id="rId11"/>
    <p:sldId id="265"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25A593-9317-4AC4-90F7-9DC88AA4AC22}" v="14" dt="2024-01-05T04:03:37.0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81" d="100"/>
          <a:sy n="81" d="100"/>
        </p:scale>
        <p:origin x="64" y="18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1/4/2024</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2875975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1/4/2024</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72807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1/4/2024</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50925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1/4/2024</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163472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1/4/2024</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751739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1/4/2024</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25463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1/4/2024</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76791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1/4/2024</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144901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1/4/2024</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07340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1/4/2024</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3262797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1/4/2024</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2386809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1/4/2024</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0316614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19" r:id="rId6"/>
    <p:sldLayoutId id="2147483715" r:id="rId7"/>
    <p:sldLayoutId id="2147483716" r:id="rId8"/>
    <p:sldLayoutId id="2147483717" r:id="rId9"/>
    <p:sldLayoutId id="2147483718" r:id="rId10"/>
    <p:sldLayoutId id="2147483720"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F47D55C-6942-8221-1B24-3A5C4B0754FB}"/>
              </a:ext>
            </a:extLst>
          </p:cNvPr>
          <p:cNvPicPr>
            <a:picLocks noChangeAspect="1"/>
          </p:cNvPicPr>
          <p:nvPr/>
        </p:nvPicPr>
        <p:blipFill rotWithShape="1">
          <a:blip r:embed="rId2">
            <a:alphaModFix amt="33000"/>
          </a:blip>
          <a:srcRect t="1747"/>
          <a:stretch/>
        </p:blipFill>
        <p:spPr>
          <a:xfrm>
            <a:off x="20" y="10"/>
            <a:ext cx="12191980" cy="6857990"/>
          </a:xfrm>
          <a:prstGeom prst="rect">
            <a:avLst/>
          </a:prstGeom>
        </p:spPr>
      </p:pic>
      <p:sp>
        <p:nvSpPr>
          <p:cNvPr id="2" name="Title 1">
            <a:extLst>
              <a:ext uri="{FF2B5EF4-FFF2-40B4-BE49-F238E27FC236}">
                <a16:creationId xmlns:a16="http://schemas.microsoft.com/office/drawing/2014/main" id="{D937C17E-D61A-64C5-8856-B34D6947E825}"/>
              </a:ext>
            </a:extLst>
          </p:cNvPr>
          <p:cNvSpPr>
            <a:spLocks noGrp="1"/>
          </p:cNvSpPr>
          <p:nvPr>
            <p:ph type="ctrTitle"/>
          </p:nvPr>
        </p:nvSpPr>
        <p:spPr>
          <a:xfrm>
            <a:off x="1078992" y="1143000"/>
            <a:ext cx="9052560" cy="3546179"/>
          </a:xfrm>
        </p:spPr>
        <p:txBody>
          <a:bodyPr>
            <a:normAutofit/>
          </a:bodyPr>
          <a:lstStyle/>
          <a:p>
            <a:r>
              <a:rPr lang="en-US" dirty="0"/>
              <a:t>Foster Care and High School Dropouts</a:t>
            </a:r>
          </a:p>
        </p:txBody>
      </p:sp>
      <p:sp>
        <p:nvSpPr>
          <p:cNvPr id="3" name="Subtitle 2">
            <a:extLst>
              <a:ext uri="{FF2B5EF4-FFF2-40B4-BE49-F238E27FC236}">
                <a16:creationId xmlns:a16="http://schemas.microsoft.com/office/drawing/2014/main" id="{E9673E7C-ABF5-102D-7FA3-850171FC9796}"/>
              </a:ext>
            </a:extLst>
          </p:cNvPr>
          <p:cNvSpPr>
            <a:spLocks noGrp="1"/>
          </p:cNvSpPr>
          <p:nvPr>
            <p:ph type="subTitle" idx="1"/>
          </p:nvPr>
        </p:nvSpPr>
        <p:spPr>
          <a:xfrm>
            <a:off x="1078992" y="5010912"/>
            <a:ext cx="9052560" cy="704088"/>
          </a:xfrm>
        </p:spPr>
        <p:txBody>
          <a:bodyPr>
            <a:normAutofit lnSpcReduction="10000"/>
          </a:bodyPr>
          <a:lstStyle/>
          <a:p>
            <a:r>
              <a:rPr lang="en-US" dirty="0"/>
              <a:t>An exploration into the correlation between kids in foster care and high school drop out rates. </a:t>
            </a:r>
          </a:p>
        </p:txBody>
      </p:sp>
      <p:cxnSp>
        <p:nvCxnSpPr>
          <p:cNvPr id="11" name="Straight Connector 10">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554860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1068497" y="1063256"/>
            <a:ext cx="5312254" cy="1540106"/>
          </a:xfrm>
        </p:spPr>
        <p:txBody>
          <a:bodyPr>
            <a:normAutofit/>
          </a:bodyPr>
          <a:lstStyle/>
          <a:p>
            <a:r>
              <a:rPr lang="en-US"/>
              <a:t>Analysis</a:t>
            </a:r>
          </a:p>
        </p:txBody>
      </p:sp>
      <p:cxnSp>
        <p:nvCxnSpPr>
          <p:cNvPr id="13" name="Straight Connector 12">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5702B5-3424-000B-7452-F4E3A91461B7}"/>
              </a:ext>
            </a:extLst>
          </p:cNvPr>
          <p:cNvSpPr>
            <a:spLocks noGrp="1"/>
          </p:cNvSpPr>
          <p:nvPr>
            <p:ph idx="1"/>
          </p:nvPr>
        </p:nvSpPr>
        <p:spPr>
          <a:xfrm>
            <a:off x="1068497" y="2933390"/>
            <a:ext cx="5312254" cy="2861349"/>
          </a:xfrm>
        </p:spPr>
        <p:txBody>
          <a:bodyPr>
            <a:normAutofit/>
          </a:bodyPr>
          <a:lstStyle/>
          <a:p>
            <a:r>
              <a:rPr lang="en-US" dirty="0"/>
              <a:t>Initial comparison of data shows no correlation at all between median household income and they other datasets. </a:t>
            </a:r>
          </a:p>
          <a:p>
            <a:endParaRPr lang="en-US" dirty="0"/>
          </a:p>
        </p:txBody>
      </p:sp>
      <p:sp>
        <p:nvSpPr>
          <p:cNvPr id="15" name="Freeform: Shape 14">
            <a:extLst>
              <a:ext uri="{FF2B5EF4-FFF2-40B4-BE49-F238E27FC236}">
                <a16:creationId xmlns:a16="http://schemas.microsoft.com/office/drawing/2014/main" id="{F76C355F-28BE-46B1-9B8D-5D71A4815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A graph of the number of people in the number of years&#10;&#10;Description automatically generated">
            <a:extLst>
              <a:ext uri="{FF2B5EF4-FFF2-40B4-BE49-F238E27FC236}">
                <a16:creationId xmlns:a16="http://schemas.microsoft.com/office/drawing/2014/main" id="{5D76AFA3-2DD9-8123-0E57-EFAE18E4E6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3114" y="2307946"/>
            <a:ext cx="4713573" cy="2945982"/>
          </a:xfrm>
          <a:prstGeom prst="rect">
            <a:avLst/>
          </a:prstGeom>
        </p:spPr>
      </p:pic>
      <p:sp>
        <p:nvSpPr>
          <p:cNvPr id="17"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098626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1068497" y="1063256"/>
            <a:ext cx="5312254" cy="1540106"/>
          </a:xfrm>
        </p:spPr>
        <p:txBody>
          <a:bodyPr>
            <a:normAutofit/>
          </a:bodyPr>
          <a:lstStyle/>
          <a:p>
            <a:r>
              <a:rPr lang="en-US" dirty="0"/>
              <a:t>Analysis</a:t>
            </a:r>
          </a:p>
        </p:txBody>
      </p:sp>
      <p:cxnSp>
        <p:nvCxnSpPr>
          <p:cNvPr id="12" name="Straight Connector 11">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5702B5-3424-000B-7452-F4E3A91461B7}"/>
              </a:ext>
            </a:extLst>
          </p:cNvPr>
          <p:cNvSpPr>
            <a:spLocks noGrp="1"/>
          </p:cNvSpPr>
          <p:nvPr>
            <p:ph idx="1"/>
          </p:nvPr>
        </p:nvSpPr>
        <p:spPr>
          <a:xfrm>
            <a:off x="1068497" y="2933390"/>
            <a:ext cx="5312254" cy="2861349"/>
          </a:xfrm>
        </p:spPr>
        <p:txBody>
          <a:bodyPr>
            <a:normAutofit/>
          </a:bodyPr>
          <a:lstStyle/>
          <a:p>
            <a:r>
              <a:rPr lang="en-US" dirty="0"/>
              <a:t>However, when viewing the data in a normalized format, a relationship does begin to materialize. </a:t>
            </a:r>
          </a:p>
          <a:p>
            <a:r>
              <a:rPr lang="en-US" dirty="0"/>
              <a:t>We are able to see an inverse correlation where the household income increased, and the number of children in foster care and dropouts decreased. </a:t>
            </a:r>
          </a:p>
        </p:txBody>
      </p:sp>
      <p:sp>
        <p:nvSpPr>
          <p:cNvPr id="14" name="Freeform: Shape 13">
            <a:extLst>
              <a:ext uri="{FF2B5EF4-FFF2-40B4-BE49-F238E27FC236}">
                <a16:creationId xmlns:a16="http://schemas.microsoft.com/office/drawing/2014/main" id="{F76C355F-28BE-46B1-9B8D-5D71A4815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0EE862F-27D2-BE07-52A4-D362E657E6BA}"/>
              </a:ext>
            </a:extLst>
          </p:cNvPr>
          <p:cNvPicPr>
            <a:picLocks noChangeAspect="1"/>
          </p:cNvPicPr>
          <p:nvPr/>
        </p:nvPicPr>
        <p:blipFill>
          <a:blip r:embed="rId2"/>
          <a:stretch>
            <a:fillRect/>
          </a:stretch>
        </p:blipFill>
        <p:spPr>
          <a:xfrm>
            <a:off x="7321462" y="2374397"/>
            <a:ext cx="4870537" cy="2885794"/>
          </a:xfrm>
          <a:prstGeom prst="rect">
            <a:avLst/>
          </a:prstGeom>
        </p:spPr>
      </p:pic>
      <p:sp>
        <p:nvSpPr>
          <p:cNvPr id="1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180970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1068497" y="1063256"/>
            <a:ext cx="5312254" cy="1540106"/>
          </a:xfrm>
        </p:spPr>
        <p:txBody>
          <a:bodyPr>
            <a:normAutofit/>
          </a:bodyPr>
          <a:lstStyle/>
          <a:p>
            <a:r>
              <a:rPr lang="en-US" dirty="0"/>
              <a:t>Analysis</a:t>
            </a:r>
          </a:p>
        </p:txBody>
      </p:sp>
      <p:cxnSp>
        <p:nvCxnSpPr>
          <p:cNvPr id="13" name="Straight Connector 12">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5702B5-3424-000B-7452-F4E3A91461B7}"/>
              </a:ext>
            </a:extLst>
          </p:cNvPr>
          <p:cNvSpPr>
            <a:spLocks noGrp="1"/>
          </p:cNvSpPr>
          <p:nvPr>
            <p:ph idx="1"/>
          </p:nvPr>
        </p:nvSpPr>
        <p:spPr>
          <a:xfrm>
            <a:off x="1068497" y="2933390"/>
            <a:ext cx="5312254" cy="2861349"/>
          </a:xfrm>
        </p:spPr>
        <p:txBody>
          <a:bodyPr>
            <a:normAutofit/>
          </a:bodyPr>
          <a:lstStyle/>
          <a:p>
            <a:r>
              <a:rPr lang="en-US" dirty="0"/>
              <a:t>When we dive deeper into the analysis of the number of children in foster care and the number of dropouts for the same time period, we do see evidence of a relationship. </a:t>
            </a:r>
          </a:p>
        </p:txBody>
      </p:sp>
      <p:sp>
        <p:nvSpPr>
          <p:cNvPr id="15" name="Freeform: Shape 14">
            <a:extLst>
              <a:ext uri="{FF2B5EF4-FFF2-40B4-BE49-F238E27FC236}">
                <a16:creationId xmlns:a16="http://schemas.microsoft.com/office/drawing/2014/main" id="{F76C355F-28BE-46B1-9B8D-5D71A4815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4270BAC7-947C-E78A-382A-45C29F2534D1}"/>
              </a:ext>
            </a:extLst>
          </p:cNvPr>
          <p:cNvPicPr>
            <a:picLocks noChangeAspect="1"/>
          </p:cNvPicPr>
          <p:nvPr/>
        </p:nvPicPr>
        <p:blipFill>
          <a:blip r:embed="rId2"/>
          <a:stretch>
            <a:fillRect/>
          </a:stretch>
        </p:blipFill>
        <p:spPr>
          <a:xfrm>
            <a:off x="7357730" y="2299358"/>
            <a:ext cx="4738133" cy="2985023"/>
          </a:xfrm>
          <a:prstGeom prst="rect">
            <a:avLst/>
          </a:prstGeom>
        </p:spPr>
      </p:pic>
      <p:sp>
        <p:nvSpPr>
          <p:cNvPr id="17"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693051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758952" y="758952"/>
            <a:ext cx="10946945" cy="786069"/>
          </a:xfrm>
        </p:spPr>
        <p:txBody>
          <a:bodyPr>
            <a:normAutofit fontScale="90000"/>
          </a:bodyPr>
          <a:lstStyle/>
          <a:p>
            <a:r>
              <a:rPr lang="en-US" dirty="0"/>
              <a:t>Conclusion</a:t>
            </a:r>
          </a:p>
        </p:txBody>
      </p:sp>
      <p:sp>
        <p:nvSpPr>
          <p:cNvPr id="3" name="Content Placeholder 2">
            <a:extLst>
              <a:ext uri="{FF2B5EF4-FFF2-40B4-BE49-F238E27FC236}">
                <a16:creationId xmlns:a16="http://schemas.microsoft.com/office/drawing/2014/main" id="{DA5702B5-3424-000B-7452-F4E3A91461B7}"/>
              </a:ext>
            </a:extLst>
          </p:cNvPr>
          <p:cNvSpPr>
            <a:spLocks noGrp="1"/>
          </p:cNvSpPr>
          <p:nvPr>
            <p:ph idx="1"/>
          </p:nvPr>
        </p:nvSpPr>
        <p:spPr>
          <a:xfrm>
            <a:off x="758952" y="1726324"/>
            <a:ext cx="10946944" cy="4372724"/>
          </a:xfrm>
        </p:spPr>
        <p:txBody>
          <a:bodyPr>
            <a:normAutofit fontScale="92500"/>
          </a:bodyPr>
          <a:lstStyle/>
          <a:p>
            <a:r>
              <a:rPr lang="en-US" sz="2800" dirty="0"/>
              <a:t>Median household income is reported to be increasing overtime, although our data doesn’t account for inflation. </a:t>
            </a:r>
          </a:p>
          <a:p>
            <a:r>
              <a:rPr lang="en-US" sz="2800" dirty="0"/>
              <a:t>There appears to be an inverse correlation between median household incomes and children in foster care/high school dropouts</a:t>
            </a:r>
          </a:p>
          <a:p>
            <a:r>
              <a:rPr lang="en-US" sz="2800" dirty="0"/>
              <a:t>The appearance of a correlation between the rates of children in foster care and dropouts presents an opportunity to directly focus on the dropout rates of children in foster care. There is also an opportunity to look into how best to allocate federal funds for maximum impact. </a:t>
            </a:r>
          </a:p>
        </p:txBody>
      </p:sp>
    </p:spTree>
    <p:extLst>
      <p:ext uri="{BB962C8B-B14F-4D97-AF65-F5344CB8AC3E}">
        <p14:creationId xmlns:p14="http://schemas.microsoft.com/office/powerpoint/2010/main" val="4204088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D3C63-6DEF-5EBD-DBE3-7DDBBC809D54}"/>
              </a:ext>
            </a:extLst>
          </p:cNvPr>
          <p:cNvSpPr>
            <a:spLocks noGrp="1"/>
          </p:cNvSpPr>
          <p:nvPr>
            <p:ph type="title"/>
          </p:nvPr>
        </p:nvSpPr>
        <p:spPr>
          <a:xfrm>
            <a:off x="758952" y="758952"/>
            <a:ext cx="10671048" cy="983138"/>
          </a:xfrm>
        </p:spPr>
        <p:txBody>
          <a:bodyPr/>
          <a:lstStyle/>
          <a:p>
            <a:r>
              <a:rPr lang="en-US" dirty="0"/>
              <a:t>A story about a boy…</a:t>
            </a:r>
          </a:p>
        </p:txBody>
      </p:sp>
      <p:sp>
        <p:nvSpPr>
          <p:cNvPr id="3" name="Content Placeholder 2">
            <a:extLst>
              <a:ext uri="{FF2B5EF4-FFF2-40B4-BE49-F238E27FC236}">
                <a16:creationId xmlns:a16="http://schemas.microsoft.com/office/drawing/2014/main" id="{D93625C8-830F-C8F0-F19E-5054C905A9DB}"/>
              </a:ext>
            </a:extLst>
          </p:cNvPr>
          <p:cNvSpPr>
            <a:spLocks noGrp="1"/>
          </p:cNvSpPr>
          <p:nvPr>
            <p:ph idx="1"/>
          </p:nvPr>
        </p:nvSpPr>
        <p:spPr>
          <a:xfrm>
            <a:off x="758952" y="2159876"/>
            <a:ext cx="10671048" cy="3353955"/>
          </a:xfrm>
        </p:spPr>
        <p:txBody>
          <a:bodyPr/>
          <a:lstStyle/>
          <a:p>
            <a:r>
              <a:rPr lang="en-US" dirty="0"/>
              <a:t>Clayton Graves aged out of the foster care system in 1991. </a:t>
            </a:r>
          </a:p>
          <a:p>
            <a:r>
              <a:rPr lang="en-US" dirty="0"/>
              <a:t>During his early years, Clayton was a bright student who was inquisitive and engaging. </a:t>
            </a:r>
          </a:p>
          <a:p>
            <a:r>
              <a:rPr lang="en-US" dirty="0"/>
              <a:t>Starting his first year of high school, Clayton quickly fell behind the rest of his class. </a:t>
            </a:r>
          </a:p>
          <a:p>
            <a:r>
              <a:rPr lang="en-US" dirty="0"/>
              <a:t>Moving from home to home made it difficult for him to keep up with his peers as he changed schools. </a:t>
            </a:r>
          </a:p>
          <a:p>
            <a:r>
              <a:rPr lang="en-US" dirty="0"/>
              <a:t>By the time he turned he turned 18, Clayton was homeless and had dropped out of high school. He would remain homeless for the next 10 years. </a:t>
            </a:r>
          </a:p>
        </p:txBody>
      </p:sp>
    </p:spTree>
    <p:extLst>
      <p:ext uri="{BB962C8B-B14F-4D97-AF65-F5344CB8AC3E}">
        <p14:creationId xmlns:p14="http://schemas.microsoft.com/office/powerpoint/2010/main" val="459855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E70D3-E641-1515-82CA-8247C136CB67}"/>
              </a:ext>
            </a:extLst>
          </p:cNvPr>
          <p:cNvSpPr>
            <a:spLocks noGrp="1"/>
          </p:cNvSpPr>
          <p:nvPr>
            <p:ph type="title"/>
          </p:nvPr>
        </p:nvSpPr>
        <p:spPr/>
        <p:txBody>
          <a:bodyPr>
            <a:noAutofit/>
          </a:bodyPr>
          <a:lstStyle/>
          <a:p>
            <a:r>
              <a:rPr lang="en-US" sz="2800" dirty="0"/>
              <a:t>“In Colorado, only one in four students who experience foster care during high school graduate with their class.”</a:t>
            </a:r>
            <a:br>
              <a:rPr lang="en-US" sz="2800" dirty="0"/>
            </a:br>
            <a:br>
              <a:rPr lang="en-US" sz="2800" dirty="0"/>
            </a:br>
            <a:r>
              <a:rPr lang="en-US" sz="2800" dirty="0"/>
              <a:t>-Colorado Department of Human Services</a:t>
            </a:r>
          </a:p>
        </p:txBody>
      </p:sp>
      <p:sp>
        <p:nvSpPr>
          <p:cNvPr id="3" name="Content Placeholder 2">
            <a:extLst>
              <a:ext uri="{FF2B5EF4-FFF2-40B4-BE49-F238E27FC236}">
                <a16:creationId xmlns:a16="http://schemas.microsoft.com/office/drawing/2014/main" id="{42699A2A-9F5D-A3BC-ED26-28E5E8F2118E}"/>
              </a:ext>
            </a:extLst>
          </p:cNvPr>
          <p:cNvSpPr>
            <a:spLocks noGrp="1"/>
          </p:cNvSpPr>
          <p:nvPr>
            <p:ph idx="1"/>
          </p:nvPr>
        </p:nvSpPr>
        <p:spPr/>
        <p:txBody>
          <a:bodyPr/>
          <a:lstStyle/>
          <a:p>
            <a:r>
              <a:rPr lang="en-US" dirty="0"/>
              <a:t>It is no secret that foster kids struggle in school.</a:t>
            </a:r>
          </a:p>
          <a:p>
            <a:pPr marL="0" indent="0">
              <a:buNone/>
            </a:pPr>
            <a:endParaRPr lang="en-US" dirty="0"/>
          </a:p>
          <a:p>
            <a:r>
              <a:rPr lang="en-US" dirty="0"/>
              <a:t>In an annual report to the Colorado Legislature, students in out-of-home placement noted significantly higher truancy rates than students in more conventional households. </a:t>
            </a:r>
          </a:p>
          <a:p>
            <a:pPr marL="0" indent="0">
              <a:buNone/>
            </a:pPr>
            <a:endParaRPr lang="en-US" dirty="0"/>
          </a:p>
          <a:p>
            <a:r>
              <a:rPr lang="en-US" dirty="0"/>
              <a:t>We decided to take a look at the problem from a national perspective in order to determine how wide-spread the problem is. </a:t>
            </a:r>
          </a:p>
        </p:txBody>
      </p:sp>
    </p:spTree>
    <p:extLst>
      <p:ext uri="{BB962C8B-B14F-4D97-AF65-F5344CB8AC3E}">
        <p14:creationId xmlns:p14="http://schemas.microsoft.com/office/powerpoint/2010/main" val="3291610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758952" y="758952"/>
            <a:ext cx="10946945" cy="786069"/>
          </a:xfrm>
        </p:spPr>
        <p:txBody>
          <a:bodyPr>
            <a:normAutofit fontScale="90000"/>
          </a:bodyPr>
          <a:lstStyle/>
          <a:p>
            <a:r>
              <a:rPr lang="en-US" dirty="0"/>
              <a:t>Hypothesis</a:t>
            </a:r>
          </a:p>
        </p:txBody>
      </p:sp>
      <p:sp>
        <p:nvSpPr>
          <p:cNvPr id="3" name="Content Placeholder 2">
            <a:extLst>
              <a:ext uri="{FF2B5EF4-FFF2-40B4-BE49-F238E27FC236}">
                <a16:creationId xmlns:a16="http://schemas.microsoft.com/office/drawing/2014/main" id="{DA5702B5-3424-000B-7452-F4E3A91461B7}"/>
              </a:ext>
            </a:extLst>
          </p:cNvPr>
          <p:cNvSpPr>
            <a:spLocks noGrp="1"/>
          </p:cNvSpPr>
          <p:nvPr>
            <p:ph idx="1"/>
          </p:nvPr>
        </p:nvSpPr>
        <p:spPr>
          <a:xfrm>
            <a:off x="758952" y="1726324"/>
            <a:ext cx="10946944" cy="4372724"/>
          </a:xfrm>
        </p:spPr>
        <p:txBody>
          <a:bodyPr/>
          <a:lstStyle/>
          <a:p>
            <a:r>
              <a:rPr lang="en-US" sz="2800" dirty="0"/>
              <a:t>Based on Clayton’s experience, we believe that there is a direct correlation between poverty level, number of children in foster care, and the number of high school dropouts. </a:t>
            </a:r>
          </a:p>
          <a:p>
            <a:pPr marL="0" indent="0">
              <a:buNone/>
            </a:pPr>
            <a:endParaRPr lang="en-US" sz="2800" dirty="0"/>
          </a:p>
          <a:p>
            <a:r>
              <a:rPr lang="en-US" sz="2800" dirty="0"/>
              <a:t>The lower the median household income, the higher the number of children in foster care and thus the higher the number of children who do not finish high school </a:t>
            </a:r>
          </a:p>
        </p:txBody>
      </p:sp>
    </p:spTree>
    <p:extLst>
      <p:ext uri="{BB962C8B-B14F-4D97-AF65-F5344CB8AC3E}">
        <p14:creationId xmlns:p14="http://schemas.microsoft.com/office/powerpoint/2010/main" val="126401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758952" y="758952"/>
            <a:ext cx="10946945" cy="786069"/>
          </a:xfrm>
        </p:spPr>
        <p:txBody>
          <a:bodyPr>
            <a:normAutofit fontScale="90000"/>
          </a:bodyPr>
          <a:lstStyle/>
          <a:p>
            <a:r>
              <a:rPr lang="en-US" dirty="0"/>
              <a:t>Method</a:t>
            </a:r>
          </a:p>
        </p:txBody>
      </p:sp>
      <p:sp>
        <p:nvSpPr>
          <p:cNvPr id="3" name="Content Placeholder 2">
            <a:extLst>
              <a:ext uri="{FF2B5EF4-FFF2-40B4-BE49-F238E27FC236}">
                <a16:creationId xmlns:a16="http://schemas.microsoft.com/office/drawing/2014/main" id="{DA5702B5-3424-000B-7452-F4E3A91461B7}"/>
              </a:ext>
            </a:extLst>
          </p:cNvPr>
          <p:cNvSpPr>
            <a:spLocks noGrp="1"/>
          </p:cNvSpPr>
          <p:nvPr>
            <p:ph idx="1"/>
          </p:nvPr>
        </p:nvSpPr>
        <p:spPr>
          <a:xfrm>
            <a:off x="758952" y="1726324"/>
            <a:ext cx="10946944" cy="4372724"/>
          </a:xfrm>
        </p:spPr>
        <p:txBody>
          <a:bodyPr/>
          <a:lstStyle/>
          <a:p>
            <a:r>
              <a:rPr lang="en-US" dirty="0"/>
              <a:t> In order to properly test our hypothesis, we needed to gather 3 data sets on a national level:</a:t>
            </a:r>
          </a:p>
          <a:p>
            <a:pPr marL="697230" lvl="1" indent="-514350">
              <a:buFont typeface="+mj-lt"/>
              <a:buAutoNum type="arabicPeriod"/>
            </a:pPr>
            <a:r>
              <a:rPr lang="en-US" dirty="0"/>
              <a:t>Median household income by state</a:t>
            </a:r>
          </a:p>
          <a:p>
            <a:pPr marL="697230" lvl="1" indent="-514350">
              <a:buFont typeface="+mj-lt"/>
              <a:buAutoNum type="arabicPeriod"/>
            </a:pPr>
            <a:r>
              <a:rPr lang="en-US" dirty="0"/>
              <a:t>Number of children in foster care by state</a:t>
            </a:r>
          </a:p>
          <a:p>
            <a:pPr marL="697230" lvl="1" indent="-514350">
              <a:buFont typeface="+mj-lt"/>
              <a:buAutoNum type="arabicPeriod"/>
            </a:pPr>
            <a:r>
              <a:rPr lang="en-US" dirty="0"/>
              <a:t>Number of foster children who successfully graduated high school and/or completed post secondary degrees</a:t>
            </a:r>
          </a:p>
          <a:p>
            <a:r>
              <a:rPr lang="en-US" sz="2000" i="0" dirty="0"/>
              <a:t>We were unable to find the third dataset and had to substitute in a different dataset</a:t>
            </a:r>
          </a:p>
          <a:p>
            <a:r>
              <a:rPr lang="en-US" dirty="0"/>
              <a:t>T</a:t>
            </a:r>
            <a:r>
              <a:rPr lang="en-US" sz="2000" i="0" dirty="0"/>
              <a:t>he number of high school drop-outs was available by state and could still potentially show a correlation. We will explore this more in later slides. </a:t>
            </a:r>
          </a:p>
          <a:p>
            <a:pPr marL="0" indent="0">
              <a:buNone/>
            </a:pPr>
            <a:endParaRPr lang="en-US" dirty="0"/>
          </a:p>
          <a:p>
            <a:endParaRPr lang="en-US" dirty="0"/>
          </a:p>
        </p:txBody>
      </p:sp>
    </p:spTree>
    <p:extLst>
      <p:ext uri="{BB962C8B-B14F-4D97-AF65-F5344CB8AC3E}">
        <p14:creationId xmlns:p14="http://schemas.microsoft.com/office/powerpoint/2010/main" val="1421390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1068497" y="1063256"/>
            <a:ext cx="5312254" cy="1540106"/>
          </a:xfrm>
        </p:spPr>
        <p:txBody>
          <a:bodyPr>
            <a:normAutofit/>
          </a:bodyPr>
          <a:lstStyle/>
          <a:p>
            <a:r>
              <a:rPr lang="en-US" sz="5100"/>
              <a:t>Median Household Income</a:t>
            </a:r>
          </a:p>
        </p:txBody>
      </p:sp>
      <p:cxnSp>
        <p:nvCxnSpPr>
          <p:cNvPr id="21" name="Straight Connector 20">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5702B5-3424-000B-7452-F4E3A91461B7}"/>
              </a:ext>
            </a:extLst>
          </p:cNvPr>
          <p:cNvSpPr>
            <a:spLocks noGrp="1"/>
          </p:cNvSpPr>
          <p:nvPr>
            <p:ph idx="1"/>
          </p:nvPr>
        </p:nvSpPr>
        <p:spPr>
          <a:xfrm>
            <a:off x="1068497" y="2933390"/>
            <a:ext cx="5312254" cy="2861349"/>
          </a:xfrm>
        </p:spPr>
        <p:txBody>
          <a:bodyPr>
            <a:normAutofit/>
          </a:bodyPr>
          <a:lstStyle/>
          <a:p>
            <a:r>
              <a:rPr lang="en-US" dirty="0"/>
              <a:t>We pulled the data from datacenter.aef.org.</a:t>
            </a:r>
          </a:p>
          <a:p>
            <a:r>
              <a:rPr lang="en-US" dirty="0"/>
              <a:t>Data was presented by state and year. </a:t>
            </a:r>
          </a:p>
          <a:p>
            <a:r>
              <a:rPr lang="en-US" dirty="0"/>
              <a:t>Despite the impact of the 2008 housing crises, initial graph data showed a steady increase in household income from 2005 to 2021</a:t>
            </a:r>
          </a:p>
          <a:p>
            <a:endParaRPr lang="en-US" dirty="0"/>
          </a:p>
          <a:p>
            <a:endParaRPr lang="en-US" dirty="0"/>
          </a:p>
          <a:p>
            <a:endParaRPr lang="en-US" dirty="0"/>
          </a:p>
        </p:txBody>
      </p:sp>
      <p:sp>
        <p:nvSpPr>
          <p:cNvPr id="23" name="Freeform: Shape 22">
            <a:extLst>
              <a:ext uri="{FF2B5EF4-FFF2-40B4-BE49-F238E27FC236}">
                <a16:creationId xmlns:a16="http://schemas.microsoft.com/office/drawing/2014/main" id="{F76C355F-28BE-46B1-9B8D-5D71A4815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7" name="Picture 6" descr="A graph with a line graph&#10;&#10;Description automatically generated with medium confidence">
            <a:extLst>
              <a:ext uri="{FF2B5EF4-FFF2-40B4-BE49-F238E27FC236}">
                <a16:creationId xmlns:a16="http://schemas.microsoft.com/office/drawing/2014/main" id="{7BD2D744-C4B7-055B-8644-2D51A753D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9248" y="2065116"/>
            <a:ext cx="4468774" cy="3463162"/>
          </a:xfrm>
          <a:prstGeom prst="rect">
            <a:avLst/>
          </a:prstGeom>
        </p:spPr>
      </p:pic>
    </p:spTree>
    <p:extLst>
      <p:ext uri="{BB962C8B-B14F-4D97-AF65-F5344CB8AC3E}">
        <p14:creationId xmlns:p14="http://schemas.microsoft.com/office/powerpoint/2010/main" val="4014408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1068497" y="1063256"/>
            <a:ext cx="5312254" cy="1540106"/>
          </a:xfrm>
        </p:spPr>
        <p:txBody>
          <a:bodyPr>
            <a:normAutofit/>
          </a:bodyPr>
          <a:lstStyle/>
          <a:p>
            <a:r>
              <a:rPr lang="en-US" sz="5100" dirty="0"/>
              <a:t>Children In Foster Care</a:t>
            </a:r>
          </a:p>
        </p:txBody>
      </p:sp>
      <p:cxnSp>
        <p:nvCxnSpPr>
          <p:cNvPr id="13" name="Straight Connector 12">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5702B5-3424-000B-7452-F4E3A91461B7}"/>
              </a:ext>
            </a:extLst>
          </p:cNvPr>
          <p:cNvSpPr>
            <a:spLocks noGrp="1"/>
          </p:cNvSpPr>
          <p:nvPr>
            <p:ph idx="1"/>
          </p:nvPr>
        </p:nvSpPr>
        <p:spPr>
          <a:xfrm>
            <a:off x="1068497" y="2933390"/>
            <a:ext cx="5312254" cy="2861349"/>
          </a:xfrm>
        </p:spPr>
        <p:txBody>
          <a:bodyPr>
            <a:normAutofit fontScale="92500"/>
          </a:bodyPr>
          <a:lstStyle/>
          <a:p>
            <a:r>
              <a:rPr lang="en-US" dirty="0"/>
              <a:t>We pulled the data from datacenter.aef.org.</a:t>
            </a:r>
          </a:p>
          <a:p>
            <a:r>
              <a:rPr lang="en-US" dirty="0"/>
              <a:t>Data was presented by state and year. </a:t>
            </a:r>
          </a:p>
          <a:p>
            <a:r>
              <a:rPr lang="en-US" dirty="0"/>
              <a:t>Overall numbers showed a sharp drop, followed by an increase in 2016.</a:t>
            </a:r>
          </a:p>
          <a:p>
            <a:r>
              <a:rPr lang="en-US" dirty="0"/>
              <a:t>The over all trend is expected to continue to decrease and is already at its lowest level in our recorded data.</a:t>
            </a:r>
          </a:p>
          <a:p>
            <a:endParaRPr lang="en-US" dirty="0"/>
          </a:p>
          <a:p>
            <a:endParaRPr lang="en-US" dirty="0"/>
          </a:p>
        </p:txBody>
      </p:sp>
      <p:sp>
        <p:nvSpPr>
          <p:cNvPr id="15" name="Freeform: Shape 14">
            <a:extLst>
              <a:ext uri="{FF2B5EF4-FFF2-40B4-BE49-F238E27FC236}">
                <a16:creationId xmlns:a16="http://schemas.microsoft.com/office/drawing/2014/main" id="{F76C355F-28BE-46B1-9B8D-5D71A4815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8" name="Picture 7" descr="A graph with a line graph">
            <a:extLst>
              <a:ext uri="{FF2B5EF4-FFF2-40B4-BE49-F238E27FC236}">
                <a16:creationId xmlns:a16="http://schemas.microsoft.com/office/drawing/2014/main" id="{B0209A66-2EF9-2C46-4750-071644C63D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3411" y="2308982"/>
            <a:ext cx="4752510" cy="2809937"/>
          </a:xfrm>
          <a:prstGeom prst="rect">
            <a:avLst/>
          </a:prstGeom>
        </p:spPr>
      </p:pic>
    </p:spTree>
    <p:extLst>
      <p:ext uri="{BB962C8B-B14F-4D97-AF65-F5344CB8AC3E}">
        <p14:creationId xmlns:p14="http://schemas.microsoft.com/office/powerpoint/2010/main" val="3577679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1068497" y="1063256"/>
            <a:ext cx="5312254" cy="1540106"/>
          </a:xfrm>
        </p:spPr>
        <p:txBody>
          <a:bodyPr>
            <a:normAutofit/>
          </a:bodyPr>
          <a:lstStyle/>
          <a:p>
            <a:r>
              <a:rPr lang="en-US" sz="5100" dirty="0"/>
              <a:t>Children In Foster Care</a:t>
            </a:r>
          </a:p>
        </p:txBody>
      </p:sp>
      <p:cxnSp>
        <p:nvCxnSpPr>
          <p:cNvPr id="12" name="Straight Connector 11">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5702B5-3424-000B-7452-F4E3A91461B7}"/>
              </a:ext>
            </a:extLst>
          </p:cNvPr>
          <p:cNvSpPr>
            <a:spLocks noGrp="1"/>
          </p:cNvSpPr>
          <p:nvPr>
            <p:ph idx="1"/>
          </p:nvPr>
        </p:nvSpPr>
        <p:spPr>
          <a:xfrm>
            <a:off x="1068497" y="2933390"/>
            <a:ext cx="5312254" cy="2861349"/>
          </a:xfrm>
        </p:spPr>
        <p:txBody>
          <a:bodyPr>
            <a:normAutofit/>
          </a:bodyPr>
          <a:lstStyle/>
          <a:p>
            <a:r>
              <a:rPr lang="en-US" sz="1900" dirty="0"/>
              <a:t>We pulled the data from datacenter.aef.org.</a:t>
            </a:r>
          </a:p>
          <a:p>
            <a:r>
              <a:rPr lang="en-US" sz="1900" dirty="0"/>
              <a:t>Data was presented by state and year. </a:t>
            </a:r>
          </a:p>
          <a:p>
            <a:r>
              <a:rPr lang="en-US" sz="1900" dirty="0"/>
              <a:t>Overall, the number of dropouts has decreases significantly between 2004 and 2020 and is predicted to continue this downward trend. </a:t>
            </a:r>
          </a:p>
          <a:p>
            <a:endParaRPr lang="en-US" sz="1900" dirty="0"/>
          </a:p>
          <a:p>
            <a:endParaRPr lang="en-US" sz="1900" dirty="0"/>
          </a:p>
        </p:txBody>
      </p:sp>
      <p:sp>
        <p:nvSpPr>
          <p:cNvPr id="14" name="Freeform: Shape 13">
            <a:extLst>
              <a:ext uri="{FF2B5EF4-FFF2-40B4-BE49-F238E27FC236}">
                <a16:creationId xmlns:a16="http://schemas.microsoft.com/office/drawing/2014/main" id="{F76C355F-28BE-46B1-9B8D-5D71A4815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graph with a line graph&#10;&#10;Description automatically generated with medium confidence">
            <a:extLst>
              <a:ext uri="{FF2B5EF4-FFF2-40B4-BE49-F238E27FC236}">
                <a16:creationId xmlns:a16="http://schemas.microsoft.com/office/drawing/2014/main" id="{C48D21E1-3383-36A5-CF05-F05116A9D3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2039" y="2363763"/>
            <a:ext cx="4824017" cy="2858229"/>
          </a:xfrm>
          <a:prstGeom prst="rect">
            <a:avLst/>
          </a:prstGeom>
        </p:spPr>
      </p:pic>
      <p:sp>
        <p:nvSpPr>
          <p:cNvPr id="1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074360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1068497" y="1063256"/>
            <a:ext cx="5312254" cy="1540106"/>
          </a:xfrm>
        </p:spPr>
        <p:txBody>
          <a:bodyPr>
            <a:normAutofit/>
          </a:bodyPr>
          <a:lstStyle/>
          <a:p>
            <a:r>
              <a:rPr lang="en-US" dirty="0"/>
              <a:t>Dropouts</a:t>
            </a:r>
          </a:p>
        </p:txBody>
      </p:sp>
      <p:cxnSp>
        <p:nvCxnSpPr>
          <p:cNvPr id="13" name="Straight Connector 12">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5702B5-3424-000B-7452-F4E3A91461B7}"/>
              </a:ext>
            </a:extLst>
          </p:cNvPr>
          <p:cNvSpPr>
            <a:spLocks noGrp="1"/>
          </p:cNvSpPr>
          <p:nvPr>
            <p:ph idx="1"/>
          </p:nvPr>
        </p:nvSpPr>
        <p:spPr>
          <a:xfrm>
            <a:off x="1068497" y="2933390"/>
            <a:ext cx="5312254" cy="2861349"/>
          </a:xfrm>
        </p:spPr>
        <p:txBody>
          <a:bodyPr>
            <a:normAutofit/>
          </a:bodyPr>
          <a:lstStyle/>
          <a:p>
            <a:r>
              <a:rPr lang="en-US" sz="2000" dirty="0"/>
              <a:t>We pulled the data from datacenter.aef.org.</a:t>
            </a:r>
          </a:p>
          <a:p>
            <a:r>
              <a:rPr lang="en-US" sz="2000" dirty="0"/>
              <a:t>Data was presented by state and year. </a:t>
            </a:r>
            <a:endParaRPr lang="en-US" dirty="0"/>
          </a:p>
          <a:p>
            <a:r>
              <a:rPr lang="en-US" dirty="0"/>
              <a:t>Dropout rates appear to be trending downward over the last 16 years and are expected to continue to do so throughout 2024.</a:t>
            </a:r>
          </a:p>
        </p:txBody>
      </p:sp>
      <p:sp>
        <p:nvSpPr>
          <p:cNvPr id="15" name="Freeform: Shape 14">
            <a:extLst>
              <a:ext uri="{FF2B5EF4-FFF2-40B4-BE49-F238E27FC236}">
                <a16:creationId xmlns:a16="http://schemas.microsoft.com/office/drawing/2014/main" id="{F76C355F-28BE-46B1-9B8D-5D71A4815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A graph with a line graph&#10;&#10;Description automatically generated with medium confidence">
            <a:extLst>
              <a:ext uri="{FF2B5EF4-FFF2-40B4-BE49-F238E27FC236}">
                <a16:creationId xmlns:a16="http://schemas.microsoft.com/office/drawing/2014/main" id="{80A92F9F-7B7A-27DC-A092-A614B43DF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9135" y="2363763"/>
            <a:ext cx="4923466" cy="2917153"/>
          </a:xfrm>
          <a:prstGeom prst="rect">
            <a:avLst/>
          </a:prstGeom>
        </p:spPr>
      </p:pic>
      <p:sp>
        <p:nvSpPr>
          <p:cNvPr id="17"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127629541"/>
      </p:ext>
    </p:extLst>
  </p:cSld>
  <p:clrMapOvr>
    <a:masterClrMapping/>
  </p:clrMapOvr>
</p:sld>
</file>

<file path=ppt/theme/theme1.xml><?xml version="1.0" encoding="utf-8"?>
<a:theme xmlns:a="http://schemas.openxmlformats.org/drawingml/2006/main" name="HeadlinesVTI">
  <a:themeElements>
    <a:clrScheme name="AnalogousFromRegularSeedRightStep">
      <a:dk1>
        <a:srgbClr val="000000"/>
      </a:dk1>
      <a:lt1>
        <a:srgbClr val="FFFFFF"/>
      </a:lt1>
      <a:dk2>
        <a:srgbClr val="243241"/>
      </a:dk2>
      <a:lt2>
        <a:srgbClr val="E2E8E8"/>
      </a:lt2>
      <a:accent1>
        <a:srgbClr val="E7292E"/>
      </a:accent1>
      <a:accent2>
        <a:srgbClr val="D56117"/>
      </a:accent2>
      <a:accent3>
        <a:srgbClr val="BFA022"/>
      </a:accent3>
      <a:accent4>
        <a:srgbClr val="8DB013"/>
      </a:accent4>
      <a:accent5>
        <a:srgbClr val="57B821"/>
      </a:accent5>
      <a:accent6>
        <a:srgbClr val="15BE1E"/>
      </a:accent6>
      <a:hlink>
        <a:srgbClr val="30918F"/>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otalTime>145</TotalTime>
  <Words>750</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Avenir Next LT Pro</vt:lpstr>
      <vt:lpstr>Sitka Banner</vt:lpstr>
      <vt:lpstr>HeadlinesVTI</vt:lpstr>
      <vt:lpstr>Foster Care and High School Dropouts</vt:lpstr>
      <vt:lpstr>A story about a boy…</vt:lpstr>
      <vt:lpstr>“In Colorado, only one in four students who experience foster care during high school graduate with their class.”  -Colorado Department of Human Services</vt:lpstr>
      <vt:lpstr>Hypothesis</vt:lpstr>
      <vt:lpstr>Method</vt:lpstr>
      <vt:lpstr>Median Household Income</vt:lpstr>
      <vt:lpstr>Children In Foster Care</vt:lpstr>
      <vt:lpstr>Children In Foster Care</vt:lpstr>
      <vt:lpstr>Dropouts</vt:lpstr>
      <vt:lpstr>Analysis</vt:lpstr>
      <vt:lpstr>Analysis</vt:lpstr>
      <vt:lpstr>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Foster Care and High School Dropouts</dc:title>
  <dc:creator>Clayton Graves</dc:creator>
  <cp:lastModifiedBy>Clayton Graves</cp:lastModifiedBy>
  <cp:revision>2</cp:revision>
  <dcterms:created xsi:type="dcterms:W3CDTF">2024-01-05T01:49:47Z</dcterms:created>
  <dcterms:modified xsi:type="dcterms:W3CDTF">2024-01-05T04:14:53Z</dcterms:modified>
</cp:coreProperties>
</file>