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25" r:id="rId2"/>
    <p:sldId id="321" r:id="rId3"/>
    <p:sldId id="323" r:id="rId4"/>
    <p:sldId id="322" r:id="rId5"/>
    <p:sldId id="319" r:id="rId6"/>
    <p:sldId id="336" r:id="rId7"/>
    <p:sldId id="329" r:id="rId8"/>
    <p:sldId id="327" r:id="rId9"/>
    <p:sldId id="328" r:id="rId10"/>
    <p:sldId id="331" r:id="rId11"/>
    <p:sldId id="330" r:id="rId12"/>
    <p:sldId id="333" r:id="rId13"/>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20" autoAdjust="0"/>
    <p:restoredTop sz="94622" autoAdjust="0"/>
  </p:normalViewPr>
  <p:slideViewPr>
    <p:cSldViewPr>
      <p:cViewPr varScale="1">
        <p:scale>
          <a:sx n="79" d="100"/>
          <a:sy n="79" d="100"/>
        </p:scale>
        <p:origin x="-1494"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9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85D3241-F170-4A32-AF36-E299047AB184}" type="datetimeFigureOut">
              <a:rPr lang="es-ES"/>
              <a:pPr>
                <a:defRPr/>
              </a:pPr>
              <a:t>24/01/2010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CCEF853-A334-4C92-8D6C-23903B6E1FD2}" type="slidenum">
              <a:rPr lang="es-ES"/>
              <a:pPr>
                <a:defRPr/>
              </a:pPr>
              <a:t>‹#›</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ECDC2E7-89C8-4C69-8C92-762DDF440795}" type="slidenum">
              <a:rPr lang="es-ES" smtClean="0"/>
              <a:pPr>
                <a:defRPr/>
              </a:pPr>
              <a:t>1</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p:spPr>
      </p:sp>
      <p:sp>
        <p:nvSpPr>
          <p:cNvPr id="38915" name="Rectangle 3"/>
          <p:cNvSpPr>
            <a:spLocks noGrp="1" noChangeArrowheads="1"/>
          </p:cNvSpPr>
          <p:nvPr>
            <p:ph type="body" idx="1"/>
          </p:nvPr>
        </p:nvSpPr>
        <p:spPr bwMode="auto">
          <a:xfrm>
            <a:off x="947738" y="4360863"/>
            <a:ext cx="4959350" cy="4079875"/>
          </a:xfrm>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p:spPr>
      </p:sp>
      <p:sp>
        <p:nvSpPr>
          <p:cNvPr id="39939" name="Rectangle 3"/>
          <p:cNvSpPr>
            <a:spLocks noGrp="1" noChangeArrowheads="1"/>
          </p:cNvSpPr>
          <p:nvPr>
            <p:ph type="body" idx="1"/>
          </p:nvPr>
        </p:nvSpPr>
        <p:spPr bwMode="auto">
          <a:xfrm>
            <a:off x="947738" y="4360863"/>
            <a:ext cx="4959350" cy="4079875"/>
          </a:xfrm>
          <a:noFill/>
        </p:spPr>
        <p:txBody>
          <a:bodyPr wrap="square" lIns="90488" tIns="44450" rIns="90488" bIns="44450"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3594837-0422-425E-BB02-B6410FE7AF54}" type="slidenum">
              <a:rPr lang="it-IT"/>
              <a:pPr>
                <a:defRPr/>
              </a:pPr>
              <a:t>4</a:t>
            </a:fld>
            <a:endParaRPr lang="it-IT"/>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it-IT"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p:txBody>
          <a:bodyPr/>
          <a:lstStyle/>
          <a:p>
            <a:pPr>
              <a:defRPr/>
            </a:pPr>
            <a:fld id="{71E44CF6-CD9C-48DB-B4ED-AADB1585BB6A}" type="slidenum">
              <a:rPr lang="it-IT" smtClean="0"/>
              <a:pPr>
                <a:defRPr/>
              </a:pPr>
              <a:t>5</a:t>
            </a:fld>
            <a:endParaRPr lang="it-IT" smtClean="0"/>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it-IT"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Picture 4" descr="C:\9.2 O2H\logo\FONDO_Simple.jpg"/>
          <p:cNvPicPr>
            <a:picLocks noChangeAspect="1" noChangeArrowheads="1"/>
          </p:cNvPicPr>
          <p:nvPr userDrawn="1"/>
        </p:nvPicPr>
        <p:blipFill>
          <a:blip r:embed="rId2" cstate="print"/>
          <a:srcRect/>
          <a:stretch>
            <a:fillRect/>
          </a:stretch>
        </p:blipFill>
        <p:spPr bwMode="auto">
          <a:xfrm>
            <a:off x="0" y="0"/>
            <a:ext cx="9144000" cy="7315200"/>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EDF27D76-54B5-4DAF-8C99-F0188CE026E5}" type="datetimeFigureOut">
              <a:rPr lang="es-ES"/>
              <a:pPr>
                <a:defRPr/>
              </a:pPr>
              <a:t>24/01/2010</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F8E402E4-4642-4858-8A3A-6E75E4B03510}" type="slidenum">
              <a:rPr lang="es-ES"/>
              <a:pPr>
                <a:defRPr/>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162761A9-B210-422E-B084-F959A0266BE1}" type="datetimeFigureOut">
              <a:rPr lang="es-ES"/>
              <a:pPr>
                <a:defRPr/>
              </a:pPr>
              <a:t>24/01/2010</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2AB8BC46-16CA-404D-885C-696599EA6883}" type="slidenum">
              <a:rPr lang="es-ES"/>
              <a:pPr>
                <a:defRPr/>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5CCFD340-EB09-432B-9F20-135A203587A9}" type="datetimeFigureOut">
              <a:rPr lang="es-ES"/>
              <a:pPr>
                <a:defRPr/>
              </a:pPr>
              <a:t>24/01/2010</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93423FFD-8FCB-4009-8866-DA77D2C0BCB2}" type="slidenum">
              <a:rPr lang="es-ES"/>
              <a:pPr>
                <a:defRPr/>
              </a:pPr>
              <a:t>‹#›</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3 Marcador de fecha"/>
          <p:cNvSpPr>
            <a:spLocks noGrp="1"/>
          </p:cNvSpPr>
          <p:nvPr>
            <p:ph type="dt" sz="half" idx="10"/>
          </p:nvPr>
        </p:nvSpPr>
        <p:spPr/>
        <p:txBody>
          <a:bodyPr/>
          <a:lstStyle>
            <a:lvl1pPr>
              <a:defRPr/>
            </a:lvl1pPr>
          </a:lstStyle>
          <a:p>
            <a:pPr>
              <a:defRPr/>
            </a:pPr>
            <a:fld id="{3ACFD396-97ED-4851-A196-0FFBE23D1FAB}" type="datetimeFigureOut">
              <a:rPr lang="es-ES"/>
              <a:pPr>
                <a:defRPr/>
              </a:pPr>
              <a:t>24/01/2010</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72CA7293-2F10-4EEA-932D-5C537AA11895}" type="slidenum">
              <a:rPr lang="es-ES"/>
              <a:pPr>
                <a:defRPr/>
              </a:pPr>
              <a:t>‹#›</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832E52A4-66F0-4C75-A094-2AF46CF669F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4" name="Picture 4" descr="C:\9.2 O2H\logo\FONDO_Simple.jpg"/>
          <p:cNvPicPr>
            <a:picLocks noChangeAspect="1" noChangeArrowheads="1"/>
          </p:cNvPicPr>
          <p:nvPr userDrawn="1"/>
        </p:nvPicPr>
        <p:blipFill>
          <a:blip r:embed="rId2" cstate="print"/>
          <a:srcRect/>
          <a:stretch>
            <a:fillRect/>
          </a:stretch>
        </p:blipFill>
        <p:spPr bwMode="auto">
          <a:xfrm>
            <a:off x="0" y="0"/>
            <a:ext cx="9144000" cy="7315200"/>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75095897-ABA7-4ABC-875E-C425C58D8564}" type="datetimeFigureOut">
              <a:rPr lang="es-ES"/>
              <a:pPr>
                <a:defRPr/>
              </a:pPr>
              <a:t>24/01/2010</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A4D44AB3-5768-4C64-8DB0-05514E71BC1C}" type="slidenum">
              <a:rPr lang="es-ES"/>
              <a:pPr>
                <a:defRPr/>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E6172BC6-5731-4723-9401-03E5B1F9E831}" type="datetimeFigureOut">
              <a:rPr lang="es-ES"/>
              <a:pPr>
                <a:defRPr/>
              </a:pPr>
              <a:t>24/01/2010</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DA1BAAD1-C939-4373-8717-7F77D80A0810}" type="slidenum">
              <a:rPr lang="es-ES"/>
              <a:pPr>
                <a:defRPr/>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AF8F4980-E749-4696-8CFF-0478665F0A89}" type="datetimeFigureOut">
              <a:rPr lang="es-ES"/>
              <a:pPr>
                <a:defRPr/>
              </a:pPr>
              <a:t>24/01/2010</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380E0B55-D87F-4D58-A42F-FF88F88B372B}" type="slidenum">
              <a:rPr lang="es-ES"/>
              <a:pPr>
                <a:defRPr/>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0B8C9308-8C63-4D3A-9997-FFBB340EBC67}" type="datetimeFigureOut">
              <a:rPr lang="es-ES"/>
              <a:pPr>
                <a:defRPr/>
              </a:pPr>
              <a:t>24/01/2010</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9D863518-5E46-4049-AC87-0799EB0A63DB}" type="slidenum">
              <a:rPr lang="es-ES"/>
              <a:pPr>
                <a:defRPr/>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FF781EBB-74F5-45F4-83E4-7A3F1816A896}" type="datetimeFigureOut">
              <a:rPr lang="es-ES"/>
              <a:pPr>
                <a:defRPr/>
              </a:pPr>
              <a:t>24/01/2010</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A7330F51-77EE-449F-85D8-3333D06CECF1}" type="slidenum">
              <a:rPr lang="es-ES"/>
              <a:pPr>
                <a:defRPr/>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CB82D581-1B2A-4468-9D21-1B980FF42EBB}" type="datetimeFigureOut">
              <a:rPr lang="es-ES"/>
              <a:pPr>
                <a:defRPr/>
              </a:pPr>
              <a:t>24/01/2010</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91F17DCF-1EB3-43CD-9616-068E6552A47F}" type="slidenum">
              <a:rPr lang="es-ES"/>
              <a:pPr>
                <a:defRPr/>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AF90702F-2052-41F9-9CC7-B747D22D0DCB}" type="datetimeFigureOut">
              <a:rPr lang="es-ES"/>
              <a:pPr>
                <a:defRPr/>
              </a:pPr>
              <a:t>24/01/2010</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933A0952-357C-447F-B101-03CBD06EB98F}" type="slidenum">
              <a:rPr lang="es-ES"/>
              <a:pPr>
                <a:defRPr/>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397E0FF2-1322-4D2E-AC6B-84DD13D51EC3}" type="datetimeFigureOut">
              <a:rPr lang="es-ES"/>
              <a:pPr>
                <a:defRPr/>
              </a:pPr>
              <a:t>24/01/2010</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1A415D54-7A41-4AAD-BFD5-A02DFE296228}" type="slidenum">
              <a:rPr lang="es-ES"/>
              <a:pPr>
                <a:defRPr/>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098" name="Picture 4" descr="C:\9.2 O2H\logo\FONDO_Simple.jpg"/>
          <p:cNvPicPr>
            <a:picLocks noChangeAspect="1" noChangeArrowheads="1"/>
          </p:cNvPicPr>
          <p:nvPr userDrawn="1"/>
        </p:nvPicPr>
        <p:blipFill>
          <a:blip r:embed="rId15" cstate="print"/>
          <a:srcRect/>
          <a:stretch>
            <a:fillRect/>
          </a:stretch>
        </p:blipFill>
        <p:spPr bwMode="auto">
          <a:xfrm>
            <a:off x="0" y="0"/>
            <a:ext cx="9144000" cy="7315200"/>
          </a:xfrm>
          <a:prstGeom prst="rect">
            <a:avLst/>
          </a:prstGeom>
          <a:noFill/>
          <a:ln w="9525">
            <a:noFill/>
            <a:miter lim="800000"/>
            <a:headEnd/>
            <a:tailEnd/>
          </a:ln>
        </p:spPr>
      </p:pic>
      <p:sp>
        <p:nvSpPr>
          <p:cNvPr id="4099"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4100"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48C5F2E-D3ED-4E35-AB60-33CD5DC6C10B}" type="datetimeFigureOut">
              <a:rPr lang="es-ES"/>
              <a:pPr>
                <a:defRPr/>
              </a:pPr>
              <a:t>24/01/2010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33879458-69F9-4CE7-8FF2-0A0D7C6A2F86}" type="slidenum">
              <a:rPr lang="es-ES"/>
              <a:pPr>
                <a:defRPr/>
              </a:pPr>
              <a:t>‹#›</a:t>
            </a:fld>
            <a:endParaRPr lang="es-E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9"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9.2 O2H\logo\fondo_ppt_final.jpg"/>
          <p:cNvPicPr>
            <a:picLocks noChangeAspect="1" noChangeArrowheads="1"/>
          </p:cNvPicPr>
          <p:nvPr/>
        </p:nvPicPr>
        <p:blipFill>
          <a:blip r:embed="rId3" cstate="print"/>
          <a:srcRect/>
          <a:stretch>
            <a:fillRect/>
          </a:stretch>
        </p:blipFill>
        <p:spPr bwMode="auto">
          <a:xfrm>
            <a:off x="0" y="0"/>
            <a:ext cx="9144000" cy="7454900"/>
          </a:xfrm>
          <a:prstGeom prst="rect">
            <a:avLst/>
          </a:prstGeom>
          <a:noFill/>
          <a:ln w="9525">
            <a:noFill/>
            <a:miter lim="800000"/>
            <a:headEnd/>
            <a:tailEnd/>
          </a:ln>
        </p:spPr>
      </p:pic>
      <p:sp>
        <p:nvSpPr>
          <p:cNvPr id="5" name="4 Rectángulo"/>
          <p:cNvSpPr/>
          <p:nvPr/>
        </p:nvSpPr>
        <p:spPr>
          <a:xfrm>
            <a:off x="5581769" y="6220446"/>
            <a:ext cx="3390672" cy="923330"/>
          </a:xfrm>
          <a:prstGeom prst="rect">
            <a:avLst/>
          </a:prstGeom>
        </p:spPr>
        <p:txBody>
          <a:bodyPr wrap="none">
            <a:spAutoFit/>
          </a:bodyPr>
          <a:lstStyle/>
          <a:p>
            <a:pPr algn="ctr">
              <a:defRPr/>
            </a:pPr>
            <a:r>
              <a:rPr lang="en-US" b="1" i="1" dirty="0" smtClean="0">
                <a:solidFill>
                  <a:schemeClr val="accent4">
                    <a:lumMod val="50000"/>
                  </a:schemeClr>
                </a:solidFill>
                <a:latin typeface="Arial" charset="0"/>
                <a:cs typeface="+mn-cs"/>
              </a:rPr>
              <a:t>Personalized Health Systems</a:t>
            </a:r>
          </a:p>
          <a:p>
            <a:pPr algn="ctr">
              <a:defRPr/>
            </a:pPr>
            <a:r>
              <a:rPr lang="en-US" b="1" i="1" dirty="0" smtClean="0">
                <a:solidFill>
                  <a:schemeClr val="accent4">
                    <a:lumMod val="50000"/>
                  </a:schemeClr>
                </a:solidFill>
                <a:latin typeface="Arial" charset="0"/>
                <a:cs typeface="+mn-cs"/>
              </a:rPr>
              <a:t>&amp;</a:t>
            </a:r>
          </a:p>
          <a:p>
            <a:pPr algn="ctr">
              <a:defRPr/>
            </a:pPr>
            <a:r>
              <a:rPr lang="en-US" b="1" i="1" dirty="0" smtClean="0">
                <a:solidFill>
                  <a:schemeClr val="accent4">
                    <a:lumMod val="50000"/>
                  </a:schemeClr>
                </a:solidFill>
                <a:latin typeface="Arial" charset="0"/>
                <a:cs typeface="+mn-cs"/>
              </a:rPr>
              <a:t>Virtual Research Networks</a:t>
            </a:r>
            <a:endParaRPr lang="es-ES" dirty="0">
              <a:solidFill>
                <a:schemeClr val="accent4">
                  <a:lumMod val="50000"/>
                </a:schemeClr>
              </a:solidFill>
              <a:latin typeface="Arial" charset="0"/>
              <a:cs typeface="+mn-cs"/>
            </a:endParaRPr>
          </a:p>
        </p:txBody>
      </p:sp>
      <p:sp>
        <p:nvSpPr>
          <p:cNvPr id="6" name="Title 5"/>
          <p:cNvSpPr>
            <a:spLocks noGrp="1"/>
          </p:cNvSpPr>
          <p:nvPr>
            <p:ph type="ctrTitle"/>
          </p:nvPr>
        </p:nvSpPr>
        <p:spPr>
          <a:xfrm>
            <a:off x="214282" y="71414"/>
            <a:ext cx="7772400" cy="1470025"/>
          </a:xfrm>
        </p:spPr>
        <p:txBody>
          <a:bodyPr/>
          <a:lstStyle/>
          <a:p>
            <a:r>
              <a:rPr lang="en-US" dirty="0" smtClean="0"/>
              <a:t>ActivA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000">
                <a:latin typeface="Arial" pitchFamily="34" charset="0"/>
                <a:cs typeface="Arial" pitchFamily="34" charset="0"/>
              </a:rPr>
              <a:t>Bioinformatics and knowledge management</a:t>
            </a:r>
          </a:p>
        </p:txBody>
      </p:sp>
      <p:sp>
        <p:nvSpPr>
          <p:cNvPr id="8197" name="Rectangle 5"/>
          <p:cNvSpPr>
            <a:spLocks noGrp="1" noChangeArrowheads="1"/>
          </p:cNvSpPr>
          <p:nvPr>
            <p:ph type="body" sz="half" idx="2"/>
          </p:nvPr>
        </p:nvSpPr>
        <p:spPr>
          <a:xfrm>
            <a:off x="4071934" y="1600200"/>
            <a:ext cx="4614866" cy="4525963"/>
          </a:xfrm>
        </p:spPr>
        <p:txBody>
          <a:bodyPr/>
          <a:lstStyle/>
          <a:p>
            <a:pPr algn="just">
              <a:lnSpc>
                <a:spcPct val="90000"/>
              </a:lnSpc>
            </a:pPr>
            <a:r>
              <a:rPr lang="en-US" sz="1600" dirty="0" err="1">
                <a:latin typeface="Arial" pitchFamily="34" charset="0"/>
                <a:cs typeface="Arial" pitchFamily="34" charset="0"/>
              </a:rPr>
              <a:t>Omics</a:t>
            </a:r>
            <a:r>
              <a:rPr lang="en-US" sz="1600" dirty="0">
                <a:latin typeface="Arial" pitchFamily="34" charset="0"/>
                <a:cs typeface="Arial" pitchFamily="34" charset="0"/>
              </a:rPr>
              <a:t> data (genomics, </a:t>
            </a:r>
            <a:r>
              <a:rPr lang="en-US" sz="1600" dirty="0" err="1">
                <a:latin typeface="Arial" pitchFamily="34" charset="0"/>
                <a:cs typeface="Arial" pitchFamily="34" charset="0"/>
              </a:rPr>
              <a:t>transcriptomics</a:t>
            </a:r>
            <a:r>
              <a:rPr lang="en-US" sz="1600" dirty="0">
                <a:latin typeface="Arial" pitchFamily="34" charset="0"/>
                <a:cs typeface="Arial" pitchFamily="34" charset="0"/>
              </a:rPr>
              <a:t>, proteomic, </a:t>
            </a:r>
            <a:r>
              <a:rPr lang="en-US" sz="1600" dirty="0" err="1">
                <a:latin typeface="Arial" pitchFamily="34" charset="0"/>
                <a:cs typeface="Arial" pitchFamily="34" charset="0"/>
              </a:rPr>
              <a:t>metabolomics</a:t>
            </a:r>
            <a:r>
              <a:rPr lang="en-US" sz="1600" dirty="0">
                <a:latin typeface="Arial" pitchFamily="34" charset="0"/>
                <a:cs typeface="Arial" pitchFamily="34" charset="0"/>
              </a:rPr>
              <a:t>…) is constantly generated in biological and biomedical fields and diverse efforts exists to standardize it.</a:t>
            </a:r>
          </a:p>
          <a:p>
            <a:pPr algn="just">
              <a:lnSpc>
                <a:spcPct val="90000"/>
              </a:lnSpc>
            </a:pPr>
            <a:r>
              <a:rPr lang="en-US" sz="1600" dirty="0">
                <a:latin typeface="Arial" pitchFamily="34" charset="0"/>
                <a:cs typeface="Arial" pitchFamily="34" charset="0"/>
              </a:rPr>
              <a:t>New clinical and experimental data should be included in a pipeline that allows it to be merged with public information to add value to the experiments and to avoid atomization of knowledge, especially when focusing on a particular disease.</a:t>
            </a:r>
          </a:p>
        </p:txBody>
      </p:sp>
      <p:pic>
        <p:nvPicPr>
          <p:cNvPr id="8198" name="Picture 6" descr="researcher_background"/>
          <p:cNvPicPr>
            <a:picLocks noChangeAspect="1" noChangeArrowheads="1"/>
          </p:cNvPicPr>
          <p:nvPr>
            <p:ph sz="half" idx="1"/>
          </p:nvPr>
        </p:nvPicPr>
        <p:blipFill>
          <a:blip r:embed="rId2" cstate="print"/>
          <a:srcRect/>
          <a:stretch>
            <a:fillRect/>
          </a:stretch>
        </p:blipFill>
        <p:spPr>
          <a:xfrm>
            <a:off x="428596" y="1643050"/>
            <a:ext cx="3328982" cy="2560856"/>
          </a:xfrm>
          <a:noFill/>
          <a:ln/>
        </p:spPr>
      </p:pic>
      <p:sp>
        <p:nvSpPr>
          <p:cNvPr id="5" name="Rectangle 5"/>
          <p:cNvSpPr txBox="1">
            <a:spLocks noChangeArrowheads="1"/>
          </p:cNvSpPr>
          <p:nvPr/>
        </p:nvSpPr>
        <p:spPr bwMode="auto">
          <a:xfrm>
            <a:off x="428596" y="4475201"/>
            <a:ext cx="821537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rPr>
              <a:t>Adaptation and implementation of specific‐domain ontology for rare diseases for being exploited at the knowledge representation database. </a:t>
            </a:r>
          </a:p>
          <a:p>
            <a:pPr marL="342900" marR="0" lvl="0" indent="-342900" algn="just"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rPr>
              <a:t>The automatic and semi‐automatic analysis of the available scientific literature and research results in both formats, unstructured plain text and structured database, will be performed with a two‐fold objective in mind: </a:t>
            </a:r>
          </a:p>
          <a:p>
            <a:pPr marL="742950" marR="0" lvl="1" indent="-285750" algn="just"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sz="1400" b="0" i="0" u="none" strike="noStrike" kern="1200" cap="none" spc="0" normalizeH="0" baseline="0" noProof="0" dirty="0" smtClean="0">
                <a:ln>
                  <a:noFill/>
                </a:ln>
                <a:solidFill>
                  <a:schemeClr val="tx1"/>
                </a:solidFill>
                <a:effectLst/>
                <a:uLnTx/>
                <a:uFillTx/>
              </a:rPr>
              <a:t>first, the population and adaptation of the specific‐domain ontology;</a:t>
            </a:r>
          </a:p>
          <a:p>
            <a:pPr marL="742950" marR="0" lvl="1" indent="-285750" algn="just"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sz="1400" b="0" i="0" u="none" strike="noStrike" kern="1200" cap="none" spc="0" normalizeH="0" baseline="0" noProof="0" dirty="0" smtClean="0">
                <a:ln>
                  <a:noFill/>
                </a:ln>
                <a:solidFill>
                  <a:schemeClr val="tx1"/>
                </a:solidFill>
                <a:effectLst/>
                <a:uLnTx/>
                <a:uFillTx/>
              </a:rPr>
              <a:t>second, the automatic generation of metadata associated to the available information for its annotation and categorization within the knowledge representation database. </a:t>
            </a:r>
          </a:p>
          <a:p>
            <a:pPr marL="342900" marR="0" lvl="0" indent="-342900" algn="just" defTabSz="914400" rtl="0" eaLnBrk="0" fontAlgn="base" latinLnBrk="0" hangingPunct="0">
              <a:lnSpc>
                <a:spcPct val="80000"/>
              </a:lnSpc>
              <a:spcBef>
                <a:spcPct val="20000"/>
              </a:spcBef>
              <a:spcAft>
                <a:spcPct val="0"/>
              </a:spcAft>
              <a:buClrTx/>
              <a:buSzTx/>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Interactive systems</a:t>
            </a:r>
            <a:endParaRPr lang="en-US" dirty="0"/>
          </a:p>
        </p:txBody>
      </p:sp>
      <p:sp>
        <p:nvSpPr>
          <p:cNvPr id="7171" name="Rectangle 3"/>
          <p:cNvSpPr>
            <a:spLocks noGrp="1" noChangeArrowheads="1"/>
          </p:cNvSpPr>
          <p:nvPr>
            <p:ph type="body" sz="half" idx="2"/>
          </p:nvPr>
        </p:nvSpPr>
        <p:spPr>
          <a:xfrm>
            <a:off x="2285984" y="1814514"/>
            <a:ext cx="6329378" cy="1614486"/>
          </a:xfrm>
        </p:spPr>
        <p:txBody>
          <a:bodyPr/>
          <a:lstStyle/>
          <a:p>
            <a:pPr algn="just">
              <a:lnSpc>
                <a:spcPct val="90000"/>
              </a:lnSpc>
            </a:pPr>
            <a:r>
              <a:rPr lang="en-US" sz="1600" dirty="0">
                <a:latin typeface="Arial" pitchFamily="34" charset="0"/>
                <a:cs typeface="Arial" pitchFamily="34" charset="0"/>
              </a:rPr>
              <a:t>To be able to optimally </a:t>
            </a:r>
            <a:r>
              <a:rPr lang="en-US" sz="1600" dirty="0" smtClean="0">
                <a:latin typeface="Arial" pitchFamily="34" charset="0"/>
                <a:cs typeface="Arial" pitchFamily="34" charset="0"/>
              </a:rPr>
              <a:t>identify</a:t>
            </a:r>
            <a:r>
              <a:rPr lang="en-US" sz="1600" dirty="0" smtClean="0">
                <a:latin typeface="Arial" pitchFamily="34" charset="0"/>
                <a:cs typeface="Arial" pitchFamily="34" charset="0"/>
              </a:rPr>
              <a:t> </a:t>
            </a:r>
            <a:r>
              <a:rPr lang="en-US" sz="1600" dirty="0" smtClean="0">
                <a:latin typeface="Arial" pitchFamily="34" charset="0"/>
                <a:cs typeface="Arial" pitchFamily="34" charset="0"/>
              </a:rPr>
              <a:t>and interact with patients </a:t>
            </a:r>
            <a:r>
              <a:rPr lang="en-US" sz="1600" dirty="0">
                <a:latin typeface="Arial" pitchFamily="34" charset="0"/>
                <a:cs typeface="Arial" pitchFamily="34" charset="0"/>
              </a:rPr>
              <a:t>by receiving and sharing </a:t>
            </a:r>
            <a:r>
              <a:rPr lang="en-US" sz="1600" dirty="0" smtClean="0">
                <a:latin typeface="Arial" pitchFamily="34" charset="0"/>
                <a:cs typeface="Arial" pitchFamily="34" charset="0"/>
              </a:rPr>
              <a:t>data, based on protected activity </a:t>
            </a:r>
            <a:r>
              <a:rPr lang="en-US" sz="1600" dirty="0" smtClean="0">
                <a:latin typeface="Arial" pitchFamily="34" charset="0"/>
                <a:cs typeface="Arial" pitchFamily="34" charset="0"/>
              </a:rPr>
              <a:t>stored together with individualized health programs </a:t>
            </a:r>
            <a:endParaRPr lang="en-US" sz="1600" dirty="0">
              <a:latin typeface="Arial" pitchFamily="34" charset="0"/>
              <a:cs typeface="Arial" pitchFamily="34" charset="0"/>
            </a:endParaRPr>
          </a:p>
          <a:p>
            <a:pPr algn="just">
              <a:lnSpc>
                <a:spcPct val="90000"/>
              </a:lnSpc>
            </a:pPr>
            <a:r>
              <a:rPr lang="en-US" sz="1600" dirty="0">
                <a:latin typeface="Arial" pitchFamily="34" charset="0"/>
                <a:cs typeface="Arial" pitchFamily="34" charset="0"/>
              </a:rPr>
              <a:t>Through the use of sensors and the emerging technologies of activity sensors, patients can be tracked out of the hospitals, wherever they are</a:t>
            </a:r>
            <a:r>
              <a:rPr lang="en-US" sz="1600" dirty="0" smtClean="0">
                <a:latin typeface="Arial" pitchFamily="34" charset="0"/>
                <a:cs typeface="Arial" pitchFamily="34" charset="0"/>
              </a:rPr>
              <a:t>.</a:t>
            </a:r>
            <a:endParaRPr lang="en-US" sz="1600" dirty="0">
              <a:latin typeface="Arial" pitchFamily="34" charset="0"/>
              <a:cs typeface="Arial" pitchFamily="34" charset="0"/>
            </a:endParaRPr>
          </a:p>
        </p:txBody>
      </p:sp>
      <p:pic>
        <p:nvPicPr>
          <p:cNvPr id="7173" name="Picture 5" descr="vitaljacket"/>
          <p:cNvPicPr>
            <a:picLocks noChangeAspect="1" noChangeArrowheads="1"/>
          </p:cNvPicPr>
          <p:nvPr>
            <p:ph sz="half" idx="1"/>
          </p:nvPr>
        </p:nvPicPr>
        <p:blipFill>
          <a:blip r:embed="rId2" cstate="print"/>
          <a:srcRect/>
          <a:stretch>
            <a:fillRect/>
          </a:stretch>
        </p:blipFill>
        <p:spPr>
          <a:xfrm>
            <a:off x="357158" y="1571612"/>
            <a:ext cx="1643074" cy="2144212"/>
          </a:xfrm>
          <a:noFill/>
          <a:ln/>
        </p:spPr>
      </p:pic>
      <p:sp>
        <p:nvSpPr>
          <p:cNvPr id="5" name="Rectangle 5"/>
          <p:cNvSpPr txBox="1">
            <a:spLocks noChangeArrowheads="1"/>
          </p:cNvSpPr>
          <p:nvPr/>
        </p:nvSpPr>
        <p:spPr bwMode="auto">
          <a:xfrm>
            <a:off x="3714744" y="3857629"/>
            <a:ext cx="4929222" cy="3143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rPr>
              <a:t>Virtual interactive games especially designed for the performance of physical activities, which are based on the virtual practice and require the realization of active movements by the patients divided in two parts according to its functionality and environment, those are the web portal and the virtual rehabilitation environment.</a:t>
            </a:r>
          </a:p>
          <a:p>
            <a:pPr marL="342900" marR="0" lvl="0" indent="-342900" algn="just" defTabSz="914400" rtl="0" eaLnBrk="0" fontAlgn="base" latinLnBrk="0" hangingPunct="0">
              <a:lnSpc>
                <a:spcPct val="80000"/>
              </a:lnSpc>
              <a:spcBef>
                <a:spcPct val="20000"/>
              </a:spcBef>
              <a:spcAft>
                <a:spcPct val="0"/>
              </a:spcAft>
              <a:buClrTx/>
              <a:buSzTx/>
              <a:tabLst/>
              <a:defRPr/>
            </a:pPr>
            <a:endParaRPr kumimoji="0" lang="en-US" sz="1600" b="0" i="0" u="none" strike="noStrike" kern="1200" cap="none" spc="0" normalizeH="0" baseline="0" noProof="0" dirty="0" smtClean="0">
              <a:ln>
                <a:noFill/>
              </a:ln>
              <a:solidFill>
                <a:schemeClr val="tx1"/>
              </a:solidFill>
              <a:effectLst/>
              <a:uLnTx/>
              <a:uFillTx/>
            </a:endParaRPr>
          </a:p>
          <a:p>
            <a:pPr marL="342900" marR="0" lvl="0" indent="-342900" algn="just"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rPr>
              <a:t>Both parts will be accessible to physiotherapists, clinicians and patients and allow to control and supervise the training programs established for each patient. The web portal will allow to access the administrative configuration, social, treatment and monitoring of the patients by the clinicians.</a:t>
            </a:r>
          </a:p>
        </p:txBody>
      </p:sp>
      <p:pic>
        <p:nvPicPr>
          <p:cNvPr id="6" name="Picture 6" descr="wii-sports-001"/>
          <p:cNvPicPr>
            <a:picLocks noChangeAspect="1" noChangeArrowheads="1"/>
          </p:cNvPicPr>
          <p:nvPr/>
        </p:nvPicPr>
        <p:blipFill>
          <a:blip r:embed="rId3" cstate="print"/>
          <a:srcRect/>
          <a:stretch>
            <a:fillRect/>
          </a:stretch>
        </p:blipFill>
        <p:spPr bwMode="auto">
          <a:xfrm>
            <a:off x="357157" y="3929066"/>
            <a:ext cx="3166415" cy="292893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Decision support system</a:t>
            </a:r>
          </a:p>
        </p:txBody>
      </p:sp>
      <p:sp>
        <p:nvSpPr>
          <p:cNvPr id="10245" name="Rectangle 5"/>
          <p:cNvSpPr>
            <a:spLocks noGrp="1" noChangeArrowheads="1"/>
          </p:cNvSpPr>
          <p:nvPr>
            <p:ph type="body" sz="half" idx="2"/>
          </p:nvPr>
        </p:nvSpPr>
        <p:spPr>
          <a:xfrm>
            <a:off x="4356100" y="1600200"/>
            <a:ext cx="4330700" cy="4525963"/>
          </a:xfrm>
        </p:spPr>
        <p:txBody>
          <a:bodyPr/>
          <a:lstStyle/>
          <a:p>
            <a:pPr algn="just">
              <a:lnSpc>
                <a:spcPct val="80000"/>
              </a:lnSpc>
            </a:pPr>
            <a:r>
              <a:rPr lang="en-US" sz="1600"/>
              <a:t>Planned for BioActuation project. Based on semantics</a:t>
            </a:r>
          </a:p>
          <a:p>
            <a:pPr algn="just">
              <a:lnSpc>
                <a:spcPct val="80000"/>
              </a:lnSpc>
            </a:pPr>
            <a:r>
              <a:rPr lang="en-US" sz="1600"/>
              <a:t>Contextualization: a key factor in the efficiency and decision making process. Some data can be relevant for one category of users and not for others, or may be relevant for a task and not others. This will be investigated with users and reflected in the query methods and user interfaces.</a:t>
            </a:r>
          </a:p>
          <a:p>
            <a:pPr algn="just">
              <a:lnSpc>
                <a:spcPct val="80000"/>
              </a:lnSpc>
            </a:pPr>
            <a:r>
              <a:rPr lang="en-US" sz="1600"/>
              <a:t>Entity‐orientation: in data intensive sectors (like clinical research) is very important to share vocabularies (e.g. OWL ontologies) for data and knowledge sharing, but it is also very important that the entities (objects) which are referred to in different datasets and contents are recognized as the same entity, so that any relevant piece of information about it can be pulled together in an easy and error‐free way.</a:t>
            </a:r>
          </a:p>
        </p:txBody>
      </p:sp>
      <p:pic>
        <p:nvPicPr>
          <p:cNvPr id="10246" name="Picture 6" descr="dss"/>
          <p:cNvPicPr>
            <a:picLocks noChangeAspect="1" noChangeArrowheads="1"/>
          </p:cNvPicPr>
          <p:nvPr>
            <p:ph sz="half" idx="1"/>
          </p:nvPr>
        </p:nvPicPr>
        <p:blipFill>
          <a:blip r:embed="rId2" cstate="print"/>
          <a:srcRect/>
          <a:stretch>
            <a:fillRect/>
          </a:stretch>
        </p:blipFill>
        <p:spPr>
          <a:xfrm>
            <a:off x="909638" y="1600200"/>
            <a:ext cx="3133725" cy="3124200"/>
          </a:xfrm>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2"/>
          <p:cNvSpPr txBox="1">
            <a:spLocks noChangeArrowheads="1"/>
          </p:cNvSpPr>
          <p:nvPr/>
        </p:nvSpPr>
        <p:spPr bwMode="auto">
          <a:xfrm>
            <a:off x="357158" y="241835"/>
            <a:ext cx="8543925" cy="738664"/>
          </a:xfrm>
          <a:prstGeom prst="rect">
            <a:avLst/>
          </a:prstGeom>
          <a:noFill/>
          <a:ln w="9525">
            <a:noFill/>
            <a:miter lim="800000"/>
            <a:headEnd/>
            <a:tailEnd/>
          </a:ln>
          <a:effectLst/>
        </p:spPr>
        <p:txBody>
          <a:bodyPr lIns="0" tIns="0" rIns="0" bIns="0" anchor="ctr">
            <a:spAutoFit/>
          </a:bodyPr>
          <a:lstStyle/>
          <a:p>
            <a:pPr algn="ctr" defTabSz="977900" eaLnBrk="0" hangingPunct="0">
              <a:defRPr/>
            </a:pPr>
            <a:r>
              <a:rPr lang="en-GB" sz="2400" dirty="0" smtClean="0">
                <a:solidFill>
                  <a:srgbClr val="000000"/>
                </a:solidFill>
                <a:effectLst>
                  <a:outerShdw blurRad="38100" dist="38100" dir="2700000" algn="tl">
                    <a:srgbClr val="C0C0C0"/>
                  </a:outerShdw>
                </a:effectLst>
                <a:latin typeface="News Gothic MT" pitchFamily="34" charset="0"/>
                <a:cs typeface="+mn-cs"/>
              </a:rPr>
              <a:t>Biomedical Research:</a:t>
            </a:r>
          </a:p>
          <a:p>
            <a:pPr algn="ctr" defTabSz="977900" eaLnBrk="0" hangingPunct="0">
              <a:defRPr/>
            </a:pPr>
            <a:r>
              <a:rPr lang="en-GB" sz="2400" dirty="0" smtClean="0">
                <a:solidFill>
                  <a:srgbClr val="000000"/>
                </a:solidFill>
                <a:effectLst>
                  <a:outerShdw blurRad="38100" dist="38100" dir="2700000" algn="tl">
                    <a:srgbClr val="C0C0C0"/>
                  </a:outerShdw>
                </a:effectLst>
                <a:latin typeface="News Gothic MT" pitchFamily="34" charset="0"/>
                <a:cs typeface="+mn-cs"/>
              </a:rPr>
              <a:t>Integrated Patient </a:t>
            </a:r>
            <a:r>
              <a:rPr lang="en-GB" sz="2400" dirty="0">
                <a:solidFill>
                  <a:srgbClr val="000000"/>
                </a:solidFill>
                <a:effectLst>
                  <a:outerShdw blurRad="38100" dist="38100" dir="2700000" algn="tl">
                    <a:srgbClr val="C0C0C0"/>
                  </a:outerShdw>
                </a:effectLst>
                <a:latin typeface="News Gothic MT" pitchFamily="34" charset="0"/>
                <a:cs typeface="+mn-cs"/>
              </a:rPr>
              <a:t>care </a:t>
            </a:r>
            <a:r>
              <a:rPr lang="en-GB" sz="2400" dirty="0" smtClean="0">
                <a:solidFill>
                  <a:srgbClr val="000000"/>
                </a:solidFill>
                <a:effectLst>
                  <a:outerShdw blurRad="38100" dist="38100" dir="2700000" algn="tl">
                    <a:srgbClr val="C0C0C0"/>
                  </a:outerShdw>
                </a:effectLst>
                <a:latin typeface="News Gothic MT" pitchFamily="34" charset="0"/>
                <a:cs typeface="+mn-cs"/>
              </a:rPr>
              <a:t>approach</a:t>
            </a:r>
            <a:endParaRPr lang="en-GB" sz="2400" dirty="0">
              <a:solidFill>
                <a:srgbClr val="000000"/>
              </a:solidFill>
              <a:effectLst>
                <a:outerShdw blurRad="38100" dist="38100" dir="2700000" algn="tl">
                  <a:srgbClr val="C0C0C0"/>
                </a:outerShdw>
              </a:effectLst>
              <a:latin typeface="Times New Roman" pitchFamily="18" charset="0"/>
              <a:cs typeface="+mn-cs"/>
            </a:endParaRPr>
          </a:p>
        </p:txBody>
      </p:sp>
      <p:sp>
        <p:nvSpPr>
          <p:cNvPr id="237571" name="Text Box 3"/>
          <p:cNvSpPr txBox="1">
            <a:spLocks noChangeArrowheads="1"/>
          </p:cNvSpPr>
          <p:nvPr/>
        </p:nvSpPr>
        <p:spPr bwMode="auto">
          <a:xfrm>
            <a:off x="361950" y="1466850"/>
            <a:ext cx="8599488" cy="4597400"/>
          </a:xfrm>
          <a:prstGeom prst="rect">
            <a:avLst/>
          </a:prstGeom>
          <a:noFill/>
          <a:ln w="9525">
            <a:noFill/>
            <a:miter lim="800000"/>
            <a:headEnd/>
            <a:tailEnd/>
          </a:ln>
          <a:effectLst/>
        </p:spPr>
        <p:txBody>
          <a:bodyPr lIns="0" tIns="0" rIns="0" bIns="0" anchor="ctr">
            <a:spAutoFit/>
          </a:bodyPr>
          <a:lstStyle/>
          <a:p>
            <a:pPr algn="ctr" defTabSz="977900" eaLnBrk="0" hangingPunct="0">
              <a:defRPr/>
            </a:pPr>
            <a:r>
              <a:rPr lang="en-GB" sz="2800" dirty="0">
                <a:solidFill>
                  <a:srgbClr val="000000"/>
                </a:solidFill>
                <a:effectLst>
                  <a:outerShdw blurRad="38100" dist="38100" dir="2700000" algn="tl">
                    <a:srgbClr val="C0C0C0"/>
                  </a:outerShdw>
                </a:effectLst>
                <a:latin typeface="News Gothic MT" pitchFamily="34" charset="0"/>
                <a:cs typeface="+mn-cs"/>
              </a:rPr>
              <a:t>   Diagnosis                                 	    Prognosis</a:t>
            </a:r>
          </a:p>
          <a:p>
            <a:pPr algn="ctr" defTabSz="977900" eaLnBrk="0" hangingPunct="0">
              <a:defRPr/>
            </a:pPr>
            <a:r>
              <a:rPr lang="en-GB" sz="1900" dirty="0">
                <a:solidFill>
                  <a:srgbClr val="000000"/>
                </a:solidFill>
                <a:effectLst>
                  <a:outerShdw blurRad="38100" dist="38100" dir="2700000" algn="tl">
                    <a:srgbClr val="C0C0C0"/>
                  </a:outerShdw>
                </a:effectLst>
                <a:latin typeface="News Gothic MT" pitchFamily="34" charset="0"/>
                <a:cs typeface="+mn-cs"/>
              </a:rPr>
              <a:t>   ( Symptoms approach)                                             (Mechanism approach )</a:t>
            </a:r>
          </a:p>
          <a:p>
            <a:pPr algn="ctr" defTabSz="977900" eaLnBrk="0" hangingPunct="0">
              <a:defRPr/>
            </a:pPr>
            <a:endParaRPr lang="en-GB" sz="1900" dirty="0">
              <a:solidFill>
                <a:srgbClr val="000000"/>
              </a:solidFill>
              <a:effectLst>
                <a:outerShdw blurRad="38100" dist="38100" dir="2700000" algn="tl">
                  <a:srgbClr val="C0C0C0"/>
                </a:outerShdw>
              </a:effectLst>
              <a:latin typeface="News Gothic MT" pitchFamily="34" charset="0"/>
              <a:cs typeface="+mn-cs"/>
            </a:endParaRPr>
          </a:p>
          <a:p>
            <a:pPr algn="ctr" defTabSz="977900" eaLnBrk="0" hangingPunct="0">
              <a:defRPr/>
            </a:pPr>
            <a:endParaRPr lang="en-GB" sz="1900" dirty="0">
              <a:solidFill>
                <a:srgbClr val="000000"/>
              </a:solidFill>
              <a:effectLst>
                <a:outerShdw blurRad="38100" dist="38100" dir="2700000" algn="tl">
                  <a:srgbClr val="C0C0C0"/>
                </a:outerShdw>
              </a:effectLst>
              <a:latin typeface="News Gothic MT" pitchFamily="34" charset="0"/>
              <a:cs typeface="+mn-cs"/>
            </a:endParaRPr>
          </a:p>
          <a:p>
            <a:pPr algn="ctr" defTabSz="977900" eaLnBrk="0" hangingPunct="0">
              <a:defRPr/>
            </a:pPr>
            <a:r>
              <a:rPr lang="en-GB" sz="2800" dirty="0">
                <a:solidFill>
                  <a:srgbClr val="000000"/>
                </a:solidFill>
                <a:effectLst>
                  <a:outerShdw blurRad="38100" dist="38100" dir="2700000" algn="tl">
                    <a:srgbClr val="C0C0C0"/>
                  </a:outerShdw>
                </a:effectLst>
                <a:latin typeface="News Gothic MT" pitchFamily="34" charset="0"/>
                <a:cs typeface="+mn-cs"/>
              </a:rPr>
              <a:t>  Guidelines                                     Targeted therapy</a:t>
            </a:r>
          </a:p>
          <a:p>
            <a:pPr algn="ctr" defTabSz="977900" eaLnBrk="0" hangingPunct="0">
              <a:defRPr/>
            </a:pPr>
            <a:r>
              <a:rPr lang="en-GB" sz="1900" dirty="0">
                <a:solidFill>
                  <a:srgbClr val="000000"/>
                </a:solidFill>
                <a:effectLst>
                  <a:outerShdw blurRad="38100" dist="38100" dir="2700000" algn="tl">
                    <a:srgbClr val="C0C0C0"/>
                  </a:outerShdw>
                </a:effectLst>
                <a:latin typeface="News Gothic MT" pitchFamily="34" charset="0"/>
                <a:cs typeface="+mn-cs"/>
              </a:rPr>
              <a:t>  ( Standardization of diseases )               	            (non –uniform  approach)</a:t>
            </a:r>
          </a:p>
          <a:p>
            <a:pPr algn="ctr" defTabSz="977900" eaLnBrk="0" hangingPunct="0">
              <a:defRPr/>
            </a:pPr>
            <a:endParaRPr lang="en-GB" sz="1900" dirty="0">
              <a:solidFill>
                <a:srgbClr val="000000"/>
              </a:solidFill>
              <a:effectLst>
                <a:outerShdw blurRad="38100" dist="38100" dir="2700000" algn="tl">
                  <a:srgbClr val="C0C0C0"/>
                </a:outerShdw>
              </a:effectLst>
              <a:latin typeface="News Gothic MT" pitchFamily="34" charset="0"/>
              <a:cs typeface="+mn-cs"/>
            </a:endParaRPr>
          </a:p>
          <a:p>
            <a:pPr algn="ctr" defTabSz="977900" eaLnBrk="0" hangingPunct="0">
              <a:defRPr/>
            </a:pPr>
            <a:endParaRPr lang="en-GB" sz="1900" dirty="0">
              <a:solidFill>
                <a:srgbClr val="000000"/>
              </a:solidFill>
              <a:effectLst>
                <a:outerShdw blurRad="38100" dist="38100" dir="2700000" algn="tl">
                  <a:srgbClr val="C0C0C0"/>
                </a:outerShdw>
              </a:effectLst>
              <a:latin typeface="News Gothic MT" pitchFamily="34" charset="0"/>
              <a:cs typeface="+mn-cs"/>
            </a:endParaRPr>
          </a:p>
          <a:p>
            <a:pPr algn="ctr" defTabSz="977900" eaLnBrk="0" hangingPunct="0">
              <a:defRPr/>
            </a:pPr>
            <a:r>
              <a:rPr lang="en-GB" sz="2800" dirty="0">
                <a:solidFill>
                  <a:srgbClr val="000000"/>
                </a:solidFill>
                <a:effectLst>
                  <a:outerShdw blurRad="38100" dist="38100" dir="2700000" algn="tl">
                    <a:srgbClr val="C0C0C0"/>
                  </a:outerShdw>
                </a:effectLst>
                <a:latin typeface="News Gothic MT" pitchFamily="34" charset="0"/>
                <a:cs typeface="+mn-cs"/>
              </a:rPr>
              <a:t>  Standard care                 	       Personalized care </a:t>
            </a:r>
          </a:p>
          <a:p>
            <a:pPr algn="ctr" defTabSz="977900" eaLnBrk="0" hangingPunct="0">
              <a:defRPr/>
            </a:pPr>
            <a:r>
              <a:rPr lang="en-GB" sz="1900" dirty="0">
                <a:solidFill>
                  <a:srgbClr val="000000"/>
                </a:solidFill>
                <a:effectLst>
                  <a:outerShdw blurRad="38100" dist="38100" dir="2700000" algn="tl">
                    <a:srgbClr val="C0C0C0"/>
                  </a:outerShdw>
                </a:effectLst>
                <a:latin typeface="News Gothic MT" pitchFamily="34" charset="0"/>
                <a:cs typeface="+mn-cs"/>
              </a:rPr>
              <a:t> ( Uniformity of patients  )                      	           ( Variability of patients )</a:t>
            </a:r>
          </a:p>
          <a:p>
            <a:pPr algn="ctr" defTabSz="977900" eaLnBrk="0" hangingPunct="0">
              <a:defRPr/>
            </a:pPr>
            <a:endParaRPr lang="en-GB" sz="1900" dirty="0">
              <a:solidFill>
                <a:srgbClr val="000000"/>
              </a:solidFill>
              <a:effectLst>
                <a:outerShdw blurRad="38100" dist="38100" dir="2700000" algn="tl">
                  <a:srgbClr val="C0C0C0"/>
                </a:outerShdw>
              </a:effectLst>
              <a:latin typeface="News Gothic MT" pitchFamily="34" charset="0"/>
              <a:cs typeface="+mn-cs"/>
            </a:endParaRPr>
          </a:p>
          <a:p>
            <a:pPr algn="ctr" defTabSz="977900" eaLnBrk="0" hangingPunct="0">
              <a:defRPr/>
            </a:pPr>
            <a:endParaRPr lang="en-GB" sz="1900" dirty="0">
              <a:solidFill>
                <a:srgbClr val="000000"/>
              </a:solidFill>
              <a:effectLst>
                <a:outerShdw blurRad="38100" dist="38100" dir="2700000" algn="tl">
                  <a:srgbClr val="C0C0C0"/>
                </a:outerShdw>
              </a:effectLst>
              <a:latin typeface="News Gothic MT" pitchFamily="34" charset="0"/>
              <a:cs typeface="+mn-cs"/>
            </a:endParaRPr>
          </a:p>
          <a:p>
            <a:pPr algn="ctr" defTabSz="977900" eaLnBrk="0" hangingPunct="0">
              <a:defRPr/>
            </a:pPr>
            <a:r>
              <a:rPr lang="en-GB" sz="2800" dirty="0">
                <a:solidFill>
                  <a:srgbClr val="000000"/>
                </a:solidFill>
                <a:effectLst>
                  <a:outerShdw blurRad="38100" dist="38100" dir="2700000" algn="tl">
                    <a:srgbClr val="C0C0C0"/>
                  </a:outerShdw>
                </a:effectLst>
                <a:latin typeface="News Gothic MT" pitchFamily="34" charset="0"/>
                <a:cs typeface="+mn-cs"/>
              </a:rPr>
              <a:t>  Prevention                                	    Pre- action</a:t>
            </a:r>
          </a:p>
          <a:p>
            <a:pPr algn="ctr" defTabSz="977900" eaLnBrk="0" hangingPunct="0">
              <a:defRPr/>
            </a:pPr>
            <a:r>
              <a:rPr lang="en-GB" sz="1900" dirty="0">
                <a:solidFill>
                  <a:srgbClr val="000000"/>
                </a:solidFill>
                <a:effectLst>
                  <a:outerShdw blurRad="38100" dist="38100" dir="2700000" algn="tl">
                    <a:srgbClr val="C0C0C0"/>
                  </a:outerShdw>
                </a:effectLst>
                <a:latin typeface="News Gothic MT" pitchFamily="34" charset="0"/>
                <a:cs typeface="+mn-cs"/>
              </a:rPr>
              <a:t>   (Universal )                                                                   ( Molecular medicine )</a:t>
            </a:r>
            <a:endParaRPr lang="en-GB" sz="2800" dirty="0">
              <a:solidFill>
                <a:srgbClr val="000000"/>
              </a:solidFill>
              <a:effectLst>
                <a:outerShdw blurRad="38100" dist="38100" dir="2700000" algn="tl">
                  <a:srgbClr val="C0C0C0"/>
                </a:outerShdw>
              </a:effectLst>
              <a:latin typeface="Times New Roman" pitchFamily="18" charset="0"/>
              <a:cs typeface="+mn-cs"/>
            </a:endParaRPr>
          </a:p>
        </p:txBody>
      </p:sp>
      <p:sp>
        <p:nvSpPr>
          <p:cNvPr id="237572" name="AutoShape 4"/>
          <p:cNvSpPr>
            <a:spLocks noChangeArrowheads="1"/>
          </p:cNvSpPr>
          <p:nvPr/>
        </p:nvSpPr>
        <p:spPr bwMode="auto">
          <a:xfrm>
            <a:off x="4048125" y="1785938"/>
            <a:ext cx="996950" cy="496887"/>
          </a:xfrm>
          <a:prstGeom prst="rightArrow">
            <a:avLst>
              <a:gd name="adj1" fmla="val 50000"/>
              <a:gd name="adj2" fmla="val 50160"/>
            </a:avLst>
          </a:prstGeom>
          <a:solidFill>
            <a:schemeClr val="accent2"/>
          </a:solidFill>
          <a:ln w="9525">
            <a:solidFill>
              <a:schemeClr val="tx1"/>
            </a:solidFill>
            <a:miter lim="800000"/>
            <a:headEnd/>
            <a:tailEnd/>
          </a:ln>
          <a:effectLst>
            <a:outerShdw dist="35921" dir="2700000" algn="ctr" rotWithShape="0">
              <a:schemeClr val="bg1"/>
            </a:outerShdw>
          </a:effectLst>
        </p:spPr>
        <p:txBody>
          <a:bodyPr wrap="none" lIns="0" tIns="0" rIns="0" bIns="0" anchor="ctr">
            <a:spAutoFit/>
          </a:bodyPr>
          <a:lstStyle/>
          <a:p>
            <a:pPr algn="ctr">
              <a:defRPr/>
            </a:pPr>
            <a:endParaRPr lang="es-ES">
              <a:latin typeface="Arial" charset="0"/>
              <a:cs typeface="+mn-cs"/>
            </a:endParaRPr>
          </a:p>
        </p:txBody>
      </p:sp>
      <p:sp>
        <p:nvSpPr>
          <p:cNvPr id="237573" name="AutoShape 5"/>
          <p:cNvSpPr>
            <a:spLocks noChangeArrowheads="1"/>
          </p:cNvSpPr>
          <p:nvPr/>
        </p:nvSpPr>
        <p:spPr bwMode="auto">
          <a:xfrm>
            <a:off x="4035425" y="2876550"/>
            <a:ext cx="996950" cy="495300"/>
          </a:xfrm>
          <a:prstGeom prst="rightArrow">
            <a:avLst>
              <a:gd name="adj1" fmla="val 50000"/>
              <a:gd name="adj2" fmla="val 50321"/>
            </a:avLst>
          </a:prstGeom>
          <a:solidFill>
            <a:schemeClr val="accent2"/>
          </a:solidFill>
          <a:ln w="9525">
            <a:solidFill>
              <a:schemeClr val="tx1"/>
            </a:solidFill>
            <a:miter lim="800000"/>
            <a:headEnd/>
            <a:tailEnd/>
          </a:ln>
          <a:effectLst>
            <a:outerShdw dist="35921" dir="2700000" algn="ctr" rotWithShape="0">
              <a:schemeClr val="bg1"/>
            </a:outerShdw>
          </a:effectLst>
        </p:spPr>
        <p:txBody>
          <a:bodyPr wrap="none" lIns="0" tIns="0" rIns="0" bIns="0" anchor="ctr">
            <a:spAutoFit/>
          </a:bodyPr>
          <a:lstStyle/>
          <a:p>
            <a:pPr algn="ctr">
              <a:defRPr/>
            </a:pPr>
            <a:endParaRPr lang="es-ES">
              <a:latin typeface="Arial" charset="0"/>
              <a:cs typeface="+mn-cs"/>
            </a:endParaRPr>
          </a:p>
        </p:txBody>
      </p:sp>
      <p:sp>
        <p:nvSpPr>
          <p:cNvPr id="237574" name="AutoShape 6"/>
          <p:cNvSpPr>
            <a:spLocks noChangeArrowheads="1"/>
          </p:cNvSpPr>
          <p:nvPr/>
        </p:nvSpPr>
        <p:spPr bwMode="auto">
          <a:xfrm>
            <a:off x="4073525" y="4121150"/>
            <a:ext cx="996950" cy="495300"/>
          </a:xfrm>
          <a:prstGeom prst="rightArrow">
            <a:avLst>
              <a:gd name="adj1" fmla="val 50000"/>
              <a:gd name="adj2" fmla="val 50321"/>
            </a:avLst>
          </a:prstGeom>
          <a:solidFill>
            <a:schemeClr val="accent2"/>
          </a:solidFill>
          <a:ln w="9525">
            <a:solidFill>
              <a:schemeClr val="tx1"/>
            </a:solidFill>
            <a:miter lim="800000"/>
            <a:headEnd/>
            <a:tailEnd/>
          </a:ln>
          <a:effectLst>
            <a:outerShdw dist="35921" dir="2700000" algn="ctr" rotWithShape="0">
              <a:schemeClr val="bg1"/>
            </a:outerShdw>
          </a:effectLst>
        </p:spPr>
        <p:txBody>
          <a:bodyPr wrap="none" lIns="0" tIns="0" rIns="0" bIns="0" anchor="ctr">
            <a:spAutoFit/>
          </a:bodyPr>
          <a:lstStyle/>
          <a:p>
            <a:pPr algn="ctr">
              <a:defRPr/>
            </a:pPr>
            <a:endParaRPr lang="es-ES">
              <a:latin typeface="Arial" charset="0"/>
              <a:cs typeface="+mn-cs"/>
            </a:endParaRPr>
          </a:p>
        </p:txBody>
      </p:sp>
      <p:sp>
        <p:nvSpPr>
          <p:cNvPr id="237575" name="AutoShape 7"/>
          <p:cNvSpPr>
            <a:spLocks noChangeArrowheads="1"/>
          </p:cNvSpPr>
          <p:nvPr/>
        </p:nvSpPr>
        <p:spPr bwMode="auto">
          <a:xfrm>
            <a:off x="4098925" y="5338763"/>
            <a:ext cx="996950" cy="495300"/>
          </a:xfrm>
          <a:prstGeom prst="rightArrow">
            <a:avLst>
              <a:gd name="adj1" fmla="val 50000"/>
              <a:gd name="adj2" fmla="val 50321"/>
            </a:avLst>
          </a:prstGeom>
          <a:solidFill>
            <a:schemeClr val="accent2"/>
          </a:solidFill>
          <a:ln w="9525">
            <a:solidFill>
              <a:schemeClr val="tx1"/>
            </a:solidFill>
            <a:miter lim="800000"/>
            <a:headEnd/>
            <a:tailEnd/>
          </a:ln>
          <a:effectLst>
            <a:outerShdw dist="35921" dir="2700000" algn="ctr" rotWithShape="0">
              <a:schemeClr val="bg1"/>
            </a:outerShdw>
          </a:effectLst>
        </p:spPr>
        <p:txBody>
          <a:bodyPr wrap="none" lIns="0" tIns="0" rIns="0" bIns="0" anchor="ctr">
            <a:spAutoFit/>
          </a:bodyPr>
          <a:lstStyle/>
          <a:p>
            <a:pPr algn="ctr">
              <a:defRPr/>
            </a:pPr>
            <a:endParaRPr lang="es-ES">
              <a:latin typeface="Arial" charset="0"/>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0" y="0"/>
            <a:ext cx="9144000" cy="990600"/>
          </a:xfrm>
        </p:spPr>
        <p:txBody>
          <a:bodyPr/>
          <a:lstStyle/>
          <a:p>
            <a:pPr algn="l"/>
            <a:r>
              <a:rPr lang="en-GB" sz="1800" dirty="0" smtClean="0">
                <a:latin typeface="Arial" pitchFamily="34" charset="0"/>
              </a:rPr>
              <a:t/>
            </a:r>
            <a:br>
              <a:rPr lang="en-GB" sz="1800" dirty="0" smtClean="0">
                <a:latin typeface="Arial" pitchFamily="34" charset="0"/>
              </a:rPr>
            </a:br>
            <a:r>
              <a:rPr lang="en-GB" sz="1800" dirty="0" smtClean="0">
                <a:latin typeface="Arial" pitchFamily="34" charset="0"/>
              </a:rPr>
              <a:t>	 </a:t>
            </a:r>
            <a:r>
              <a:rPr lang="en-GB" sz="1800" dirty="0" smtClean="0">
                <a:latin typeface="Arial" pitchFamily="34" charset="0"/>
              </a:rPr>
              <a:t/>
            </a:r>
            <a:br>
              <a:rPr lang="en-GB" sz="1800" dirty="0" smtClean="0">
                <a:latin typeface="Arial" pitchFamily="34" charset="0"/>
              </a:rPr>
            </a:br>
            <a:r>
              <a:rPr lang="en-GB" sz="1800" dirty="0" smtClean="0">
                <a:latin typeface="Arial" pitchFamily="34" charset="0"/>
              </a:rPr>
              <a:t/>
            </a:r>
            <a:br>
              <a:rPr lang="en-GB" sz="1800" dirty="0" smtClean="0">
                <a:latin typeface="Arial" pitchFamily="34" charset="0"/>
              </a:rPr>
            </a:br>
            <a:r>
              <a:rPr lang="en-GB" sz="1800" dirty="0" smtClean="0">
                <a:latin typeface="Arial" pitchFamily="34" charset="0"/>
              </a:rPr>
              <a:t>	    </a:t>
            </a:r>
            <a:r>
              <a:rPr lang="en-GB" sz="1800" dirty="0" smtClean="0">
                <a:latin typeface="Arial" pitchFamily="34" charset="0"/>
              </a:rPr>
              <a:t>“</a:t>
            </a:r>
            <a:r>
              <a:rPr lang="en-GB" sz="1800" dirty="0" smtClean="0">
                <a:latin typeface="Arial" pitchFamily="34" charset="0"/>
              </a:rPr>
              <a:t>from remote bedside to bench and back to remote bedside “</a:t>
            </a:r>
            <a:r>
              <a:rPr lang="ca-ES" sz="2400" dirty="0" smtClean="0">
                <a:latin typeface="Arial" pitchFamily="34" charset="0"/>
              </a:rPr>
              <a:t> </a:t>
            </a:r>
          </a:p>
        </p:txBody>
      </p:sp>
      <p:sp>
        <p:nvSpPr>
          <p:cNvPr id="26627" name="McK Footnote"/>
          <p:cNvSpPr txBox="1">
            <a:spLocks noChangeArrowheads="1"/>
          </p:cNvSpPr>
          <p:nvPr>
            <p:custDataLst>
              <p:tags r:id="rId1"/>
            </p:custDataLst>
          </p:nvPr>
        </p:nvSpPr>
        <p:spPr bwMode="gray">
          <a:xfrm>
            <a:off x="3727450" y="6858000"/>
            <a:ext cx="5416550" cy="288925"/>
          </a:xfrm>
          <a:prstGeom prst="rect">
            <a:avLst/>
          </a:prstGeom>
          <a:noFill/>
          <a:ln w="9525">
            <a:noFill/>
            <a:miter lim="800000"/>
            <a:headEnd/>
            <a:tailEnd/>
          </a:ln>
        </p:spPr>
        <p:txBody>
          <a:bodyPr lIns="0" tIns="0" rIns="0" bIns="0" anchor="b">
            <a:spAutoFit/>
          </a:bodyPr>
          <a:lstStyle/>
          <a:p>
            <a:pPr marL="574675" indent="-574675" algn="ctr" defTabSz="895350">
              <a:lnSpc>
                <a:spcPct val="95000"/>
              </a:lnSpc>
              <a:tabLst>
                <a:tab pos="533400" algn="r"/>
              </a:tabLst>
            </a:pPr>
            <a:r>
              <a:rPr lang="en-US" dirty="0">
                <a:solidFill>
                  <a:srgbClr val="000000"/>
                </a:solidFill>
                <a:latin typeface="News Gothic MT"/>
              </a:rPr>
              <a:t>	 		</a:t>
            </a:r>
          </a:p>
          <a:p>
            <a:pPr marL="574675" indent="-574675" algn="ctr" defTabSz="895350">
              <a:lnSpc>
                <a:spcPct val="95000"/>
              </a:lnSpc>
              <a:tabLst>
                <a:tab pos="533400" algn="r"/>
              </a:tabLst>
            </a:pPr>
            <a:r>
              <a:rPr lang="en-US" dirty="0">
                <a:solidFill>
                  <a:srgbClr val="000000"/>
                </a:solidFill>
                <a:latin typeface="News Gothic MT"/>
              </a:rPr>
              <a:t>	</a:t>
            </a:r>
            <a:r>
              <a:rPr lang="ca-ES" dirty="0">
                <a:solidFill>
                  <a:srgbClr val="000000"/>
                </a:solidFill>
                <a:latin typeface="News Gothic MT"/>
              </a:rPr>
              <a:t>Fon t: J. </a:t>
            </a:r>
            <a:r>
              <a:rPr lang="ca-ES" dirty="0" err="1">
                <a:solidFill>
                  <a:srgbClr val="000000"/>
                </a:solidFill>
                <a:latin typeface="News Gothic MT"/>
              </a:rPr>
              <a:t>Jain.Current</a:t>
            </a:r>
            <a:r>
              <a:rPr lang="ca-ES" dirty="0">
                <a:solidFill>
                  <a:srgbClr val="000000"/>
                </a:solidFill>
                <a:latin typeface="News Gothic MT"/>
              </a:rPr>
              <a:t> </a:t>
            </a:r>
            <a:r>
              <a:rPr lang="ca-ES" dirty="0" err="1">
                <a:solidFill>
                  <a:srgbClr val="000000"/>
                </a:solidFill>
                <a:latin typeface="News Gothic MT"/>
              </a:rPr>
              <a:t>Opin</a:t>
            </a:r>
            <a:r>
              <a:rPr lang="ca-ES" dirty="0">
                <a:solidFill>
                  <a:srgbClr val="000000"/>
                </a:solidFill>
                <a:latin typeface="News Gothic MT"/>
              </a:rPr>
              <a:t> Mol </a:t>
            </a:r>
            <a:r>
              <a:rPr lang="ca-ES" dirty="0" err="1">
                <a:solidFill>
                  <a:srgbClr val="000000"/>
                </a:solidFill>
                <a:latin typeface="News Gothic MT"/>
              </a:rPr>
              <a:t>Ther</a:t>
            </a:r>
            <a:r>
              <a:rPr lang="ca-ES" dirty="0">
                <a:solidFill>
                  <a:srgbClr val="000000"/>
                </a:solidFill>
                <a:latin typeface="News Gothic MT"/>
              </a:rPr>
              <a:t> 2002</a:t>
            </a:r>
          </a:p>
        </p:txBody>
      </p:sp>
      <p:sp>
        <p:nvSpPr>
          <p:cNvPr id="26628" name="AutoShape 4"/>
          <p:cNvSpPr>
            <a:spLocks noChangeArrowheads="1"/>
          </p:cNvSpPr>
          <p:nvPr/>
        </p:nvSpPr>
        <p:spPr bwMode="auto">
          <a:xfrm>
            <a:off x="1901825" y="1166813"/>
            <a:ext cx="5816600" cy="447675"/>
          </a:xfrm>
          <a:prstGeom prst="roundRect">
            <a:avLst>
              <a:gd name="adj" fmla="val 9468"/>
            </a:avLst>
          </a:prstGeom>
          <a:solidFill>
            <a:schemeClr val="hlink"/>
          </a:solidFill>
          <a:ln w="12700">
            <a:solidFill>
              <a:schemeClr val="tx1"/>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26629" name="Rectangle 5"/>
          <p:cNvSpPr>
            <a:spLocks noChangeArrowheads="1"/>
          </p:cNvSpPr>
          <p:nvPr/>
        </p:nvSpPr>
        <p:spPr bwMode="auto">
          <a:xfrm>
            <a:off x="3562350" y="1285875"/>
            <a:ext cx="2870200" cy="457200"/>
          </a:xfrm>
          <a:prstGeom prst="rect">
            <a:avLst/>
          </a:prstGeom>
          <a:noFill/>
          <a:ln w="9525">
            <a:noFill/>
            <a:miter lim="800000"/>
            <a:headEnd/>
            <a:tailEnd/>
          </a:ln>
        </p:spPr>
        <p:txBody>
          <a:bodyPr lIns="0" tIns="0" rIns="0" bIns="0">
            <a:spAutoFit/>
          </a:bodyPr>
          <a:lstStyle/>
          <a:p>
            <a:pPr algn="ctr" eaLnBrk="0" hangingPunct="0">
              <a:buSzPct val="100000"/>
              <a:buFont typeface="Symbol" pitchFamily="18" charset="2"/>
              <a:buNone/>
            </a:pPr>
            <a:r>
              <a:rPr lang="en-US" sz="1500">
                <a:latin typeface="News Gothic MT"/>
              </a:rPr>
              <a:t>"Personalized" medicines</a:t>
            </a:r>
          </a:p>
          <a:p>
            <a:pPr algn="ctr" eaLnBrk="0" hangingPunct="0">
              <a:buSzPct val="100000"/>
              <a:buFont typeface="Symbol" pitchFamily="18" charset="2"/>
              <a:buNone/>
            </a:pPr>
            <a:endParaRPr lang="en-US" sz="1500">
              <a:latin typeface="News Gothic MT"/>
            </a:endParaRPr>
          </a:p>
        </p:txBody>
      </p:sp>
      <p:sp>
        <p:nvSpPr>
          <p:cNvPr id="26630" name="AutoShape 6"/>
          <p:cNvSpPr>
            <a:spLocks noChangeArrowheads="1"/>
          </p:cNvSpPr>
          <p:nvPr/>
        </p:nvSpPr>
        <p:spPr bwMode="auto">
          <a:xfrm>
            <a:off x="1868488" y="5816600"/>
            <a:ext cx="5849937" cy="374650"/>
          </a:xfrm>
          <a:prstGeom prst="roundRect">
            <a:avLst>
              <a:gd name="adj" fmla="val 9468"/>
            </a:avLst>
          </a:prstGeom>
          <a:noFill/>
          <a:ln w="12700">
            <a:solidFill>
              <a:schemeClr val="tx1"/>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26631" name="Rectangle 7"/>
          <p:cNvSpPr>
            <a:spLocks noChangeArrowheads="1"/>
          </p:cNvSpPr>
          <p:nvPr/>
        </p:nvSpPr>
        <p:spPr bwMode="auto">
          <a:xfrm>
            <a:off x="3736975" y="5908675"/>
            <a:ext cx="2155825" cy="228600"/>
          </a:xfrm>
          <a:prstGeom prst="rect">
            <a:avLst/>
          </a:prstGeom>
          <a:noFill/>
          <a:ln w="9525">
            <a:noFill/>
            <a:miter lim="800000"/>
            <a:headEnd/>
            <a:tailEnd/>
          </a:ln>
        </p:spPr>
        <p:txBody>
          <a:bodyPr lIns="0" tIns="0" rIns="0" bIns="0">
            <a:spAutoFit/>
          </a:bodyPr>
          <a:lstStyle/>
          <a:p>
            <a:pPr algn="ctr" eaLnBrk="0" hangingPunct="0">
              <a:buSzPct val="100000"/>
              <a:buFont typeface="Symbol" pitchFamily="18" charset="2"/>
              <a:buNone/>
            </a:pPr>
            <a:r>
              <a:rPr lang="en-US" sz="1500">
                <a:latin typeface="News Gothic MT"/>
              </a:rPr>
              <a:t>Drug Development</a:t>
            </a:r>
          </a:p>
        </p:txBody>
      </p:sp>
      <p:sp>
        <p:nvSpPr>
          <p:cNvPr id="26632" name="Text Box 8"/>
          <p:cNvSpPr txBox="1">
            <a:spLocks noChangeArrowheads="1"/>
          </p:cNvSpPr>
          <p:nvPr/>
        </p:nvSpPr>
        <p:spPr bwMode="auto">
          <a:xfrm>
            <a:off x="2105025" y="1847850"/>
            <a:ext cx="1433513" cy="525463"/>
          </a:xfrm>
          <a:prstGeom prst="rect">
            <a:avLst/>
          </a:prstGeom>
          <a:solidFill>
            <a:srgbClr val="EAEAEA"/>
          </a:solidFill>
          <a:ln w="12700">
            <a:solidFill>
              <a:schemeClr val="tx1"/>
            </a:solidFill>
            <a:miter lim="800000"/>
            <a:headEnd type="none" w="sm" len="sm"/>
            <a:tailEnd type="none" w="sm" len="sm"/>
          </a:ln>
        </p:spPr>
        <p:txBody>
          <a:bodyPr lIns="72000" tIns="36000" rIns="72000" bIns="36000" anchor="ctr"/>
          <a:lstStyle/>
          <a:p>
            <a:pPr algn="ctr" eaLnBrk="0" hangingPunct="0"/>
            <a:r>
              <a:rPr lang="de-DE" sz="1200">
                <a:latin typeface="News Gothic MT"/>
              </a:rPr>
              <a:t>Monitoring of therapy</a:t>
            </a:r>
            <a:endParaRPr lang="en-US" sz="1200">
              <a:latin typeface="News Gothic MT"/>
            </a:endParaRPr>
          </a:p>
        </p:txBody>
      </p:sp>
      <p:sp>
        <p:nvSpPr>
          <p:cNvPr id="26633" name="Text Box 9"/>
          <p:cNvSpPr txBox="1">
            <a:spLocks noChangeArrowheads="1"/>
          </p:cNvSpPr>
          <p:nvPr/>
        </p:nvSpPr>
        <p:spPr bwMode="auto">
          <a:xfrm>
            <a:off x="6161088" y="1781175"/>
            <a:ext cx="1220787" cy="523875"/>
          </a:xfrm>
          <a:prstGeom prst="rect">
            <a:avLst/>
          </a:prstGeom>
          <a:solidFill>
            <a:srgbClr val="FFCC00"/>
          </a:solidFill>
          <a:ln w="12700">
            <a:solidFill>
              <a:schemeClr val="tx1"/>
            </a:solidFill>
            <a:miter lim="800000"/>
            <a:headEnd type="none" w="sm" len="sm"/>
            <a:tailEnd type="none" w="sm" len="sm"/>
          </a:ln>
        </p:spPr>
        <p:txBody>
          <a:bodyPr lIns="72000" tIns="36000" rIns="72000" bIns="36000" anchor="ctr"/>
          <a:lstStyle/>
          <a:p>
            <a:pPr algn="ctr" eaLnBrk="0" hangingPunct="0"/>
            <a:r>
              <a:rPr lang="de-DE" sz="1200">
                <a:latin typeface="News Gothic MT"/>
              </a:rPr>
              <a:t>Genomics and Bioinformatics</a:t>
            </a:r>
            <a:endParaRPr lang="en-US" sz="1200">
              <a:latin typeface="News Gothic MT"/>
            </a:endParaRPr>
          </a:p>
        </p:txBody>
      </p:sp>
      <p:sp>
        <p:nvSpPr>
          <p:cNvPr id="26634" name="Text Box 10"/>
          <p:cNvSpPr txBox="1">
            <a:spLocks noChangeArrowheads="1"/>
          </p:cNvSpPr>
          <p:nvPr/>
        </p:nvSpPr>
        <p:spPr bwMode="auto">
          <a:xfrm>
            <a:off x="6161088" y="2640013"/>
            <a:ext cx="1220787" cy="525462"/>
          </a:xfrm>
          <a:prstGeom prst="rect">
            <a:avLst/>
          </a:prstGeom>
          <a:solidFill>
            <a:srgbClr val="FFCC00"/>
          </a:solidFill>
          <a:ln w="12700">
            <a:solidFill>
              <a:schemeClr val="tx1"/>
            </a:solidFill>
            <a:miter lim="800000"/>
            <a:headEnd type="none" w="sm" len="sm"/>
            <a:tailEnd type="none" w="sm" len="sm"/>
          </a:ln>
        </p:spPr>
        <p:txBody>
          <a:bodyPr lIns="72000" tIns="36000" rIns="72000" bIns="36000" anchor="ctr"/>
          <a:lstStyle/>
          <a:p>
            <a:pPr algn="ctr" eaLnBrk="0" hangingPunct="0"/>
            <a:r>
              <a:rPr lang="de-DE" sz="1200">
                <a:latin typeface="News Gothic MT"/>
              </a:rPr>
              <a:t>Discovery of disease gene proteins</a:t>
            </a:r>
            <a:endParaRPr lang="en-US" sz="1200">
              <a:latin typeface="News Gothic MT"/>
            </a:endParaRPr>
          </a:p>
        </p:txBody>
      </p:sp>
      <p:sp>
        <p:nvSpPr>
          <p:cNvPr id="26635" name="Text Box 11"/>
          <p:cNvSpPr txBox="1">
            <a:spLocks noChangeArrowheads="1"/>
          </p:cNvSpPr>
          <p:nvPr/>
        </p:nvSpPr>
        <p:spPr bwMode="auto">
          <a:xfrm>
            <a:off x="6161088" y="4403725"/>
            <a:ext cx="1220787" cy="525463"/>
          </a:xfrm>
          <a:prstGeom prst="rect">
            <a:avLst/>
          </a:prstGeom>
          <a:solidFill>
            <a:srgbClr val="FFCC00"/>
          </a:solidFill>
          <a:ln w="12700">
            <a:solidFill>
              <a:schemeClr val="tx1"/>
            </a:solidFill>
            <a:miter lim="800000"/>
            <a:headEnd type="none" w="sm" len="sm"/>
            <a:tailEnd type="none" w="sm" len="sm"/>
          </a:ln>
        </p:spPr>
        <p:txBody>
          <a:bodyPr lIns="72000" tIns="36000" rIns="72000" bIns="36000" anchor="ctr"/>
          <a:lstStyle/>
          <a:p>
            <a:pPr algn="ctr" eaLnBrk="0" hangingPunct="0"/>
            <a:r>
              <a:rPr lang="de-DE" sz="1200">
                <a:latin typeface="News Gothic MT"/>
              </a:rPr>
              <a:t>Genetics</a:t>
            </a:r>
            <a:endParaRPr lang="en-US" sz="1200">
              <a:latin typeface="News Gothic MT"/>
            </a:endParaRPr>
          </a:p>
        </p:txBody>
      </p:sp>
      <p:sp>
        <p:nvSpPr>
          <p:cNvPr id="26636" name="Text Box 12"/>
          <p:cNvSpPr txBox="1">
            <a:spLocks noChangeArrowheads="1"/>
          </p:cNvSpPr>
          <p:nvPr/>
        </p:nvSpPr>
        <p:spPr bwMode="auto">
          <a:xfrm>
            <a:off x="6161088" y="3629025"/>
            <a:ext cx="1220787" cy="525463"/>
          </a:xfrm>
          <a:prstGeom prst="rect">
            <a:avLst/>
          </a:prstGeom>
          <a:solidFill>
            <a:srgbClr val="FFCC00"/>
          </a:solidFill>
          <a:ln w="12700">
            <a:solidFill>
              <a:schemeClr val="tx1"/>
            </a:solidFill>
            <a:miter lim="800000"/>
            <a:headEnd type="none" w="sm" len="sm"/>
            <a:tailEnd type="none" w="sm" len="sm"/>
          </a:ln>
        </p:spPr>
        <p:txBody>
          <a:bodyPr lIns="72000" tIns="36000" rIns="72000" bIns="36000" anchor="ctr"/>
          <a:lstStyle/>
          <a:p>
            <a:pPr algn="ctr" eaLnBrk="0" hangingPunct="0"/>
            <a:r>
              <a:rPr lang="de-DE" sz="1200">
                <a:latin typeface="News Gothic MT"/>
              </a:rPr>
              <a:t>Reclassification of diseases</a:t>
            </a:r>
            <a:endParaRPr lang="en-US" sz="1200">
              <a:latin typeface="News Gothic MT"/>
            </a:endParaRPr>
          </a:p>
        </p:txBody>
      </p:sp>
      <p:sp>
        <p:nvSpPr>
          <p:cNvPr id="26637" name="AutoShape 13"/>
          <p:cNvSpPr>
            <a:spLocks noChangeArrowheads="1"/>
          </p:cNvSpPr>
          <p:nvPr/>
        </p:nvSpPr>
        <p:spPr bwMode="auto">
          <a:xfrm rot="-5400000">
            <a:off x="51594" y="3367882"/>
            <a:ext cx="3175000" cy="430212"/>
          </a:xfrm>
          <a:prstGeom prst="roundRect">
            <a:avLst>
              <a:gd name="adj" fmla="val 9468"/>
            </a:avLst>
          </a:prstGeom>
          <a:solidFill>
            <a:srgbClr val="EAEAEA"/>
          </a:solidFill>
          <a:ln w="12700">
            <a:solidFill>
              <a:schemeClr val="tx1"/>
            </a:solidFill>
            <a:round/>
            <a:headEnd type="none" w="sm" len="sm"/>
            <a:tailEnd type="none" w="sm" len="sm"/>
          </a:ln>
        </p:spPr>
        <p:txBody>
          <a:bodyPr vert="eaVert" wrap="none" anchor="ctr"/>
          <a:lstStyle/>
          <a:p>
            <a:pPr algn="ctr" eaLnBrk="0" hangingPunct="0"/>
            <a:endParaRPr lang="en-US" sz="2400">
              <a:latin typeface="Times New Roman" pitchFamily="18" charset="0"/>
            </a:endParaRPr>
          </a:p>
        </p:txBody>
      </p:sp>
      <p:sp>
        <p:nvSpPr>
          <p:cNvPr id="26638" name="Rectangle 14"/>
          <p:cNvSpPr>
            <a:spLocks noChangeArrowheads="1"/>
          </p:cNvSpPr>
          <p:nvPr/>
        </p:nvSpPr>
        <p:spPr bwMode="auto">
          <a:xfrm rot="-5400000">
            <a:off x="577057" y="3256756"/>
            <a:ext cx="2133600" cy="211137"/>
          </a:xfrm>
          <a:prstGeom prst="rect">
            <a:avLst/>
          </a:prstGeom>
          <a:noFill/>
          <a:ln w="9525">
            <a:noFill/>
            <a:miter lim="800000"/>
            <a:headEnd/>
            <a:tailEnd/>
          </a:ln>
        </p:spPr>
        <p:txBody>
          <a:bodyPr lIns="0" tIns="0" rIns="0" bIns="0">
            <a:spAutoFit/>
          </a:bodyPr>
          <a:lstStyle/>
          <a:p>
            <a:pPr algn="ctr" eaLnBrk="0" hangingPunct="0">
              <a:buSzPct val="100000"/>
              <a:buFont typeface="Symbol" pitchFamily="18" charset="2"/>
              <a:buNone/>
            </a:pPr>
            <a:r>
              <a:rPr lang="en-US" sz="1500">
                <a:latin typeface="News Gothic MT"/>
              </a:rPr>
              <a:t>Integrated Healthcare</a:t>
            </a:r>
          </a:p>
        </p:txBody>
      </p:sp>
      <p:sp>
        <p:nvSpPr>
          <p:cNvPr id="26639" name="AutoShape 15"/>
          <p:cNvSpPr>
            <a:spLocks noChangeArrowheads="1"/>
          </p:cNvSpPr>
          <p:nvPr/>
        </p:nvSpPr>
        <p:spPr bwMode="auto">
          <a:xfrm rot="5400000">
            <a:off x="6342063" y="3368675"/>
            <a:ext cx="3175000" cy="428625"/>
          </a:xfrm>
          <a:prstGeom prst="roundRect">
            <a:avLst>
              <a:gd name="adj" fmla="val 9468"/>
            </a:avLst>
          </a:prstGeom>
          <a:solidFill>
            <a:srgbClr val="FFCC00"/>
          </a:solidFill>
          <a:ln w="12700">
            <a:solidFill>
              <a:schemeClr val="tx1"/>
            </a:solidFill>
            <a:round/>
            <a:headEnd type="none" w="sm" len="sm"/>
            <a:tailEnd type="none" w="sm" len="sm"/>
          </a:ln>
        </p:spPr>
        <p:txBody>
          <a:bodyPr rot="10800000" vert="eaVert" wrap="none" anchor="ctr"/>
          <a:lstStyle/>
          <a:p>
            <a:pPr algn="ctr" eaLnBrk="0" hangingPunct="0"/>
            <a:endParaRPr lang="en-US" sz="2400">
              <a:latin typeface="Times New Roman" pitchFamily="18" charset="0"/>
            </a:endParaRPr>
          </a:p>
        </p:txBody>
      </p:sp>
      <p:sp>
        <p:nvSpPr>
          <p:cNvPr id="26640" name="Rectangle 16"/>
          <p:cNvSpPr>
            <a:spLocks noChangeArrowheads="1"/>
          </p:cNvSpPr>
          <p:nvPr/>
        </p:nvSpPr>
        <p:spPr bwMode="auto">
          <a:xfrm rot="5400000">
            <a:off x="6789738" y="3282950"/>
            <a:ext cx="2263775" cy="295275"/>
          </a:xfrm>
          <a:prstGeom prst="rect">
            <a:avLst/>
          </a:prstGeom>
          <a:noFill/>
          <a:ln w="9525">
            <a:noFill/>
            <a:miter lim="800000"/>
            <a:headEnd/>
            <a:tailEnd/>
          </a:ln>
        </p:spPr>
        <p:txBody>
          <a:bodyPr lIns="0" tIns="0" rIns="0" bIns="0">
            <a:spAutoFit/>
          </a:bodyPr>
          <a:lstStyle/>
          <a:p>
            <a:pPr algn="ctr" eaLnBrk="0" hangingPunct="0">
              <a:lnSpc>
                <a:spcPct val="70000"/>
              </a:lnSpc>
              <a:buSzPct val="100000"/>
              <a:buFont typeface="Symbol" pitchFamily="18" charset="2"/>
              <a:buNone/>
            </a:pPr>
            <a:r>
              <a:rPr lang="en-US" sz="1500">
                <a:latin typeface="News Gothic MT"/>
              </a:rPr>
              <a:t>Pharmaco-genetics</a:t>
            </a:r>
          </a:p>
          <a:p>
            <a:pPr algn="ctr" eaLnBrk="0" hangingPunct="0">
              <a:lnSpc>
                <a:spcPct val="70000"/>
              </a:lnSpc>
              <a:buSzPct val="100000"/>
              <a:buFont typeface="Symbol" pitchFamily="18" charset="2"/>
              <a:buNone/>
            </a:pPr>
            <a:r>
              <a:rPr lang="en-US" sz="1500">
                <a:latin typeface="News Gothic MT"/>
              </a:rPr>
              <a:t>Genomics/Proteomics</a:t>
            </a:r>
          </a:p>
        </p:txBody>
      </p:sp>
      <p:sp>
        <p:nvSpPr>
          <p:cNvPr id="26641" name="Text Box 17"/>
          <p:cNvSpPr txBox="1">
            <a:spLocks noChangeArrowheads="1"/>
          </p:cNvSpPr>
          <p:nvPr/>
        </p:nvSpPr>
        <p:spPr bwMode="auto">
          <a:xfrm>
            <a:off x="2105025" y="3635375"/>
            <a:ext cx="1433513" cy="525463"/>
          </a:xfrm>
          <a:prstGeom prst="rect">
            <a:avLst/>
          </a:prstGeom>
          <a:solidFill>
            <a:srgbClr val="EAEAEA"/>
          </a:solidFill>
          <a:ln w="12700">
            <a:solidFill>
              <a:schemeClr val="tx1"/>
            </a:solidFill>
            <a:miter lim="800000"/>
            <a:headEnd type="none" w="sm" len="sm"/>
            <a:tailEnd type="none" w="sm" len="sm"/>
          </a:ln>
        </p:spPr>
        <p:txBody>
          <a:bodyPr lIns="72000" tIns="36000" rIns="72000" bIns="36000" anchor="ctr"/>
          <a:lstStyle/>
          <a:p>
            <a:pPr algn="ctr" eaLnBrk="0" hangingPunct="0"/>
            <a:r>
              <a:rPr lang="de-DE" sz="1200">
                <a:latin typeface="News Gothic MT"/>
              </a:rPr>
              <a:t>Prevention</a:t>
            </a:r>
            <a:endParaRPr lang="en-US" sz="1200">
              <a:latin typeface="News Gothic MT"/>
            </a:endParaRPr>
          </a:p>
        </p:txBody>
      </p:sp>
      <p:sp>
        <p:nvSpPr>
          <p:cNvPr id="26642" name="Text Box 18"/>
          <p:cNvSpPr txBox="1">
            <a:spLocks noChangeArrowheads="1"/>
          </p:cNvSpPr>
          <p:nvPr/>
        </p:nvSpPr>
        <p:spPr bwMode="auto">
          <a:xfrm>
            <a:off x="2105025" y="4451350"/>
            <a:ext cx="1433513" cy="525463"/>
          </a:xfrm>
          <a:prstGeom prst="rect">
            <a:avLst/>
          </a:prstGeom>
          <a:solidFill>
            <a:srgbClr val="EAEAEA"/>
          </a:solidFill>
          <a:ln w="12700">
            <a:solidFill>
              <a:schemeClr val="tx1"/>
            </a:solidFill>
            <a:miter lim="800000"/>
            <a:headEnd type="none" w="sm" len="sm"/>
            <a:tailEnd type="none" w="sm" len="sm"/>
          </a:ln>
        </p:spPr>
        <p:txBody>
          <a:bodyPr lIns="72000" tIns="36000" rIns="72000" bIns="36000" anchor="ctr"/>
          <a:lstStyle/>
          <a:p>
            <a:pPr algn="ctr" eaLnBrk="0" hangingPunct="0"/>
            <a:r>
              <a:rPr lang="de-DE" sz="1200">
                <a:latin typeface="News Gothic MT"/>
              </a:rPr>
              <a:t>Genetic screening</a:t>
            </a:r>
            <a:endParaRPr lang="en-US" sz="1200">
              <a:latin typeface="News Gothic MT"/>
            </a:endParaRPr>
          </a:p>
        </p:txBody>
      </p:sp>
      <p:sp>
        <p:nvSpPr>
          <p:cNvPr id="26643" name="Text Box 19"/>
          <p:cNvSpPr txBox="1">
            <a:spLocks noChangeArrowheads="1"/>
          </p:cNvSpPr>
          <p:nvPr/>
        </p:nvSpPr>
        <p:spPr bwMode="auto">
          <a:xfrm>
            <a:off x="2105025" y="3017838"/>
            <a:ext cx="1433513" cy="525462"/>
          </a:xfrm>
          <a:prstGeom prst="rect">
            <a:avLst/>
          </a:prstGeom>
          <a:solidFill>
            <a:srgbClr val="EAEAEA"/>
          </a:solidFill>
          <a:ln w="12700">
            <a:solidFill>
              <a:schemeClr val="tx1"/>
            </a:solidFill>
            <a:miter lim="800000"/>
            <a:headEnd type="none" w="sm" len="sm"/>
            <a:tailEnd type="none" w="sm" len="sm"/>
          </a:ln>
        </p:spPr>
        <p:txBody>
          <a:bodyPr lIns="72000" tIns="36000" rIns="72000" bIns="36000" anchor="ctr"/>
          <a:lstStyle/>
          <a:p>
            <a:pPr algn="ctr" eaLnBrk="0" hangingPunct="0"/>
            <a:r>
              <a:rPr lang="de-DE" sz="1200">
                <a:latin typeface="News Gothic MT"/>
              </a:rPr>
              <a:t>Risk assessment</a:t>
            </a:r>
            <a:endParaRPr lang="en-US" sz="1200">
              <a:latin typeface="News Gothic MT"/>
            </a:endParaRPr>
          </a:p>
        </p:txBody>
      </p:sp>
      <p:sp>
        <p:nvSpPr>
          <p:cNvPr id="26644" name="Text Box 20"/>
          <p:cNvSpPr txBox="1">
            <a:spLocks noChangeArrowheads="1"/>
          </p:cNvSpPr>
          <p:nvPr/>
        </p:nvSpPr>
        <p:spPr bwMode="auto">
          <a:xfrm>
            <a:off x="2105025" y="2428875"/>
            <a:ext cx="1433513" cy="525463"/>
          </a:xfrm>
          <a:prstGeom prst="rect">
            <a:avLst/>
          </a:prstGeom>
          <a:solidFill>
            <a:srgbClr val="EAEAEA"/>
          </a:solidFill>
          <a:ln w="12700">
            <a:solidFill>
              <a:schemeClr val="tx1"/>
            </a:solidFill>
            <a:miter lim="800000"/>
            <a:headEnd type="none" w="sm" len="sm"/>
            <a:tailEnd type="none" w="sm" len="sm"/>
          </a:ln>
        </p:spPr>
        <p:txBody>
          <a:bodyPr lIns="72000" tIns="36000" rIns="72000" bIns="36000" anchor="ctr"/>
          <a:lstStyle/>
          <a:p>
            <a:pPr algn="ctr" eaLnBrk="0" hangingPunct="0"/>
            <a:r>
              <a:rPr lang="de-DE" sz="1200">
                <a:latin typeface="News Gothic MT"/>
              </a:rPr>
              <a:t>Early diagnosis</a:t>
            </a:r>
            <a:endParaRPr lang="en-US" sz="1200">
              <a:latin typeface="News Gothic MT"/>
            </a:endParaRPr>
          </a:p>
        </p:txBody>
      </p:sp>
      <p:sp>
        <p:nvSpPr>
          <p:cNvPr id="26645" name="AutoShape 21"/>
          <p:cNvSpPr>
            <a:spLocks noChangeArrowheads="1"/>
          </p:cNvSpPr>
          <p:nvPr/>
        </p:nvSpPr>
        <p:spPr bwMode="auto">
          <a:xfrm>
            <a:off x="2709863" y="4214813"/>
            <a:ext cx="130175" cy="153987"/>
          </a:xfrm>
          <a:prstGeom prst="flowChartExtract">
            <a:avLst/>
          </a:prstGeom>
          <a:solidFill>
            <a:schemeClr val="tx1"/>
          </a:solidFill>
          <a:ln w="12700">
            <a:solidFill>
              <a:schemeClr val="tx1"/>
            </a:solidFill>
            <a:miter lim="800000"/>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26646" name="AutoShape 22"/>
          <p:cNvSpPr>
            <a:spLocks noChangeArrowheads="1"/>
          </p:cNvSpPr>
          <p:nvPr/>
        </p:nvSpPr>
        <p:spPr bwMode="auto">
          <a:xfrm>
            <a:off x="6684963" y="4206875"/>
            <a:ext cx="130175" cy="153988"/>
          </a:xfrm>
          <a:prstGeom prst="flowChartExtract">
            <a:avLst/>
          </a:prstGeom>
          <a:solidFill>
            <a:schemeClr val="tx1"/>
          </a:solidFill>
          <a:ln w="12700">
            <a:solidFill>
              <a:schemeClr val="tx1"/>
            </a:solidFill>
            <a:miter lim="800000"/>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26647" name="AutoShape 23"/>
          <p:cNvSpPr>
            <a:spLocks noChangeArrowheads="1"/>
          </p:cNvSpPr>
          <p:nvPr/>
        </p:nvSpPr>
        <p:spPr bwMode="auto">
          <a:xfrm flipV="1">
            <a:off x="6684963" y="3292475"/>
            <a:ext cx="130175" cy="153988"/>
          </a:xfrm>
          <a:prstGeom prst="flowChartExtract">
            <a:avLst/>
          </a:prstGeom>
          <a:solidFill>
            <a:schemeClr val="tx1"/>
          </a:solidFill>
          <a:ln w="12700">
            <a:solidFill>
              <a:schemeClr val="tx1"/>
            </a:solidFill>
            <a:miter lim="800000"/>
            <a:headEnd type="none" w="sm" len="sm"/>
            <a:tailEnd type="none" w="sm" len="sm"/>
          </a:ln>
        </p:spPr>
        <p:txBody>
          <a:bodyPr rot="10800000" wrap="none" anchor="ctr"/>
          <a:lstStyle/>
          <a:p>
            <a:pPr algn="ctr" eaLnBrk="0" hangingPunct="0"/>
            <a:endParaRPr lang="en-US" sz="2400">
              <a:latin typeface="Times New Roman" pitchFamily="18" charset="0"/>
            </a:endParaRPr>
          </a:p>
        </p:txBody>
      </p:sp>
      <p:sp>
        <p:nvSpPr>
          <p:cNvPr id="26648" name="AutoShape 24"/>
          <p:cNvSpPr>
            <a:spLocks noChangeArrowheads="1"/>
          </p:cNvSpPr>
          <p:nvPr/>
        </p:nvSpPr>
        <p:spPr bwMode="auto">
          <a:xfrm flipH="1" flipV="1">
            <a:off x="6684963" y="2355850"/>
            <a:ext cx="130175" cy="153988"/>
          </a:xfrm>
          <a:prstGeom prst="flowChartExtract">
            <a:avLst/>
          </a:prstGeom>
          <a:solidFill>
            <a:schemeClr val="tx1"/>
          </a:solidFill>
          <a:ln w="12700">
            <a:solidFill>
              <a:schemeClr val="tx1"/>
            </a:solidFill>
            <a:miter lim="800000"/>
            <a:headEnd type="none" w="sm" len="sm"/>
            <a:tailEnd type="none" w="sm" len="sm"/>
          </a:ln>
        </p:spPr>
        <p:txBody>
          <a:bodyPr rot="10800000" wrap="none" anchor="ctr"/>
          <a:lstStyle/>
          <a:p>
            <a:pPr algn="ctr" eaLnBrk="0" hangingPunct="0"/>
            <a:endParaRPr lang="en-US" sz="2400">
              <a:latin typeface="Times New Roman" pitchFamily="18" charset="0"/>
            </a:endParaRPr>
          </a:p>
        </p:txBody>
      </p:sp>
      <p:sp>
        <p:nvSpPr>
          <p:cNvPr id="26649" name="AutoShape 25"/>
          <p:cNvSpPr>
            <a:spLocks noChangeArrowheads="1"/>
          </p:cNvSpPr>
          <p:nvPr/>
        </p:nvSpPr>
        <p:spPr bwMode="auto">
          <a:xfrm flipV="1">
            <a:off x="6684963" y="4972050"/>
            <a:ext cx="130175" cy="153988"/>
          </a:xfrm>
          <a:prstGeom prst="flowChartExtract">
            <a:avLst/>
          </a:prstGeom>
          <a:solidFill>
            <a:schemeClr val="tx1"/>
          </a:solidFill>
          <a:ln w="12700">
            <a:solidFill>
              <a:schemeClr val="tx1"/>
            </a:solidFill>
            <a:miter lim="800000"/>
            <a:headEnd type="none" w="sm" len="sm"/>
            <a:tailEnd type="none" w="sm" len="sm"/>
          </a:ln>
        </p:spPr>
        <p:txBody>
          <a:bodyPr rot="10800000" wrap="none" anchor="ctr"/>
          <a:lstStyle/>
          <a:p>
            <a:pPr algn="ctr" eaLnBrk="0" hangingPunct="0"/>
            <a:endParaRPr lang="en-US" sz="2400">
              <a:latin typeface="Times New Roman" pitchFamily="18" charset="0"/>
            </a:endParaRPr>
          </a:p>
        </p:txBody>
      </p:sp>
      <p:sp>
        <p:nvSpPr>
          <p:cNvPr id="26650" name="Text Box 26"/>
          <p:cNvSpPr txBox="1">
            <a:spLocks noChangeArrowheads="1"/>
          </p:cNvSpPr>
          <p:nvPr/>
        </p:nvSpPr>
        <p:spPr bwMode="auto">
          <a:xfrm>
            <a:off x="2101850" y="5219700"/>
            <a:ext cx="1431925" cy="525463"/>
          </a:xfrm>
          <a:prstGeom prst="rect">
            <a:avLst/>
          </a:prstGeom>
          <a:solidFill>
            <a:schemeClr val="bg1"/>
          </a:solidFill>
          <a:ln w="12700">
            <a:solidFill>
              <a:schemeClr val="tx1"/>
            </a:solidFill>
            <a:miter lim="800000"/>
            <a:headEnd type="none" w="sm" len="sm"/>
            <a:tailEnd type="none" w="sm" len="sm"/>
          </a:ln>
        </p:spPr>
        <p:txBody>
          <a:bodyPr lIns="72000" tIns="36000" rIns="72000" bIns="36000" anchor="ctr"/>
          <a:lstStyle/>
          <a:p>
            <a:pPr algn="ctr" eaLnBrk="0" hangingPunct="0"/>
            <a:r>
              <a:rPr lang="de-DE" sz="1200">
                <a:latin typeface="News Gothic MT"/>
              </a:rPr>
              <a:t>Clinical Trials</a:t>
            </a:r>
            <a:endParaRPr lang="en-US" sz="1200">
              <a:latin typeface="News Gothic MT"/>
            </a:endParaRPr>
          </a:p>
        </p:txBody>
      </p:sp>
      <p:sp>
        <p:nvSpPr>
          <p:cNvPr id="26651" name="Text Box 27"/>
          <p:cNvSpPr txBox="1">
            <a:spLocks noChangeArrowheads="1"/>
          </p:cNvSpPr>
          <p:nvPr/>
        </p:nvSpPr>
        <p:spPr bwMode="auto">
          <a:xfrm>
            <a:off x="4002088" y="5219700"/>
            <a:ext cx="1433512" cy="525463"/>
          </a:xfrm>
          <a:prstGeom prst="rect">
            <a:avLst/>
          </a:prstGeom>
          <a:solidFill>
            <a:schemeClr val="bg1"/>
          </a:solidFill>
          <a:ln w="12700">
            <a:solidFill>
              <a:schemeClr val="tx1"/>
            </a:solidFill>
            <a:miter lim="800000"/>
            <a:headEnd type="none" w="sm" len="sm"/>
            <a:tailEnd type="none" w="sm" len="sm"/>
          </a:ln>
        </p:spPr>
        <p:txBody>
          <a:bodyPr lIns="72000" tIns="36000" rIns="72000" bIns="36000" anchor="ctr"/>
          <a:lstStyle/>
          <a:p>
            <a:pPr algn="ctr" eaLnBrk="0" hangingPunct="0"/>
            <a:r>
              <a:rPr lang="de-DE" sz="1200">
                <a:latin typeface="News Gothic MT"/>
              </a:rPr>
              <a:t>Toxicology prediction</a:t>
            </a:r>
            <a:endParaRPr lang="en-US" sz="1200">
              <a:latin typeface="News Gothic MT"/>
            </a:endParaRPr>
          </a:p>
        </p:txBody>
      </p:sp>
      <p:sp>
        <p:nvSpPr>
          <p:cNvPr id="26652" name="Text Box 28"/>
          <p:cNvSpPr txBox="1">
            <a:spLocks noChangeArrowheads="1"/>
          </p:cNvSpPr>
          <p:nvPr/>
        </p:nvSpPr>
        <p:spPr bwMode="auto">
          <a:xfrm>
            <a:off x="5954713" y="5219700"/>
            <a:ext cx="1433512" cy="525463"/>
          </a:xfrm>
          <a:prstGeom prst="rect">
            <a:avLst/>
          </a:prstGeom>
          <a:solidFill>
            <a:srgbClr val="FFCC00"/>
          </a:solidFill>
          <a:ln w="12700">
            <a:solidFill>
              <a:schemeClr val="tx1"/>
            </a:solidFill>
            <a:miter lim="800000"/>
            <a:headEnd type="none" w="sm" len="sm"/>
            <a:tailEnd type="none" w="sm" len="sm"/>
          </a:ln>
        </p:spPr>
        <p:txBody>
          <a:bodyPr lIns="72000" tIns="36000" rIns="72000" bIns="36000" anchor="ctr"/>
          <a:lstStyle/>
          <a:p>
            <a:pPr algn="ctr" eaLnBrk="0" hangingPunct="0"/>
            <a:r>
              <a:rPr lang="de-DE" sz="1200">
                <a:latin typeface="News Gothic MT"/>
              </a:rPr>
              <a:t>Identification of drug resistance</a:t>
            </a:r>
            <a:endParaRPr lang="en-US" sz="1200">
              <a:latin typeface="News Gothic MT"/>
            </a:endParaRPr>
          </a:p>
        </p:txBody>
      </p:sp>
      <p:sp>
        <p:nvSpPr>
          <p:cNvPr id="26653" name="AutoShape 29"/>
          <p:cNvSpPr>
            <a:spLocks noChangeArrowheads="1"/>
          </p:cNvSpPr>
          <p:nvPr/>
        </p:nvSpPr>
        <p:spPr bwMode="auto">
          <a:xfrm flipV="1">
            <a:off x="4722813" y="4994275"/>
            <a:ext cx="130175" cy="153988"/>
          </a:xfrm>
          <a:prstGeom prst="flowChartExtract">
            <a:avLst/>
          </a:prstGeom>
          <a:solidFill>
            <a:schemeClr val="tx1"/>
          </a:solidFill>
          <a:ln w="12700">
            <a:solidFill>
              <a:schemeClr val="tx1"/>
            </a:solidFill>
            <a:miter lim="800000"/>
            <a:headEnd type="none" w="sm" len="sm"/>
            <a:tailEnd type="none" w="sm" len="sm"/>
          </a:ln>
        </p:spPr>
        <p:txBody>
          <a:bodyPr rot="10800000" wrap="none" anchor="ctr"/>
          <a:lstStyle/>
          <a:p>
            <a:pPr algn="ctr" eaLnBrk="0" hangingPunct="0"/>
            <a:endParaRPr lang="en-US" sz="2400">
              <a:latin typeface="Times New Roman" pitchFamily="18" charset="0"/>
            </a:endParaRPr>
          </a:p>
        </p:txBody>
      </p:sp>
      <p:sp>
        <p:nvSpPr>
          <p:cNvPr id="26654" name="AutoShape 30"/>
          <p:cNvSpPr>
            <a:spLocks noChangeArrowheads="1"/>
          </p:cNvSpPr>
          <p:nvPr/>
        </p:nvSpPr>
        <p:spPr bwMode="auto">
          <a:xfrm>
            <a:off x="4708525" y="1701800"/>
            <a:ext cx="130175" cy="153988"/>
          </a:xfrm>
          <a:prstGeom prst="flowChartExtract">
            <a:avLst/>
          </a:prstGeom>
          <a:solidFill>
            <a:schemeClr val="tx1"/>
          </a:solidFill>
          <a:ln w="12700">
            <a:solidFill>
              <a:schemeClr val="tx1"/>
            </a:solidFill>
            <a:miter lim="800000"/>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26655" name="Text Box 31"/>
          <p:cNvSpPr txBox="1">
            <a:spLocks noChangeArrowheads="1"/>
          </p:cNvSpPr>
          <p:nvPr/>
        </p:nvSpPr>
        <p:spPr bwMode="auto">
          <a:xfrm>
            <a:off x="3984625" y="2000250"/>
            <a:ext cx="1598613" cy="2933700"/>
          </a:xfrm>
          <a:prstGeom prst="rect">
            <a:avLst/>
          </a:prstGeom>
          <a:gradFill rotWithShape="1">
            <a:gsLst>
              <a:gs pos="0">
                <a:srgbClr val="FFFFFF"/>
              </a:gs>
              <a:gs pos="100000">
                <a:schemeClr val="tx1"/>
              </a:gs>
            </a:gsLst>
            <a:path path="shape">
              <a:fillToRect l="50000" t="50000" r="50000" b="50000"/>
            </a:path>
          </a:gradFill>
          <a:ln w="12700">
            <a:solidFill>
              <a:schemeClr val="tx1"/>
            </a:solidFill>
            <a:miter lim="800000"/>
            <a:headEnd type="none" w="sm" len="sm"/>
            <a:tailEnd type="none" w="sm" len="sm"/>
          </a:ln>
        </p:spPr>
        <p:txBody>
          <a:bodyPr lIns="72000" tIns="36000" rIns="72000" bIns="36000" anchor="ctr"/>
          <a:lstStyle/>
          <a:p>
            <a:pPr algn="ctr" eaLnBrk="0" hangingPunct="0"/>
            <a:r>
              <a:rPr lang="de-DE" dirty="0" smtClean="0">
                <a:latin typeface="News Gothic MT"/>
              </a:rPr>
              <a:t>O</a:t>
            </a:r>
            <a:r>
              <a:rPr lang="de-DE" sz="1200" dirty="0" smtClean="0">
                <a:latin typeface="News Gothic MT"/>
              </a:rPr>
              <a:t>2</a:t>
            </a:r>
            <a:r>
              <a:rPr lang="de-DE" dirty="0" smtClean="0">
                <a:latin typeface="News Gothic MT"/>
              </a:rPr>
              <a:t>H</a:t>
            </a:r>
          </a:p>
          <a:p>
            <a:pPr algn="ctr" eaLnBrk="0" hangingPunct="0"/>
            <a:r>
              <a:rPr lang="de-DE" dirty="0" smtClean="0">
                <a:latin typeface="News Gothic MT"/>
              </a:rPr>
              <a:t>PORTAL</a:t>
            </a:r>
            <a:endParaRPr lang="en-US" dirty="0">
              <a:latin typeface="News Gothic MT"/>
            </a:endParaRPr>
          </a:p>
        </p:txBody>
      </p:sp>
      <p:sp>
        <p:nvSpPr>
          <p:cNvPr id="26656" name="AutoShape 32"/>
          <p:cNvSpPr>
            <a:spLocks noChangeArrowheads="1"/>
          </p:cNvSpPr>
          <p:nvPr/>
        </p:nvSpPr>
        <p:spPr bwMode="auto">
          <a:xfrm rot="-5400000">
            <a:off x="3769519" y="2093119"/>
            <a:ext cx="141287" cy="142875"/>
          </a:xfrm>
          <a:prstGeom prst="flowChartExtract">
            <a:avLst/>
          </a:prstGeom>
          <a:solidFill>
            <a:schemeClr val="tx1"/>
          </a:solidFill>
          <a:ln w="12700">
            <a:solidFill>
              <a:schemeClr val="tx1"/>
            </a:solidFill>
            <a:miter lim="800000"/>
            <a:headEnd type="none" w="sm" len="sm"/>
            <a:tailEnd type="none" w="sm" len="sm"/>
          </a:ln>
        </p:spPr>
        <p:txBody>
          <a:bodyPr vert="eaVert" wrap="none" anchor="ctr"/>
          <a:lstStyle/>
          <a:p>
            <a:pPr algn="ctr" eaLnBrk="0" hangingPunct="0"/>
            <a:endParaRPr lang="en-US" sz="2400">
              <a:latin typeface="Times New Roman" pitchFamily="18" charset="0"/>
            </a:endParaRPr>
          </a:p>
        </p:txBody>
      </p:sp>
      <p:sp>
        <p:nvSpPr>
          <p:cNvPr id="26657" name="AutoShape 33"/>
          <p:cNvSpPr>
            <a:spLocks noChangeArrowheads="1"/>
          </p:cNvSpPr>
          <p:nvPr/>
        </p:nvSpPr>
        <p:spPr bwMode="auto">
          <a:xfrm rot="-5400000">
            <a:off x="3769519" y="2639219"/>
            <a:ext cx="141287" cy="142875"/>
          </a:xfrm>
          <a:prstGeom prst="flowChartExtract">
            <a:avLst/>
          </a:prstGeom>
          <a:solidFill>
            <a:schemeClr val="tx1"/>
          </a:solidFill>
          <a:ln w="12700">
            <a:solidFill>
              <a:schemeClr val="tx1"/>
            </a:solidFill>
            <a:miter lim="800000"/>
            <a:headEnd type="none" w="sm" len="sm"/>
            <a:tailEnd type="none" w="sm" len="sm"/>
          </a:ln>
        </p:spPr>
        <p:txBody>
          <a:bodyPr vert="eaVert" wrap="none" anchor="ctr"/>
          <a:lstStyle/>
          <a:p>
            <a:pPr algn="ctr" eaLnBrk="0" hangingPunct="0"/>
            <a:endParaRPr lang="en-US" sz="2400">
              <a:latin typeface="Times New Roman" pitchFamily="18" charset="0"/>
            </a:endParaRPr>
          </a:p>
        </p:txBody>
      </p:sp>
      <p:sp>
        <p:nvSpPr>
          <p:cNvPr id="26658" name="AutoShape 34"/>
          <p:cNvSpPr>
            <a:spLocks noChangeArrowheads="1"/>
          </p:cNvSpPr>
          <p:nvPr/>
        </p:nvSpPr>
        <p:spPr bwMode="auto">
          <a:xfrm rot="-5400000">
            <a:off x="3769519" y="3225006"/>
            <a:ext cx="141288" cy="142875"/>
          </a:xfrm>
          <a:prstGeom prst="flowChartExtract">
            <a:avLst/>
          </a:prstGeom>
          <a:solidFill>
            <a:schemeClr val="tx1"/>
          </a:solidFill>
          <a:ln w="12700">
            <a:solidFill>
              <a:schemeClr val="tx1"/>
            </a:solidFill>
            <a:miter lim="800000"/>
            <a:headEnd type="none" w="sm" len="sm"/>
            <a:tailEnd type="none" w="sm" len="sm"/>
          </a:ln>
        </p:spPr>
        <p:txBody>
          <a:bodyPr vert="eaVert" wrap="none" anchor="ctr"/>
          <a:lstStyle/>
          <a:p>
            <a:pPr algn="ctr" eaLnBrk="0" hangingPunct="0"/>
            <a:endParaRPr lang="en-US" sz="2400">
              <a:latin typeface="Times New Roman" pitchFamily="18" charset="0"/>
            </a:endParaRPr>
          </a:p>
        </p:txBody>
      </p:sp>
      <p:sp>
        <p:nvSpPr>
          <p:cNvPr id="26659" name="AutoShape 35"/>
          <p:cNvSpPr>
            <a:spLocks noChangeArrowheads="1"/>
          </p:cNvSpPr>
          <p:nvPr/>
        </p:nvSpPr>
        <p:spPr bwMode="auto">
          <a:xfrm rot="-5400000">
            <a:off x="3769519" y="4598194"/>
            <a:ext cx="141287" cy="142875"/>
          </a:xfrm>
          <a:prstGeom prst="flowChartExtract">
            <a:avLst/>
          </a:prstGeom>
          <a:solidFill>
            <a:schemeClr val="tx1"/>
          </a:solidFill>
          <a:ln w="12700">
            <a:solidFill>
              <a:schemeClr val="tx1"/>
            </a:solidFill>
            <a:miter lim="800000"/>
            <a:headEnd type="none" w="sm" len="sm"/>
            <a:tailEnd type="none" w="sm" len="sm"/>
          </a:ln>
        </p:spPr>
        <p:txBody>
          <a:bodyPr vert="eaVert" wrap="none" anchor="ctr"/>
          <a:lstStyle/>
          <a:p>
            <a:pPr algn="ctr" eaLnBrk="0" hangingPunct="0"/>
            <a:endParaRPr lang="en-US" sz="2400">
              <a:latin typeface="Times New Roman" pitchFamily="18" charset="0"/>
            </a:endParaRPr>
          </a:p>
        </p:txBody>
      </p:sp>
      <p:sp>
        <p:nvSpPr>
          <p:cNvPr id="26660" name="AutoShape 36"/>
          <p:cNvSpPr>
            <a:spLocks noChangeArrowheads="1"/>
          </p:cNvSpPr>
          <p:nvPr/>
        </p:nvSpPr>
        <p:spPr bwMode="auto">
          <a:xfrm rot="-5400000">
            <a:off x="5932488" y="2065338"/>
            <a:ext cx="141287" cy="141287"/>
          </a:xfrm>
          <a:prstGeom prst="flowChartExtract">
            <a:avLst/>
          </a:prstGeom>
          <a:solidFill>
            <a:schemeClr val="tx1"/>
          </a:solidFill>
          <a:ln w="12700">
            <a:solidFill>
              <a:schemeClr val="tx1"/>
            </a:solidFill>
            <a:miter lim="800000"/>
            <a:headEnd type="none" w="sm" len="sm"/>
            <a:tailEnd type="none" w="sm" len="sm"/>
          </a:ln>
        </p:spPr>
        <p:txBody>
          <a:bodyPr vert="eaVert" wrap="none" anchor="ctr"/>
          <a:lstStyle/>
          <a:p>
            <a:pPr algn="ctr" eaLnBrk="0" hangingPunct="0"/>
            <a:endParaRPr lang="en-US" sz="2400">
              <a:latin typeface="Times New Roman" pitchFamily="18" charset="0"/>
            </a:endParaRPr>
          </a:p>
        </p:txBody>
      </p:sp>
      <p:sp>
        <p:nvSpPr>
          <p:cNvPr id="26661" name="AutoShape 37"/>
          <p:cNvSpPr>
            <a:spLocks noChangeArrowheads="1"/>
          </p:cNvSpPr>
          <p:nvPr/>
        </p:nvSpPr>
        <p:spPr bwMode="auto">
          <a:xfrm rot="-5400000">
            <a:off x="5932488" y="3868738"/>
            <a:ext cx="141287" cy="141287"/>
          </a:xfrm>
          <a:prstGeom prst="flowChartExtract">
            <a:avLst/>
          </a:prstGeom>
          <a:solidFill>
            <a:schemeClr val="tx1"/>
          </a:solidFill>
          <a:ln w="12700">
            <a:solidFill>
              <a:schemeClr val="tx1"/>
            </a:solidFill>
            <a:miter lim="800000"/>
            <a:headEnd type="none" w="sm" len="sm"/>
            <a:tailEnd type="none" w="sm" len="sm"/>
          </a:ln>
        </p:spPr>
        <p:txBody>
          <a:bodyPr vert="eaVert" wrap="none" anchor="ctr"/>
          <a:lstStyle/>
          <a:p>
            <a:pPr algn="ctr" eaLnBrk="0" hangingPunct="0"/>
            <a:endParaRPr lang="en-US" sz="2400">
              <a:latin typeface="Times New Roman" pitchFamily="18" charset="0"/>
            </a:endParaRPr>
          </a:p>
        </p:txBody>
      </p:sp>
      <p:sp>
        <p:nvSpPr>
          <p:cNvPr id="26662" name="AutoShape 38"/>
          <p:cNvSpPr>
            <a:spLocks noChangeArrowheads="1"/>
          </p:cNvSpPr>
          <p:nvPr/>
        </p:nvSpPr>
        <p:spPr bwMode="auto">
          <a:xfrm rot="-5400000">
            <a:off x="5932488" y="2814638"/>
            <a:ext cx="141287" cy="141287"/>
          </a:xfrm>
          <a:prstGeom prst="flowChartExtract">
            <a:avLst/>
          </a:prstGeom>
          <a:solidFill>
            <a:schemeClr val="tx1"/>
          </a:solidFill>
          <a:ln w="12700">
            <a:solidFill>
              <a:schemeClr val="tx1"/>
            </a:solidFill>
            <a:miter lim="800000"/>
            <a:headEnd type="none" w="sm" len="sm"/>
            <a:tailEnd type="none" w="sm" len="sm"/>
          </a:ln>
        </p:spPr>
        <p:txBody>
          <a:bodyPr vert="eaVert" wrap="none" anchor="ctr"/>
          <a:lstStyle/>
          <a:p>
            <a:pPr algn="ctr" eaLnBrk="0" hangingPunct="0"/>
            <a:endParaRPr lang="en-US" sz="2400">
              <a:latin typeface="Times New Roman" pitchFamily="18" charset="0"/>
            </a:endParaRPr>
          </a:p>
        </p:txBody>
      </p:sp>
      <p:sp>
        <p:nvSpPr>
          <p:cNvPr id="26663" name="AutoShape 39"/>
          <p:cNvSpPr>
            <a:spLocks noChangeArrowheads="1"/>
          </p:cNvSpPr>
          <p:nvPr/>
        </p:nvSpPr>
        <p:spPr bwMode="auto">
          <a:xfrm rot="-5400000">
            <a:off x="5932488" y="4572000"/>
            <a:ext cx="141288" cy="141287"/>
          </a:xfrm>
          <a:prstGeom prst="flowChartExtract">
            <a:avLst/>
          </a:prstGeom>
          <a:solidFill>
            <a:schemeClr val="tx1"/>
          </a:solidFill>
          <a:ln w="12700">
            <a:solidFill>
              <a:schemeClr val="tx1"/>
            </a:solidFill>
            <a:miter lim="800000"/>
            <a:headEnd type="none" w="sm" len="sm"/>
            <a:tailEnd type="none" w="sm" len="sm"/>
          </a:ln>
        </p:spPr>
        <p:txBody>
          <a:bodyPr vert="eaVert" wrap="none" anchor="ctr"/>
          <a:lstStyle/>
          <a:p>
            <a:pPr algn="ctr" eaLnBrk="0" hangingPunct="0"/>
            <a:endParaRPr lang="en-US" sz="2400">
              <a:latin typeface="Times New Roman" pitchFamily="18" charset="0"/>
            </a:endParaRPr>
          </a:p>
        </p:txBody>
      </p:sp>
      <p:sp>
        <p:nvSpPr>
          <p:cNvPr id="26664" name="AutoShape 40"/>
          <p:cNvSpPr>
            <a:spLocks noChangeArrowheads="1"/>
          </p:cNvSpPr>
          <p:nvPr/>
        </p:nvSpPr>
        <p:spPr bwMode="auto">
          <a:xfrm rot="5400000">
            <a:off x="5667375" y="2814638"/>
            <a:ext cx="141287" cy="141288"/>
          </a:xfrm>
          <a:prstGeom prst="flowChartExtract">
            <a:avLst/>
          </a:prstGeom>
          <a:solidFill>
            <a:schemeClr val="tx1"/>
          </a:solidFill>
          <a:ln w="12700">
            <a:solidFill>
              <a:schemeClr val="tx1"/>
            </a:solidFill>
            <a:miter lim="800000"/>
            <a:headEnd type="none" w="sm" len="sm"/>
            <a:tailEnd type="none" w="sm" len="sm"/>
          </a:ln>
        </p:spPr>
        <p:txBody>
          <a:bodyPr rot="10800000" vert="eaVert" wrap="none" anchor="ctr"/>
          <a:lstStyle/>
          <a:p>
            <a:pPr algn="ctr" eaLnBrk="0" hangingPunct="0"/>
            <a:endParaRPr lang="en-US" sz="2400">
              <a:latin typeface="Times New Roman" pitchFamily="18" charset="0"/>
            </a:endParaRPr>
          </a:p>
        </p:txBody>
      </p:sp>
      <p:sp>
        <p:nvSpPr>
          <p:cNvPr id="26665" name="AutoShape 41"/>
          <p:cNvSpPr>
            <a:spLocks noChangeArrowheads="1"/>
          </p:cNvSpPr>
          <p:nvPr/>
        </p:nvSpPr>
        <p:spPr bwMode="auto">
          <a:xfrm rot="5400000">
            <a:off x="5659438" y="3868738"/>
            <a:ext cx="141287" cy="141287"/>
          </a:xfrm>
          <a:prstGeom prst="flowChartExtract">
            <a:avLst/>
          </a:prstGeom>
          <a:solidFill>
            <a:schemeClr val="tx1"/>
          </a:solidFill>
          <a:ln w="12700">
            <a:solidFill>
              <a:schemeClr val="tx1"/>
            </a:solidFill>
            <a:miter lim="800000"/>
            <a:headEnd type="none" w="sm" len="sm"/>
            <a:tailEnd type="none" w="sm" len="sm"/>
          </a:ln>
        </p:spPr>
        <p:txBody>
          <a:bodyPr rot="10800000" vert="eaVert" wrap="none" anchor="ctr"/>
          <a:lstStyle/>
          <a:p>
            <a:pPr algn="ctr" eaLnBrk="0" hangingPunct="0"/>
            <a:endParaRPr lang="en-US" sz="2400">
              <a:latin typeface="Times New Roman" pitchFamily="18" charset="0"/>
            </a:endParaRPr>
          </a:p>
        </p:txBody>
      </p:sp>
      <p:sp>
        <p:nvSpPr>
          <p:cNvPr id="26666" name="AutoShape 42"/>
          <p:cNvSpPr>
            <a:spLocks noChangeArrowheads="1"/>
          </p:cNvSpPr>
          <p:nvPr/>
        </p:nvSpPr>
        <p:spPr bwMode="auto">
          <a:xfrm rot="5400000">
            <a:off x="5640388" y="4573588"/>
            <a:ext cx="141287" cy="141287"/>
          </a:xfrm>
          <a:prstGeom prst="flowChartExtract">
            <a:avLst/>
          </a:prstGeom>
          <a:solidFill>
            <a:schemeClr val="tx1"/>
          </a:solidFill>
          <a:ln w="12700">
            <a:solidFill>
              <a:schemeClr val="tx1"/>
            </a:solidFill>
            <a:miter lim="800000"/>
            <a:headEnd type="none" w="sm" len="sm"/>
            <a:tailEnd type="none" w="sm" len="sm"/>
          </a:ln>
        </p:spPr>
        <p:txBody>
          <a:bodyPr rot="10800000" vert="eaVert" wrap="none" anchor="ctr"/>
          <a:lstStyle/>
          <a:p>
            <a:pPr algn="ctr" eaLnBrk="0" hangingPunct="0"/>
            <a:endParaRPr lang="en-US" sz="2400">
              <a:latin typeface="Times New Roman" pitchFamily="18" charset="0"/>
            </a:endParaRPr>
          </a:p>
        </p:txBody>
      </p:sp>
      <p:grpSp>
        <p:nvGrpSpPr>
          <p:cNvPr id="26667" name="Group 43"/>
          <p:cNvGrpSpPr>
            <a:grpSpLocks/>
          </p:cNvGrpSpPr>
          <p:nvPr/>
        </p:nvGrpSpPr>
        <p:grpSpPr bwMode="auto">
          <a:xfrm>
            <a:off x="1627188" y="1479550"/>
            <a:ext cx="280987" cy="509588"/>
            <a:chOff x="750" y="932"/>
            <a:chExt cx="192" cy="321"/>
          </a:xfrm>
        </p:grpSpPr>
        <p:sp>
          <p:nvSpPr>
            <p:cNvPr id="26679" name="Line 44"/>
            <p:cNvSpPr>
              <a:spLocks noChangeShapeType="1"/>
            </p:cNvSpPr>
            <p:nvPr/>
          </p:nvSpPr>
          <p:spPr bwMode="auto">
            <a:xfrm flipV="1">
              <a:off x="750" y="932"/>
              <a:ext cx="0" cy="321"/>
            </a:xfrm>
            <a:prstGeom prst="line">
              <a:avLst/>
            </a:prstGeom>
            <a:noFill/>
            <a:ln w="28575">
              <a:solidFill>
                <a:schemeClr val="tx1"/>
              </a:solidFill>
              <a:round/>
              <a:headEnd type="none" w="sm" len="sm"/>
              <a:tailEnd/>
            </a:ln>
          </p:spPr>
          <p:txBody>
            <a:bodyPr/>
            <a:lstStyle/>
            <a:p>
              <a:endParaRPr lang="en-US"/>
            </a:p>
          </p:txBody>
        </p:sp>
        <p:sp>
          <p:nvSpPr>
            <p:cNvPr id="26680" name="Line 45"/>
            <p:cNvSpPr>
              <a:spLocks noChangeShapeType="1"/>
            </p:cNvSpPr>
            <p:nvPr/>
          </p:nvSpPr>
          <p:spPr bwMode="auto">
            <a:xfrm>
              <a:off x="750" y="932"/>
              <a:ext cx="192" cy="0"/>
            </a:xfrm>
            <a:prstGeom prst="line">
              <a:avLst/>
            </a:prstGeom>
            <a:noFill/>
            <a:ln w="28575">
              <a:solidFill>
                <a:schemeClr val="tx1"/>
              </a:solidFill>
              <a:round/>
              <a:headEnd type="none" w="sm" len="sm"/>
              <a:tailEnd type="triangle" w="med" len="med"/>
            </a:ln>
          </p:spPr>
          <p:txBody>
            <a:bodyPr/>
            <a:lstStyle/>
            <a:p>
              <a:endParaRPr lang="en-US"/>
            </a:p>
          </p:txBody>
        </p:sp>
      </p:grpSp>
      <p:sp>
        <p:nvSpPr>
          <p:cNvPr id="26668" name="Line 46"/>
          <p:cNvSpPr>
            <a:spLocks noChangeShapeType="1"/>
          </p:cNvSpPr>
          <p:nvPr/>
        </p:nvSpPr>
        <p:spPr bwMode="auto">
          <a:xfrm flipH="1">
            <a:off x="1144588" y="5994400"/>
            <a:ext cx="722312" cy="0"/>
          </a:xfrm>
          <a:prstGeom prst="line">
            <a:avLst/>
          </a:prstGeom>
          <a:noFill/>
          <a:ln w="28575">
            <a:solidFill>
              <a:schemeClr val="tx1"/>
            </a:solidFill>
            <a:round/>
            <a:headEnd type="none" w="sm" len="sm"/>
            <a:tailEnd type="none" w="sm" len="sm"/>
          </a:ln>
        </p:spPr>
        <p:txBody>
          <a:bodyPr/>
          <a:lstStyle/>
          <a:p>
            <a:endParaRPr lang="en-US"/>
          </a:p>
        </p:txBody>
      </p:sp>
      <p:sp>
        <p:nvSpPr>
          <p:cNvPr id="26669" name="Line 47"/>
          <p:cNvSpPr>
            <a:spLocks noChangeShapeType="1"/>
          </p:cNvSpPr>
          <p:nvPr/>
        </p:nvSpPr>
        <p:spPr bwMode="auto">
          <a:xfrm flipV="1">
            <a:off x="1144588" y="1349375"/>
            <a:ext cx="0" cy="4630738"/>
          </a:xfrm>
          <a:prstGeom prst="line">
            <a:avLst/>
          </a:prstGeom>
          <a:noFill/>
          <a:ln w="28575">
            <a:solidFill>
              <a:schemeClr val="tx1"/>
            </a:solidFill>
            <a:round/>
            <a:headEnd type="none" w="sm" len="sm"/>
            <a:tailEnd type="none" w="sm" len="sm"/>
          </a:ln>
        </p:spPr>
        <p:txBody>
          <a:bodyPr/>
          <a:lstStyle/>
          <a:p>
            <a:endParaRPr lang="en-US"/>
          </a:p>
        </p:txBody>
      </p:sp>
      <p:sp>
        <p:nvSpPr>
          <p:cNvPr id="26670" name="Line 48"/>
          <p:cNvSpPr>
            <a:spLocks noChangeShapeType="1"/>
          </p:cNvSpPr>
          <p:nvPr/>
        </p:nvSpPr>
        <p:spPr bwMode="auto">
          <a:xfrm>
            <a:off x="1143000" y="1335088"/>
            <a:ext cx="750888" cy="0"/>
          </a:xfrm>
          <a:prstGeom prst="line">
            <a:avLst/>
          </a:prstGeom>
          <a:noFill/>
          <a:ln w="28575">
            <a:solidFill>
              <a:schemeClr val="tx1"/>
            </a:solidFill>
            <a:round/>
            <a:headEnd type="none" w="sm" len="sm"/>
            <a:tailEnd type="triangle" w="med" len="med"/>
          </a:ln>
        </p:spPr>
        <p:txBody>
          <a:bodyPr/>
          <a:lstStyle/>
          <a:p>
            <a:endParaRPr lang="en-US"/>
          </a:p>
        </p:txBody>
      </p:sp>
      <p:sp>
        <p:nvSpPr>
          <p:cNvPr id="26671" name="Line 49"/>
          <p:cNvSpPr>
            <a:spLocks noChangeShapeType="1"/>
          </p:cNvSpPr>
          <p:nvPr/>
        </p:nvSpPr>
        <p:spPr bwMode="auto">
          <a:xfrm rot="10800000" flipV="1">
            <a:off x="7999413" y="5183188"/>
            <a:ext cx="0" cy="873125"/>
          </a:xfrm>
          <a:prstGeom prst="line">
            <a:avLst/>
          </a:prstGeom>
          <a:noFill/>
          <a:ln w="28575">
            <a:solidFill>
              <a:schemeClr val="tx1"/>
            </a:solidFill>
            <a:round/>
            <a:headEnd type="none" w="sm" len="sm"/>
            <a:tailEnd/>
          </a:ln>
        </p:spPr>
        <p:txBody>
          <a:bodyPr/>
          <a:lstStyle/>
          <a:p>
            <a:endParaRPr lang="en-US"/>
          </a:p>
        </p:txBody>
      </p:sp>
      <p:sp>
        <p:nvSpPr>
          <p:cNvPr id="26672" name="Line 50"/>
          <p:cNvSpPr>
            <a:spLocks noChangeShapeType="1"/>
          </p:cNvSpPr>
          <p:nvPr/>
        </p:nvSpPr>
        <p:spPr bwMode="auto">
          <a:xfrm rot="10800000">
            <a:off x="7718425" y="6057900"/>
            <a:ext cx="280988" cy="0"/>
          </a:xfrm>
          <a:prstGeom prst="line">
            <a:avLst/>
          </a:prstGeom>
          <a:noFill/>
          <a:ln w="28575">
            <a:solidFill>
              <a:schemeClr val="tx1"/>
            </a:solidFill>
            <a:round/>
            <a:headEnd type="none" w="sm" len="sm"/>
            <a:tailEnd type="triangle" w="med" len="med"/>
          </a:ln>
        </p:spPr>
        <p:txBody>
          <a:bodyPr/>
          <a:lstStyle/>
          <a:p>
            <a:endParaRPr lang="en-US"/>
          </a:p>
        </p:txBody>
      </p:sp>
      <p:sp>
        <p:nvSpPr>
          <p:cNvPr id="26673" name="Line 51"/>
          <p:cNvSpPr>
            <a:spLocks noChangeShapeType="1"/>
          </p:cNvSpPr>
          <p:nvPr/>
        </p:nvSpPr>
        <p:spPr bwMode="auto">
          <a:xfrm rot="10800000" flipV="1">
            <a:off x="8021638" y="1439863"/>
            <a:ext cx="0" cy="509587"/>
          </a:xfrm>
          <a:prstGeom prst="line">
            <a:avLst/>
          </a:prstGeom>
          <a:noFill/>
          <a:ln w="28575">
            <a:solidFill>
              <a:schemeClr val="tx1"/>
            </a:solidFill>
            <a:round/>
            <a:headEnd type="none" w="sm" len="sm"/>
            <a:tailEnd/>
          </a:ln>
        </p:spPr>
        <p:txBody>
          <a:bodyPr/>
          <a:lstStyle/>
          <a:p>
            <a:endParaRPr lang="en-US"/>
          </a:p>
        </p:txBody>
      </p:sp>
      <p:sp>
        <p:nvSpPr>
          <p:cNvPr id="26674" name="Line 52"/>
          <p:cNvSpPr>
            <a:spLocks noChangeShapeType="1"/>
          </p:cNvSpPr>
          <p:nvPr/>
        </p:nvSpPr>
        <p:spPr bwMode="auto">
          <a:xfrm rot="10800000">
            <a:off x="7740650" y="1436688"/>
            <a:ext cx="280988" cy="0"/>
          </a:xfrm>
          <a:prstGeom prst="line">
            <a:avLst/>
          </a:prstGeom>
          <a:noFill/>
          <a:ln w="28575">
            <a:solidFill>
              <a:schemeClr val="tx1"/>
            </a:solidFill>
            <a:round/>
            <a:headEnd type="none" w="sm" len="sm"/>
            <a:tailEnd type="triangle" w="med" len="med"/>
          </a:ln>
        </p:spPr>
        <p:txBody>
          <a:bodyPr/>
          <a:lstStyle/>
          <a:p>
            <a:endParaRPr lang="en-US"/>
          </a:p>
        </p:txBody>
      </p:sp>
      <p:sp>
        <p:nvSpPr>
          <p:cNvPr id="54" name="Text Box 2"/>
          <p:cNvSpPr txBox="1">
            <a:spLocks noChangeArrowheads="1"/>
          </p:cNvSpPr>
          <p:nvPr/>
        </p:nvSpPr>
        <p:spPr bwMode="auto">
          <a:xfrm>
            <a:off x="357158" y="24369"/>
            <a:ext cx="8543925" cy="738664"/>
          </a:xfrm>
          <a:prstGeom prst="rect">
            <a:avLst/>
          </a:prstGeom>
          <a:noFill/>
          <a:ln w="9525">
            <a:noFill/>
            <a:miter lim="800000"/>
            <a:headEnd/>
            <a:tailEnd/>
          </a:ln>
          <a:effectLst/>
        </p:spPr>
        <p:txBody>
          <a:bodyPr wrap="square" lIns="0" tIns="0" rIns="0" bIns="0" anchor="ctr">
            <a:spAutoFit/>
          </a:bodyPr>
          <a:lstStyle/>
          <a:p>
            <a:pPr algn="ctr" defTabSz="977900" eaLnBrk="0" hangingPunct="0">
              <a:defRPr/>
            </a:pPr>
            <a:r>
              <a:rPr lang="en-GB" sz="2400" dirty="0" smtClean="0">
                <a:solidFill>
                  <a:srgbClr val="000000"/>
                </a:solidFill>
                <a:effectLst>
                  <a:outerShdw blurRad="38100" dist="38100" dir="2700000" algn="tl">
                    <a:srgbClr val="C0C0C0"/>
                  </a:outerShdw>
                </a:effectLst>
                <a:latin typeface="News Gothic MT" pitchFamily="34" charset="0"/>
                <a:cs typeface="+mn-cs"/>
              </a:rPr>
              <a:t>Biomedical Research:</a:t>
            </a:r>
          </a:p>
          <a:p>
            <a:pPr algn="ctr" defTabSz="977900" eaLnBrk="0" hangingPunct="0">
              <a:defRPr/>
            </a:pPr>
            <a:r>
              <a:rPr lang="en-GB" sz="2400" dirty="0" smtClean="0">
                <a:solidFill>
                  <a:srgbClr val="000000"/>
                </a:solidFill>
                <a:effectLst>
                  <a:outerShdw blurRad="38100" dist="38100" dir="2700000" algn="tl">
                    <a:srgbClr val="C0C0C0"/>
                  </a:outerShdw>
                </a:effectLst>
                <a:latin typeface="News Gothic MT" pitchFamily="34" charset="0"/>
                <a:cs typeface="+mn-cs"/>
              </a:rPr>
              <a:t>Integrated Patient </a:t>
            </a:r>
            <a:r>
              <a:rPr lang="en-GB" sz="2400" dirty="0">
                <a:solidFill>
                  <a:srgbClr val="000000"/>
                </a:solidFill>
                <a:effectLst>
                  <a:outerShdw blurRad="38100" dist="38100" dir="2700000" algn="tl">
                    <a:srgbClr val="C0C0C0"/>
                  </a:outerShdw>
                </a:effectLst>
                <a:latin typeface="News Gothic MT" pitchFamily="34" charset="0"/>
                <a:cs typeface="+mn-cs"/>
              </a:rPr>
              <a:t>care </a:t>
            </a:r>
            <a:r>
              <a:rPr lang="en-GB" sz="2400" dirty="0" smtClean="0">
                <a:solidFill>
                  <a:srgbClr val="000000"/>
                </a:solidFill>
                <a:effectLst>
                  <a:outerShdw blurRad="38100" dist="38100" dir="2700000" algn="tl">
                    <a:srgbClr val="C0C0C0"/>
                  </a:outerShdw>
                </a:effectLst>
                <a:latin typeface="News Gothic MT" pitchFamily="34" charset="0"/>
                <a:cs typeface="+mn-cs"/>
              </a:rPr>
              <a:t>approach</a:t>
            </a:r>
            <a:endParaRPr lang="en-GB" sz="2400" dirty="0">
              <a:solidFill>
                <a:srgbClr val="000000"/>
              </a:solidFill>
              <a:effectLst>
                <a:outerShdw blurRad="38100" dist="38100" dir="2700000" algn="tl">
                  <a:srgbClr val="C0C0C0"/>
                </a:outerShdw>
              </a:effectLst>
              <a:latin typeface="Times New Roman" pitchFamily="18" charset="0"/>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custDataLst>
              <p:tags r:id="rId1"/>
            </p:custDataLst>
          </p:nvPr>
        </p:nvSpPr>
        <p:spPr bwMode="auto">
          <a:xfrm>
            <a:off x="2857500" y="1000108"/>
            <a:ext cx="6143625" cy="5467368"/>
          </a:xfrm>
          <a:prstGeom prst="rect">
            <a:avLst/>
          </a:prstGeom>
          <a:noFill/>
          <a:ln w="0">
            <a:noFill/>
            <a:miter lim="800000"/>
            <a:headEnd/>
            <a:tailEnd/>
          </a:ln>
        </p:spPr>
        <p:txBody>
          <a:bodyPr lIns="0" tIns="63500" rIns="0" bIns="0"/>
          <a:lstStyle/>
          <a:p>
            <a:pPr marL="342900" indent="-342900" defTabSz="839788">
              <a:spcBef>
                <a:spcPct val="20000"/>
              </a:spcBef>
              <a:buFontTx/>
              <a:buChar char="•"/>
            </a:pPr>
            <a:r>
              <a:rPr lang="en-GB" sz="2000" dirty="0" smtClean="0"/>
              <a:t>Innovation </a:t>
            </a:r>
            <a:r>
              <a:rPr lang="en-GB" sz="2000" dirty="0"/>
              <a:t>of healthcare services</a:t>
            </a:r>
            <a:r>
              <a:rPr lang="en-GB" sz="2000" dirty="0" smtClean="0"/>
              <a:t>. </a:t>
            </a:r>
          </a:p>
          <a:p>
            <a:pPr marL="800100" lvl="1" indent="-342900" defTabSz="839788">
              <a:spcBef>
                <a:spcPct val="20000"/>
              </a:spcBef>
              <a:buFontTx/>
              <a:buChar char="•"/>
            </a:pPr>
            <a:r>
              <a:rPr lang="en-GB" sz="2000" dirty="0" smtClean="0"/>
              <a:t>Services based on Access, Care, Research</a:t>
            </a:r>
          </a:p>
          <a:p>
            <a:pPr marL="800100" lvl="1" indent="-342900" defTabSz="839788">
              <a:spcBef>
                <a:spcPct val="20000"/>
              </a:spcBef>
              <a:buFontTx/>
              <a:buChar char="•"/>
            </a:pPr>
            <a:r>
              <a:rPr lang="en-GB" sz="2000" dirty="0" smtClean="0"/>
              <a:t>Social Networking 2.0.</a:t>
            </a:r>
            <a:endParaRPr lang="en-GB" sz="2000" dirty="0"/>
          </a:p>
          <a:p>
            <a:pPr marL="342900" indent="-342900" defTabSz="839788">
              <a:spcBef>
                <a:spcPct val="20000"/>
              </a:spcBef>
              <a:buFontTx/>
              <a:buChar char="•"/>
            </a:pPr>
            <a:r>
              <a:rPr lang="en-GB" sz="2000" dirty="0" smtClean="0"/>
              <a:t>Research “Zoom </a:t>
            </a:r>
            <a:r>
              <a:rPr lang="en-GB" sz="2000" dirty="0" smtClean="0"/>
              <a:t>in” View</a:t>
            </a:r>
          </a:p>
          <a:p>
            <a:pPr marL="800100" lvl="1" indent="-342900" defTabSz="839788">
              <a:spcBef>
                <a:spcPct val="20000"/>
              </a:spcBef>
              <a:buFontTx/>
              <a:buChar char="•"/>
            </a:pPr>
            <a:r>
              <a:rPr lang="en-GB" sz="2000" dirty="0" smtClean="0"/>
              <a:t>Via Local, Regional, Global links:</a:t>
            </a:r>
          </a:p>
          <a:p>
            <a:pPr marL="800100" lvl="1" indent="-342900" defTabSz="839788">
              <a:spcBef>
                <a:spcPct val="20000"/>
              </a:spcBef>
              <a:buFontTx/>
              <a:buChar char="•"/>
            </a:pPr>
            <a:r>
              <a:rPr lang="en-GB" sz="2000" dirty="0" smtClean="0"/>
              <a:t>Patient Networks</a:t>
            </a:r>
          </a:p>
          <a:p>
            <a:pPr marL="800100" lvl="1" indent="-342900" defTabSz="839788">
              <a:spcBef>
                <a:spcPct val="20000"/>
              </a:spcBef>
              <a:buFontTx/>
              <a:buChar char="•"/>
            </a:pPr>
            <a:r>
              <a:rPr lang="en-GB" sz="2000" dirty="0" smtClean="0"/>
              <a:t>Care Networks </a:t>
            </a:r>
          </a:p>
          <a:p>
            <a:pPr marL="800100" lvl="1" indent="-342900" defTabSz="839788">
              <a:spcBef>
                <a:spcPct val="20000"/>
              </a:spcBef>
              <a:buFontTx/>
              <a:buChar char="•"/>
            </a:pPr>
            <a:r>
              <a:rPr lang="en-GB" sz="2000" dirty="0" smtClean="0"/>
              <a:t>Translational Research Networks</a:t>
            </a:r>
          </a:p>
          <a:p>
            <a:pPr marL="800100" lvl="1" indent="-342900" defTabSz="839788">
              <a:spcBef>
                <a:spcPct val="20000"/>
              </a:spcBef>
              <a:buFontTx/>
              <a:buChar char="•"/>
            </a:pPr>
            <a:r>
              <a:rPr lang="en-GB" sz="2000" dirty="0" smtClean="0"/>
              <a:t>Research Networks</a:t>
            </a:r>
          </a:p>
          <a:p>
            <a:pPr marL="800100" lvl="1" indent="-342900" defTabSz="839788">
              <a:spcBef>
                <a:spcPct val="20000"/>
              </a:spcBef>
              <a:buFontTx/>
              <a:buChar char="•"/>
            </a:pPr>
            <a:r>
              <a:rPr lang="en-GB" sz="2000" dirty="0" smtClean="0"/>
              <a:t>Biological Networks</a:t>
            </a:r>
          </a:p>
          <a:p>
            <a:pPr marL="342900" indent="-342900" defTabSz="839788">
              <a:spcBef>
                <a:spcPct val="20000"/>
              </a:spcBef>
              <a:buFontTx/>
              <a:buChar char="•"/>
            </a:pPr>
            <a:r>
              <a:rPr lang="en-GB" sz="2000" dirty="0" smtClean="0"/>
              <a:t>Research “Links”:</a:t>
            </a:r>
            <a:endParaRPr lang="en-GB" sz="2000" dirty="0" smtClean="0"/>
          </a:p>
          <a:p>
            <a:pPr marL="800100" lvl="1" indent="-342900" defTabSz="839788">
              <a:spcBef>
                <a:spcPct val="20000"/>
              </a:spcBef>
              <a:buFontTx/>
              <a:buChar char="•"/>
            </a:pPr>
            <a:r>
              <a:rPr lang="en-GB" sz="2000" dirty="0" smtClean="0"/>
              <a:t>BP Modules</a:t>
            </a:r>
          </a:p>
          <a:p>
            <a:pPr marL="800100" lvl="1" indent="-342900" defTabSz="839788">
              <a:spcBef>
                <a:spcPct val="20000"/>
              </a:spcBef>
              <a:buFontTx/>
              <a:buChar char="•"/>
            </a:pPr>
            <a:r>
              <a:rPr lang="en-GB" sz="2000" dirty="0" smtClean="0"/>
              <a:t>Interconnected IP </a:t>
            </a:r>
            <a:r>
              <a:rPr lang="en-GB" sz="2000" dirty="0" smtClean="0"/>
              <a:t>layers</a:t>
            </a:r>
          </a:p>
          <a:p>
            <a:pPr marL="342900" indent="-342900" defTabSz="839788">
              <a:spcBef>
                <a:spcPct val="20000"/>
              </a:spcBef>
              <a:buFontTx/>
              <a:buChar char="•"/>
            </a:pPr>
            <a:r>
              <a:rPr lang="en-GB" sz="2000" dirty="0" smtClean="0"/>
              <a:t>Based on Quality </a:t>
            </a:r>
            <a:r>
              <a:rPr lang="en-GB" sz="2000" dirty="0" smtClean="0"/>
              <a:t>Assurance &amp; Security</a:t>
            </a:r>
          </a:p>
          <a:p>
            <a:pPr marL="800100" lvl="1" indent="-342900" defTabSz="839788">
              <a:spcBef>
                <a:spcPct val="20000"/>
              </a:spcBef>
              <a:buFontTx/>
              <a:buChar char="•"/>
            </a:pPr>
            <a:r>
              <a:rPr lang="en-GB" sz="2000" dirty="0" smtClean="0"/>
              <a:t>A new </a:t>
            </a:r>
            <a:r>
              <a:rPr lang="en-GB" sz="2000" dirty="0"/>
              <a:t>mechanism of </a:t>
            </a:r>
            <a:r>
              <a:rPr lang="en-GB" sz="2000" dirty="0" smtClean="0"/>
              <a:t>research and service </a:t>
            </a:r>
            <a:r>
              <a:rPr lang="en-GB" sz="2000" dirty="0"/>
              <a:t>delivery</a:t>
            </a:r>
            <a:r>
              <a:rPr lang="en-GB" sz="2000" dirty="0" smtClean="0"/>
              <a:t>.</a:t>
            </a:r>
            <a:endParaRPr lang="en-GB" sz="2000" dirty="0"/>
          </a:p>
          <a:p>
            <a:pPr marL="342900" indent="-342900" defTabSz="839788">
              <a:spcBef>
                <a:spcPct val="20000"/>
              </a:spcBef>
              <a:buFontTx/>
              <a:buChar char="•"/>
            </a:pPr>
            <a:endParaRPr lang="en-GB" sz="2000" dirty="0"/>
          </a:p>
        </p:txBody>
      </p:sp>
      <p:pic>
        <p:nvPicPr>
          <p:cNvPr id="28676" name="Picture 2" descr="C:\9.2 O2H\Portal O2H\Layers\_edificio4.png"/>
          <p:cNvPicPr>
            <a:picLocks noChangeAspect="1" noChangeArrowheads="1"/>
          </p:cNvPicPr>
          <p:nvPr/>
        </p:nvPicPr>
        <p:blipFill>
          <a:blip r:embed="rId4" cstate="print"/>
          <a:srcRect/>
          <a:stretch>
            <a:fillRect/>
          </a:stretch>
        </p:blipFill>
        <p:spPr bwMode="auto">
          <a:xfrm>
            <a:off x="-1071563" y="1000108"/>
            <a:ext cx="5143501" cy="5748337"/>
          </a:xfrm>
          <a:prstGeom prst="rect">
            <a:avLst/>
          </a:prstGeom>
          <a:noFill/>
          <a:ln w="9525">
            <a:noFill/>
            <a:miter lim="800000"/>
            <a:headEnd/>
            <a:tailEnd/>
          </a:ln>
        </p:spPr>
      </p:pic>
      <p:sp>
        <p:nvSpPr>
          <p:cNvPr id="6" name="Text Box 2"/>
          <p:cNvSpPr txBox="1">
            <a:spLocks noChangeArrowheads="1"/>
          </p:cNvSpPr>
          <p:nvPr/>
        </p:nvSpPr>
        <p:spPr bwMode="auto">
          <a:xfrm>
            <a:off x="357158" y="24369"/>
            <a:ext cx="8543925" cy="738664"/>
          </a:xfrm>
          <a:prstGeom prst="rect">
            <a:avLst/>
          </a:prstGeom>
          <a:noFill/>
          <a:ln w="9525">
            <a:noFill/>
            <a:miter lim="800000"/>
            <a:headEnd/>
            <a:tailEnd/>
          </a:ln>
          <a:effectLst/>
        </p:spPr>
        <p:txBody>
          <a:bodyPr wrap="square" lIns="0" tIns="0" rIns="0" bIns="0" anchor="ctr">
            <a:spAutoFit/>
          </a:bodyPr>
          <a:lstStyle/>
          <a:p>
            <a:pPr algn="ctr" defTabSz="977900" eaLnBrk="0" hangingPunct="0">
              <a:defRPr/>
            </a:pPr>
            <a:r>
              <a:rPr lang="en-GB" sz="2400" dirty="0" smtClean="0">
                <a:solidFill>
                  <a:srgbClr val="000000"/>
                </a:solidFill>
                <a:effectLst>
                  <a:outerShdw blurRad="38100" dist="38100" dir="2700000" algn="tl">
                    <a:srgbClr val="C0C0C0"/>
                  </a:outerShdw>
                </a:effectLst>
                <a:latin typeface="News Gothic MT" pitchFamily="34" charset="0"/>
                <a:cs typeface="+mn-cs"/>
              </a:rPr>
              <a:t>Biomedical Research:</a:t>
            </a:r>
          </a:p>
          <a:p>
            <a:pPr algn="ctr" defTabSz="977900" eaLnBrk="0" hangingPunct="0">
              <a:defRPr/>
            </a:pPr>
            <a:r>
              <a:rPr lang="en-GB" sz="2400" dirty="0" smtClean="0">
                <a:solidFill>
                  <a:srgbClr val="000000"/>
                </a:solidFill>
                <a:effectLst>
                  <a:outerShdw blurRad="38100" dist="38100" dir="2700000" algn="tl">
                    <a:srgbClr val="C0C0C0"/>
                  </a:outerShdw>
                </a:effectLst>
                <a:latin typeface="News Gothic MT" pitchFamily="34" charset="0"/>
                <a:cs typeface="+mn-cs"/>
              </a:rPr>
              <a:t>Product Approach</a:t>
            </a:r>
            <a:endParaRPr lang="en-GB" sz="2400" dirty="0">
              <a:solidFill>
                <a:srgbClr val="000000"/>
              </a:solidFill>
              <a:effectLst>
                <a:outerShdw blurRad="38100" dist="38100" dir="2700000" algn="tl">
                  <a:srgbClr val="C0C0C0"/>
                </a:outerShdw>
              </a:effectLst>
              <a:latin typeface="Times New Roman" pitchFamily="18" charset="0"/>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14282" y="1428736"/>
            <a:ext cx="4357718" cy="4525963"/>
          </a:xfrm>
          <a:prstGeom prst="rect">
            <a:avLst/>
          </a:prstGeom>
        </p:spPr>
        <p:txBody>
          <a:bodyPr/>
          <a:lstStyle/>
          <a:p>
            <a:pPr marL="342900" marR="0" lvl="0" indent="-342900"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sz="1600" b="1" i="0" u="sng" strike="noStrike" kern="1200" cap="none" spc="0" normalizeH="0" baseline="0" noProof="0" dirty="0" smtClean="0">
                <a:ln>
                  <a:noFill/>
                </a:ln>
                <a:solidFill>
                  <a:schemeClr val="tx1"/>
                </a:solidFill>
                <a:effectLst/>
                <a:uLnTx/>
                <a:uFillTx/>
              </a:rPr>
              <a:t>Professional networks</a:t>
            </a:r>
            <a:r>
              <a:rPr kumimoji="0" lang="en-US" sz="1600" b="0" i="0" u="none" strike="noStrike" kern="1200" cap="none" spc="0" normalizeH="0" baseline="0" noProof="0" dirty="0" smtClean="0">
                <a:ln>
                  <a:noFill/>
                </a:ln>
                <a:solidFill>
                  <a:schemeClr val="tx1"/>
                </a:solidFill>
                <a:effectLst/>
                <a:uLnTx/>
                <a:uFillTx/>
              </a:rPr>
              <a:t>: To explode the potential of Internet to interconnect groups of patients, clinicians and researchers.</a:t>
            </a:r>
          </a:p>
          <a:p>
            <a:pPr marL="342900" marR="0" lvl="0" indent="-342900" defTabSz="914400" rtl="0" eaLnBrk="0" fontAlgn="base" latinLnBrk="0" hangingPunct="0">
              <a:lnSpc>
                <a:spcPct val="80000"/>
              </a:lnSpc>
              <a:spcBef>
                <a:spcPct val="20000"/>
              </a:spcBef>
              <a:spcAft>
                <a:spcPct val="0"/>
              </a:spcAft>
              <a:buClrTx/>
              <a:buSzTx/>
              <a:tabLst/>
              <a:defRPr/>
            </a:pPr>
            <a:endParaRPr kumimoji="0" lang="en-US" sz="1600" b="0" i="0" u="none" strike="noStrike" kern="1200" cap="none" spc="0" normalizeH="0" baseline="0" noProof="0" dirty="0" smtClean="0">
              <a:ln>
                <a:noFill/>
              </a:ln>
              <a:solidFill>
                <a:schemeClr val="tx1"/>
              </a:solidFill>
              <a:effectLst/>
              <a:uLnTx/>
              <a:uFillTx/>
            </a:endParaRPr>
          </a:p>
          <a:p>
            <a:pPr marL="342900" lvl="0" indent="-342900" eaLnBrk="0" hangingPunct="0">
              <a:lnSpc>
                <a:spcPct val="80000"/>
              </a:lnSpc>
              <a:spcBef>
                <a:spcPct val="20000"/>
              </a:spcBef>
              <a:buFont typeface="Arial" pitchFamily="34" charset="0"/>
              <a:buChar char="•"/>
            </a:pPr>
            <a:r>
              <a:rPr kumimoji="0" lang="en-US" sz="1600" b="1" i="0" u="sng" strike="noStrike" kern="1200" cap="none" spc="0" normalizeH="0" baseline="0" noProof="0" dirty="0" smtClean="0">
                <a:ln>
                  <a:noFill/>
                </a:ln>
                <a:solidFill>
                  <a:schemeClr val="tx1"/>
                </a:solidFill>
                <a:effectLst/>
                <a:uLnTx/>
                <a:uFillTx/>
              </a:rPr>
              <a:t>Portal: </a:t>
            </a:r>
            <a:r>
              <a:rPr lang="en-US" sz="1600" dirty="0" smtClean="0"/>
              <a:t>To </a:t>
            </a:r>
            <a:r>
              <a:rPr lang="en-US" sz="1600" dirty="0" smtClean="0"/>
              <a:t>integrate information from all groups </a:t>
            </a:r>
            <a:r>
              <a:rPr lang="en-US" sz="1600" dirty="0" smtClean="0"/>
              <a:t>of patients, clinicians and researchers.</a:t>
            </a:r>
            <a:endParaRPr kumimoji="0" lang="en-US" sz="1600" b="1" i="0" u="sng" strike="noStrike" kern="1200" cap="none" spc="0" normalizeH="0" baseline="0" noProof="0" dirty="0" smtClean="0">
              <a:ln>
                <a:noFill/>
              </a:ln>
              <a:solidFill>
                <a:schemeClr val="tx1"/>
              </a:solidFill>
              <a:effectLst/>
              <a:uLnTx/>
              <a:uFillTx/>
            </a:endParaRPr>
          </a:p>
          <a:p>
            <a:pPr marL="342900" marR="0" lvl="0" indent="-342900" defTabSz="914400" rtl="0" eaLnBrk="0" fontAlgn="base" latinLnBrk="0" hangingPunct="0">
              <a:lnSpc>
                <a:spcPct val="80000"/>
              </a:lnSpc>
              <a:spcBef>
                <a:spcPct val="20000"/>
              </a:spcBef>
              <a:spcAft>
                <a:spcPct val="0"/>
              </a:spcAft>
              <a:buClrTx/>
              <a:buSzTx/>
              <a:buFont typeface="Arial" pitchFamily="34" charset="0"/>
              <a:buChar char="•"/>
              <a:tabLst/>
              <a:defRPr/>
            </a:pPr>
            <a:endParaRPr lang="en-US" b="1" u="sng" dirty="0" smtClean="0"/>
          </a:p>
          <a:p>
            <a:pPr marL="342900" marR="0" lvl="0" indent="-342900"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sz="1600" b="1" i="0" u="sng" strike="noStrike" kern="1200" cap="none" spc="0" normalizeH="0" baseline="0" noProof="0" dirty="0" smtClean="0">
                <a:ln>
                  <a:noFill/>
                </a:ln>
                <a:solidFill>
                  <a:schemeClr val="tx1"/>
                </a:solidFill>
                <a:effectLst/>
                <a:uLnTx/>
                <a:uFillTx/>
              </a:rPr>
              <a:t>Knowledge management and decision support systems</a:t>
            </a:r>
            <a:r>
              <a:rPr kumimoji="0" lang="en-US" sz="1600" b="0" i="0" u="none" strike="noStrike" kern="1200" cap="none" spc="0" normalizeH="0" baseline="0" noProof="0" dirty="0" smtClean="0">
                <a:ln>
                  <a:noFill/>
                </a:ln>
                <a:solidFill>
                  <a:schemeClr val="tx1"/>
                </a:solidFill>
                <a:effectLst/>
                <a:uLnTx/>
                <a:uFillTx/>
              </a:rPr>
              <a:t>: To expand the current knowledge and to acquire new work methodologies.</a:t>
            </a:r>
          </a:p>
          <a:p>
            <a:pPr marL="342900" marR="0" lvl="0" indent="-342900" defTabSz="914400" rtl="0" eaLnBrk="0" fontAlgn="base" latinLnBrk="0" hangingPunct="0">
              <a:lnSpc>
                <a:spcPct val="80000"/>
              </a:lnSpc>
              <a:spcBef>
                <a:spcPct val="20000"/>
              </a:spcBef>
              <a:spcAft>
                <a:spcPct val="0"/>
              </a:spcAft>
              <a:buClrTx/>
              <a:buSzTx/>
              <a:tabLst/>
              <a:defRPr/>
            </a:pPr>
            <a:endParaRPr kumimoji="0" lang="en-US" sz="2400" b="0" i="0" u="none" strike="noStrike" kern="1200" cap="none" spc="0" normalizeH="0" baseline="0" noProof="0" dirty="0" smtClean="0">
              <a:ln>
                <a:noFill/>
              </a:ln>
              <a:solidFill>
                <a:schemeClr val="tx1"/>
              </a:solidFill>
              <a:effectLst/>
              <a:uLnTx/>
              <a:uFillTx/>
            </a:endParaRPr>
          </a:p>
          <a:p>
            <a:pPr marL="342900" marR="0" lvl="0" indent="-342900"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sz="1600" b="1" i="0" u="sng" strike="noStrike" kern="1200" cap="none" spc="0" normalizeH="0" baseline="0" noProof="0" dirty="0" smtClean="0">
                <a:ln>
                  <a:noFill/>
                </a:ln>
                <a:solidFill>
                  <a:schemeClr val="tx1"/>
                </a:solidFill>
                <a:effectLst/>
                <a:uLnTx/>
                <a:uFillTx/>
              </a:rPr>
              <a:t>Patient </a:t>
            </a:r>
            <a:r>
              <a:rPr kumimoji="0" lang="en-US" sz="1600" b="1" i="0" u="sng" strike="noStrike" kern="1200" cap="none" spc="0" normalizeH="0" baseline="0" noProof="0" dirty="0" err="1" smtClean="0">
                <a:ln>
                  <a:noFill/>
                </a:ln>
                <a:solidFill>
                  <a:schemeClr val="tx1"/>
                </a:solidFill>
                <a:effectLst/>
                <a:uLnTx/>
                <a:uFillTx/>
              </a:rPr>
              <a:t>Interaction,Monitoring</a:t>
            </a:r>
            <a:r>
              <a:rPr kumimoji="0" lang="en-US" sz="1600" b="0" i="0" u="none" strike="noStrike" kern="1200" cap="none" spc="0" normalizeH="0" baseline="0" noProof="0" dirty="0" err="1" smtClean="0">
                <a:ln>
                  <a:noFill/>
                </a:ln>
                <a:solidFill>
                  <a:schemeClr val="tx1"/>
                </a:solidFill>
                <a:effectLst/>
                <a:uLnTx/>
                <a:uFillTx/>
              </a:rPr>
              <a:t>:To</a:t>
            </a:r>
            <a:r>
              <a:rPr kumimoji="0" lang="en-US" sz="1600" b="0" i="0" u="none" strike="noStrike" kern="1200" cap="none" spc="0" normalizeH="0" baseline="0" noProof="0" dirty="0" smtClean="0">
                <a:ln>
                  <a:noFill/>
                </a:ln>
                <a:solidFill>
                  <a:schemeClr val="tx1"/>
                </a:solidFill>
                <a:effectLst/>
                <a:uLnTx/>
                <a:uFillTx/>
              </a:rPr>
              <a:t> promote the collaboration and to inject new solutions to fight against different rare diseases in new seemingly ways.</a:t>
            </a:r>
          </a:p>
          <a:p>
            <a:pPr marL="342900" marR="0" lvl="0" indent="-342900" defTabSz="914400" rtl="0" eaLnBrk="0" fontAlgn="base" latinLnBrk="0" hangingPunct="0">
              <a:lnSpc>
                <a:spcPct val="80000"/>
              </a:lnSpc>
              <a:spcBef>
                <a:spcPct val="20000"/>
              </a:spcBef>
              <a:spcAft>
                <a:spcPct val="0"/>
              </a:spcAft>
              <a:buClrTx/>
              <a:buSzTx/>
              <a:tabLst/>
              <a:defRPr/>
            </a:pPr>
            <a:r>
              <a:rPr kumimoji="0" lang="en-US" sz="1600" b="0" i="0" u="none" strike="noStrike" kern="1200" cap="none" spc="0" normalizeH="0" baseline="0" noProof="0" dirty="0" smtClean="0">
                <a:ln>
                  <a:noFill/>
                </a:ln>
                <a:solidFill>
                  <a:schemeClr val="tx1"/>
                </a:solidFill>
                <a:effectLst/>
                <a:uLnTx/>
                <a:uFillTx/>
              </a:rPr>
              <a:t> </a:t>
            </a:r>
          </a:p>
          <a:p>
            <a:pPr marL="342900" lvl="0" indent="-342900" eaLnBrk="0" hangingPunct="0">
              <a:lnSpc>
                <a:spcPct val="90000"/>
              </a:lnSpc>
              <a:spcBef>
                <a:spcPct val="20000"/>
              </a:spcBef>
              <a:buFont typeface="Arial" pitchFamily="34" charset="0"/>
              <a:buChar char="•"/>
              <a:defRPr/>
            </a:pPr>
            <a:r>
              <a:rPr lang="en-US" sz="1600" b="1" u="sng" dirty="0" smtClean="0"/>
              <a:t>Decision support systems</a:t>
            </a:r>
            <a:r>
              <a:rPr lang="en-US" sz="1600" dirty="0" smtClean="0"/>
              <a:t>: Knowledge creation through the use of semantic web and social networking 2.0 can put to work experts in solving problems and adverting crises. </a:t>
            </a:r>
          </a:p>
          <a:p>
            <a:pPr marL="342900" marR="0" lvl="0" indent="-342900" defTabSz="914400" rtl="0" eaLnBrk="0" fontAlgn="base" latinLnBrk="0" hangingPunct="0">
              <a:lnSpc>
                <a:spcPct val="80000"/>
              </a:lnSpc>
              <a:spcBef>
                <a:spcPct val="20000"/>
              </a:spcBef>
              <a:spcAft>
                <a:spcPct val="0"/>
              </a:spcAft>
              <a:buClrTx/>
              <a:buSzTx/>
              <a:buFont typeface="Arial" pitchFamily="34" charset="0"/>
              <a:buChar char="•"/>
              <a:tabLst/>
              <a:defRPr/>
            </a:pPr>
            <a:endParaRPr kumimoji="0" lang="en-US" sz="1600" b="0" i="0" u="none" strike="noStrike" kern="1200" cap="none" spc="0" normalizeH="0" baseline="0" noProof="0" dirty="0" smtClean="0">
              <a:ln>
                <a:noFill/>
              </a:ln>
              <a:solidFill>
                <a:schemeClr val="tx1"/>
              </a:solidFill>
              <a:effectLst/>
              <a:uLnTx/>
              <a:uFillTx/>
            </a:endParaRPr>
          </a:p>
          <a:p>
            <a:pPr marL="342900" marR="0" lvl="0" indent="-342900" defTabSz="914400" rtl="0" eaLnBrk="0" fontAlgn="base" latinLnBrk="0" hangingPunct="0">
              <a:lnSpc>
                <a:spcPct val="80000"/>
              </a:lnSpc>
              <a:spcBef>
                <a:spcPct val="20000"/>
              </a:spcBef>
              <a:spcAft>
                <a:spcPct val="0"/>
              </a:spcAft>
              <a:buClrTx/>
              <a:buSzTx/>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endParaRPr>
          </a:p>
        </p:txBody>
      </p:sp>
      <p:sp>
        <p:nvSpPr>
          <p:cNvPr id="5" name="Rectangle 3"/>
          <p:cNvSpPr txBox="1">
            <a:spLocks noChangeArrowheads="1"/>
          </p:cNvSpPr>
          <p:nvPr/>
        </p:nvSpPr>
        <p:spPr>
          <a:xfrm>
            <a:off x="4572000" y="1474805"/>
            <a:ext cx="4357718" cy="4525963"/>
          </a:xfrm>
          <a:prstGeom prst="rect">
            <a:avLst/>
          </a:prstGeom>
        </p:spPr>
        <p:txBody>
          <a:bodyPr/>
          <a:lstStyle/>
          <a:p>
            <a:pPr marL="342900" marR="0" lvl="0" indent="-342900"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sz="1600" b="1" i="0" u="sng" strike="noStrike" kern="1200" cap="none" spc="0" normalizeH="0" baseline="0" noProof="0" dirty="0" smtClean="0">
                <a:ln>
                  <a:noFill/>
                </a:ln>
                <a:solidFill>
                  <a:schemeClr val="tx1"/>
                </a:solidFill>
                <a:effectLst/>
                <a:uLnTx/>
                <a:uFillTx/>
              </a:rPr>
              <a:t>Professional networks</a:t>
            </a:r>
            <a:r>
              <a:rPr kumimoji="0" lang="en-US" sz="1600" b="0" i="0" u="none" strike="noStrike" kern="1200" cap="none" spc="0" normalizeH="0" baseline="0" noProof="0" dirty="0" smtClean="0">
                <a:ln>
                  <a:noFill/>
                </a:ln>
                <a:solidFill>
                  <a:schemeClr val="tx1"/>
                </a:solidFill>
                <a:effectLst/>
                <a:uLnTx/>
                <a:uFillTx/>
              </a:rPr>
              <a:t>: Currently offer interaction between persons with similar interests and goals in working or social environments.</a:t>
            </a:r>
          </a:p>
          <a:p>
            <a:pPr marL="342900" marR="0" lvl="0" indent="-342900"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sz="1600" b="1" i="0" u="sng" strike="noStrike" kern="1200" cap="none" spc="0" normalizeH="0" baseline="0" noProof="0" dirty="0" smtClean="0">
                <a:ln>
                  <a:noFill/>
                </a:ln>
                <a:solidFill>
                  <a:schemeClr val="tx1"/>
                </a:solidFill>
                <a:effectLst/>
                <a:uLnTx/>
                <a:uFillTx/>
              </a:rPr>
              <a:t>Portal:</a:t>
            </a:r>
            <a:r>
              <a:rPr kumimoji="0" lang="en-US" sz="1600" i="0" strike="noStrike" kern="1200" cap="none" spc="0" normalizeH="0" baseline="0" noProof="0" dirty="0" smtClean="0">
                <a:ln>
                  <a:noFill/>
                </a:ln>
                <a:solidFill>
                  <a:schemeClr val="tx1"/>
                </a:solidFill>
                <a:effectLst/>
                <a:uLnTx/>
                <a:uFillTx/>
              </a:rPr>
              <a:t> Currently offer integration between</a:t>
            </a:r>
            <a:r>
              <a:rPr kumimoji="0" lang="en-US" sz="1600" i="0" strike="noStrike" kern="1200" cap="none" spc="0" normalizeH="0" noProof="0" dirty="0" smtClean="0">
                <a:ln>
                  <a:noFill/>
                </a:ln>
                <a:solidFill>
                  <a:schemeClr val="tx1"/>
                </a:solidFill>
                <a:effectLst/>
                <a:uLnTx/>
                <a:uFillTx/>
              </a:rPr>
              <a:t> different services and applications.</a:t>
            </a:r>
            <a:endParaRPr kumimoji="0" lang="en-US" sz="1600" b="1" i="0" u="sng" strike="noStrike" kern="1200" cap="none" spc="0" normalizeH="0" baseline="0" noProof="0" dirty="0" smtClean="0">
              <a:ln>
                <a:noFill/>
              </a:ln>
              <a:solidFill>
                <a:schemeClr val="tx1"/>
              </a:solidFill>
              <a:effectLst/>
              <a:uLnTx/>
              <a:uFillTx/>
            </a:endParaRPr>
          </a:p>
          <a:p>
            <a:pPr marL="342900" marR="0" lvl="0" indent="-342900" defTabSz="914400" rtl="0" eaLnBrk="0" fontAlgn="base" latinLnBrk="0" hangingPunct="0">
              <a:lnSpc>
                <a:spcPct val="80000"/>
              </a:lnSpc>
              <a:spcBef>
                <a:spcPct val="20000"/>
              </a:spcBef>
              <a:spcAft>
                <a:spcPct val="0"/>
              </a:spcAft>
              <a:buClrTx/>
              <a:buSzTx/>
              <a:buFont typeface="Arial" pitchFamily="34" charset="0"/>
              <a:buChar char="•"/>
              <a:tabLst/>
              <a:defRPr/>
            </a:pPr>
            <a:endParaRPr kumimoji="0" lang="en-US" sz="1600" b="1" i="0" u="sng" strike="noStrike" kern="1200" cap="none" spc="0" normalizeH="0" baseline="0" noProof="0" dirty="0" smtClean="0">
              <a:ln>
                <a:noFill/>
              </a:ln>
              <a:solidFill>
                <a:schemeClr val="tx1"/>
              </a:solidFill>
              <a:effectLst/>
              <a:uLnTx/>
              <a:uFillTx/>
            </a:endParaRPr>
          </a:p>
          <a:p>
            <a:pPr marL="342900" marR="0" lvl="0" indent="-342900" defTabSz="914400" rtl="0" eaLnBrk="0" fontAlgn="base" latinLnBrk="0" hangingPunct="0">
              <a:lnSpc>
                <a:spcPct val="80000"/>
              </a:lnSpc>
              <a:spcBef>
                <a:spcPct val="20000"/>
              </a:spcBef>
              <a:spcAft>
                <a:spcPct val="0"/>
              </a:spcAft>
              <a:buClrTx/>
              <a:buSzTx/>
              <a:buFont typeface="Arial" pitchFamily="34" charset="0"/>
              <a:buChar char="•"/>
              <a:tabLst/>
              <a:defRPr/>
            </a:pPr>
            <a:endParaRPr lang="en-US" sz="1600" b="1" u="sng" dirty="0" smtClean="0"/>
          </a:p>
          <a:p>
            <a:pPr marL="342900" marR="0" lvl="0" indent="-342900"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sz="1600" b="1" i="0" u="sng" strike="noStrike" kern="1200" cap="none" spc="0" normalizeH="0" baseline="0" noProof="0" dirty="0" smtClean="0">
                <a:ln>
                  <a:noFill/>
                </a:ln>
                <a:solidFill>
                  <a:schemeClr val="tx1"/>
                </a:solidFill>
                <a:effectLst/>
                <a:uLnTx/>
                <a:uFillTx/>
              </a:rPr>
              <a:t>Knowledge management</a:t>
            </a:r>
            <a:r>
              <a:rPr kumimoji="0" lang="en-US" sz="1600" b="0" i="0" u="none" strike="noStrike" kern="1200" cap="none" spc="0" normalizeH="0" baseline="0" noProof="0" dirty="0" smtClean="0">
                <a:ln>
                  <a:noFill/>
                </a:ln>
                <a:solidFill>
                  <a:schemeClr val="tx1"/>
                </a:solidFill>
                <a:effectLst/>
                <a:uLnTx/>
                <a:uFillTx/>
              </a:rPr>
              <a:t>: A Middleware to extract information from multiple databases, to feed computational models for specific diseases, to run simulations of these models or to apply data‐mining techniques to obtain new knowledge.</a:t>
            </a:r>
          </a:p>
          <a:p>
            <a:pPr marL="342900" marR="0" lvl="0" indent="-342900"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sz="1600" b="1" i="0" u="sng" strike="noStrike" kern="1200" cap="none" spc="0" normalizeH="0" baseline="0" noProof="0" dirty="0" smtClean="0">
                <a:ln>
                  <a:noFill/>
                </a:ln>
                <a:solidFill>
                  <a:schemeClr val="tx1"/>
                </a:solidFill>
                <a:effectLst/>
                <a:uLnTx/>
                <a:uFillTx/>
              </a:rPr>
              <a:t>Interactive systems</a:t>
            </a:r>
            <a:r>
              <a:rPr kumimoji="0" lang="en-US" sz="1600" b="0" i="0" u="none" strike="noStrike" kern="1200" cap="none" spc="0" normalizeH="0" baseline="0" noProof="0" dirty="0" smtClean="0">
                <a:ln>
                  <a:noFill/>
                </a:ln>
                <a:solidFill>
                  <a:schemeClr val="tx1"/>
                </a:solidFill>
                <a:effectLst/>
                <a:uLnTx/>
                <a:uFillTx/>
              </a:rPr>
              <a:t>: Smart questionnaires,</a:t>
            </a:r>
            <a:r>
              <a:rPr kumimoji="0" lang="en-US" sz="1600" b="0" i="0" u="none" strike="noStrike" kern="1200" cap="none" spc="0" normalizeH="0" noProof="0" dirty="0" smtClean="0">
                <a:ln>
                  <a:noFill/>
                </a:ln>
                <a:solidFill>
                  <a:schemeClr val="tx1"/>
                </a:solidFill>
                <a:effectLst/>
                <a:uLnTx/>
                <a:uFillTx/>
              </a:rPr>
              <a:t> </a:t>
            </a:r>
            <a:r>
              <a:rPr lang="en-US" sz="1600" dirty="0" smtClean="0"/>
              <a:t>Interactive mobile games that allow constant automated feedback for program compliancy assurance and improvement of final results.</a:t>
            </a:r>
            <a:endParaRPr kumimoji="0" lang="en-US" sz="1600" b="0" i="0" u="none" strike="noStrike" kern="1200" cap="none" spc="0" normalizeH="0" baseline="0" noProof="0" dirty="0">
              <a:ln>
                <a:noFill/>
              </a:ln>
              <a:solidFill>
                <a:schemeClr val="tx1"/>
              </a:solidFill>
              <a:effectLst/>
              <a:uLnTx/>
              <a:uFillTx/>
            </a:endParaRPr>
          </a:p>
        </p:txBody>
      </p:sp>
      <p:sp>
        <p:nvSpPr>
          <p:cNvPr id="7" name="Rectangle 2"/>
          <p:cNvSpPr txBox="1">
            <a:spLocks noChangeArrowheads="1"/>
          </p:cNvSpPr>
          <p:nvPr/>
        </p:nvSpPr>
        <p:spPr>
          <a:xfrm>
            <a:off x="457200" y="488952"/>
            <a:ext cx="4043362" cy="796908"/>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ea typeface="+mj-ea"/>
              </a:rPr>
              <a:t>Objectives</a:t>
            </a:r>
            <a:endParaRPr kumimoji="0" lang="en-US" sz="4400" b="0" i="0" u="none" strike="noStrike" kern="1200" cap="none" spc="0" normalizeH="0" baseline="0" noProof="0" dirty="0">
              <a:ln>
                <a:noFill/>
              </a:ln>
              <a:solidFill>
                <a:schemeClr val="tx1"/>
              </a:solidFill>
              <a:effectLst/>
              <a:uLnTx/>
              <a:uFillTx/>
              <a:ea typeface="+mj-ea"/>
            </a:endParaRPr>
          </a:p>
        </p:txBody>
      </p:sp>
      <p:sp>
        <p:nvSpPr>
          <p:cNvPr id="9" name="Rectangle 2"/>
          <p:cNvSpPr txBox="1">
            <a:spLocks noChangeArrowheads="1"/>
          </p:cNvSpPr>
          <p:nvPr/>
        </p:nvSpPr>
        <p:spPr>
          <a:xfrm>
            <a:off x="4814918" y="500042"/>
            <a:ext cx="4043362" cy="796908"/>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ea typeface="+mj-ea"/>
              </a:rPr>
              <a:t>Status</a:t>
            </a:r>
            <a:endParaRPr kumimoji="0" lang="en-US" sz="4400" b="0" i="0" u="none" strike="noStrike" kern="1200" cap="none" spc="0" normalizeH="0" baseline="0" noProof="0" dirty="0">
              <a:ln>
                <a:noFill/>
              </a:ln>
              <a:solidFill>
                <a:schemeClr val="tx1"/>
              </a:solidFill>
              <a:effectLst/>
              <a:uLnTx/>
              <a:uFillTx/>
              <a:ea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1" name="Group 3"/>
          <p:cNvGraphicFramePr>
            <a:graphicFrameLocks noGrp="1"/>
          </p:cNvGraphicFramePr>
          <p:nvPr>
            <p:ph sz="half" idx="1"/>
          </p:nvPr>
        </p:nvGraphicFramePr>
        <p:xfrm>
          <a:off x="214314" y="2486054"/>
          <a:ext cx="5943600" cy="2133544"/>
        </p:xfrm>
        <a:graphic>
          <a:graphicData uri="http://schemas.openxmlformats.org/drawingml/2006/table">
            <a:tbl>
              <a:tblPr/>
              <a:tblGrid>
                <a:gridCol w="895350"/>
                <a:gridCol w="400050"/>
                <a:gridCol w="357188"/>
                <a:gridCol w="347662"/>
                <a:gridCol w="361950"/>
                <a:gridCol w="381000"/>
                <a:gridCol w="381000"/>
                <a:gridCol w="381000"/>
                <a:gridCol w="417513"/>
                <a:gridCol w="344487"/>
                <a:gridCol w="381000"/>
                <a:gridCol w="381000"/>
                <a:gridCol w="381000"/>
                <a:gridCol w="533400"/>
              </a:tblGrid>
              <a:tr h="179388">
                <a:tc>
                  <a:txBody>
                    <a:bodyPr/>
                    <a:lstStyle/>
                    <a:p>
                      <a:pPr marL="0" marR="0" lvl="0" indent="0" algn="l" defTabSz="912813"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MySpace</a:t>
                      </a:r>
                    </a:p>
                  </a:txBody>
                  <a:tcPr marL="91430" marR="91430" marT="45716" marB="45716"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9388">
                <a:tc>
                  <a:txBody>
                    <a:bodyPr/>
                    <a:lstStyle/>
                    <a:p>
                      <a:pPr marL="0" marR="0" lvl="0" indent="0" algn="l" defTabSz="912813"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Facebook</a:t>
                      </a:r>
                    </a:p>
                  </a:txBody>
                  <a:tcPr marL="91430" marR="91430"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9388">
                <a:tc>
                  <a:txBody>
                    <a:bodyPr/>
                    <a:lstStyle/>
                    <a:p>
                      <a:pPr marL="0" marR="0" lvl="0" indent="0" algn="l" defTabSz="912813"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Xanga</a:t>
                      </a:r>
                    </a:p>
                  </a:txBody>
                  <a:tcPr marL="91430" marR="91430"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marL="91430" marR="91430"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2813"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Cyworld</a:t>
                      </a:r>
                    </a:p>
                  </a:txBody>
                  <a:tcPr marL="91430" marR="91430"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9388">
                <a:tc>
                  <a:txBody>
                    <a:bodyPr/>
                    <a:lstStyle/>
                    <a:p>
                      <a:pPr marL="0" marR="0" lvl="0" indent="0" algn="l" defTabSz="912813"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Blogger</a:t>
                      </a:r>
                    </a:p>
                  </a:txBody>
                  <a:tcPr marL="91430" marR="91430"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9388">
                <a:tc>
                  <a:txBody>
                    <a:bodyPr/>
                    <a:lstStyle/>
                    <a:p>
                      <a:pPr marL="0" marR="0" lvl="0" indent="0" algn="l" defTabSz="912813"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Livejournal</a:t>
                      </a:r>
                    </a:p>
                  </a:txBody>
                  <a:tcPr marL="91430" marR="91430"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9388">
                <a:tc>
                  <a:txBody>
                    <a:bodyPr/>
                    <a:lstStyle/>
                    <a:p>
                      <a:pPr marL="0" marR="0" lvl="0" indent="0" algn="l" defTabSz="912813"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Hi5</a:t>
                      </a:r>
                    </a:p>
                  </a:txBody>
                  <a:tcPr marL="91430" marR="91430"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marL="91430" marR="91430"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261" name="Text Box 133"/>
          <p:cNvSpPr txBox="1">
            <a:spLocks noChangeArrowheads="1"/>
          </p:cNvSpPr>
          <p:nvPr/>
        </p:nvSpPr>
        <p:spPr bwMode="auto">
          <a:xfrm rot="-24747592">
            <a:off x="744539" y="1807892"/>
            <a:ext cx="1295400" cy="222250"/>
          </a:xfrm>
          <a:prstGeom prst="rect">
            <a:avLst/>
          </a:prstGeom>
          <a:noFill/>
          <a:ln w="19050" algn="ctr">
            <a:noFill/>
            <a:miter lim="800000"/>
            <a:headEnd/>
            <a:tailEnd/>
          </a:ln>
          <a:effectLst/>
        </p:spPr>
        <p:txBody>
          <a:bodyPr lIns="91430" tIns="45716" rIns="91430" bIns="45716">
            <a:spAutoFit/>
          </a:bodyPr>
          <a:lstStyle/>
          <a:p>
            <a:pPr defTabSz="912813" eaLnBrk="0" hangingPunct="0">
              <a:lnSpc>
                <a:spcPct val="85000"/>
              </a:lnSpc>
              <a:spcBef>
                <a:spcPct val="50000"/>
              </a:spcBef>
              <a:spcAft>
                <a:spcPct val="10000"/>
              </a:spcAft>
              <a:buClr>
                <a:srgbClr val="FFCC00"/>
              </a:buClr>
              <a:buFont typeface="Wingdings" pitchFamily="2" charset="2"/>
              <a:buNone/>
            </a:pPr>
            <a:r>
              <a:rPr lang="en-US" sz="1000" b="1" u="sng"/>
              <a:t>Key Features</a:t>
            </a:r>
          </a:p>
        </p:txBody>
      </p:sp>
      <p:sp>
        <p:nvSpPr>
          <p:cNvPr id="48262" name="Text Box 134"/>
          <p:cNvSpPr txBox="1">
            <a:spLocks noChangeArrowheads="1"/>
          </p:cNvSpPr>
          <p:nvPr/>
        </p:nvSpPr>
        <p:spPr bwMode="auto">
          <a:xfrm rot="-24891929">
            <a:off x="4020346" y="1956622"/>
            <a:ext cx="990600" cy="220663"/>
          </a:xfrm>
          <a:prstGeom prst="rect">
            <a:avLst/>
          </a:prstGeom>
          <a:noFill/>
          <a:ln w="19050" algn="ctr">
            <a:noFill/>
            <a:miter lim="800000"/>
            <a:headEnd/>
            <a:tailEnd/>
          </a:ln>
          <a:effectLst/>
        </p:spPr>
        <p:txBody>
          <a:bodyPr lIns="91430" tIns="45716" rIns="91430" bIns="45716">
            <a:spAutoFit/>
          </a:bodyPr>
          <a:lstStyle/>
          <a:p>
            <a:pPr defTabSz="912813" eaLnBrk="0" hangingPunct="0">
              <a:lnSpc>
                <a:spcPct val="85000"/>
              </a:lnSpc>
              <a:spcBef>
                <a:spcPct val="50000"/>
              </a:spcBef>
              <a:spcAft>
                <a:spcPct val="10000"/>
              </a:spcAft>
              <a:buClr>
                <a:srgbClr val="FFCC00"/>
              </a:buClr>
              <a:buFont typeface="Wingdings" pitchFamily="2" charset="2"/>
              <a:buNone/>
            </a:pPr>
            <a:r>
              <a:rPr lang="en-US" sz="1000" b="1"/>
              <a:t>Messaging</a:t>
            </a:r>
          </a:p>
        </p:txBody>
      </p:sp>
      <p:sp>
        <p:nvSpPr>
          <p:cNvPr id="48263" name="Text Box 135"/>
          <p:cNvSpPr txBox="1">
            <a:spLocks noChangeArrowheads="1"/>
          </p:cNvSpPr>
          <p:nvPr/>
        </p:nvSpPr>
        <p:spPr bwMode="auto">
          <a:xfrm rot="-3390392">
            <a:off x="1354139" y="1955829"/>
            <a:ext cx="990600" cy="222250"/>
          </a:xfrm>
          <a:prstGeom prst="rect">
            <a:avLst/>
          </a:prstGeom>
          <a:noFill/>
          <a:ln w="19050" algn="ctr">
            <a:noFill/>
            <a:miter lim="800000"/>
            <a:headEnd/>
            <a:tailEnd/>
          </a:ln>
          <a:effectLst/>
        </p:spPr>
        <p:txBody>
          <a:bodyPr lIns="91430" tIns="45716" rIns="91430" bIns="45716">
            <a:spAutoFit/>
          </a:bodyPr>
          <a:lstStyle/>
          <a:p>
            <a:pPr defTabSz="912813" eaLnBrk="0" hangingPunct="0">
              <a:lnSpc>
                <a:spcPct val="85000"/>
              </a:lnSpc>
              <a:spcBef>
                <a:spcPct val="50000"/>
              </a:spcBef>
              <a:spcAft>
                <a:spcPct val="10000"/>
              </a:spcAft>
              <a:buClr>
                <a:srgbClr val="FFCC00"/>
              </a:buClr>
              <a:buFont typeface="Wingdings" pitchFamily="2" charset="2"/>
              <a:buNone/>
            </a:pPr>
            <a:r>
              <a:rPr lang="en-US" sz="1000" b="1"/>
              <a:t>Blog</a:t>
            </a:r>
          </a:p>
        </p:txBody>
      </p:sp>
      <p:sp>
        <p:nvSpPr>
          <p:cNvPr id="48264" name="Text Box 136"/>
          <p:cNvSpPr txBox="1">
            <a:spLocks noChangeArrowheads="1"/>
          </p:cNvSpPr>
          <p:nvPr/>
        </p:nvSpPr>
        <p:spPr bwMode="auto">
          <a:xfrm rot="-3315153">
            <a:off x="1735139" y="1955829"/>
            <a:ext cx="990600" cy="222250"/>
          </a:xfrm>
          <a:prstGeom prst="rect">
            <a:avLst/>
          </a:prstGeom>
          <a:noFill/>
          <a:ln w="19050" algn="ctr">
            <a:noFill/>
            <a:miter lim="800000"/>
            <a:headEnd/>
            <a:tailEnd/>
          </a:ln>
          <a:effectLst/>
        </p:spPr>
        <p:txBody>
          <a:bodyPr lIns="91430" tIns="45716" rIns="91430" bIns="45716">
            <a:spAutoFit/>
          </a:bodyPr>
          <a:lstStyle/>
          <a:p>
            <a:pPr defTabSz="912813" eaLnBrk="0" hangingPunct="0">
              <a:lnSpc>
                <a:spcPct val="85000"/>
              </a:lnSpc>
              <a:spcBef>
                <a:spcPct val="50000"/>
              </a:spcBef>
              <a:spcAft>
                <a:spcPct val="10000"/>
              </a:spcAft>
              <a:buClr>
                <a:srgbClr val="FFCC00"/>
              </a:buClr>
              <a:buFont typeface="Wingdings" pitchFamily="2" charset="2"/>
              <a:buNone/>
            </a:pPr>
            <a:r>
              <a:rPr lang="en-US" sz="1000" b="1"/>
              <a:t>Comments</a:t>
            </a:r>
          </a:p>
        </p:txBody>
      </p:sp>
      <p:sp>
        <p:nvSpPr>
          <p:cNvPr id="48265" name="Text Box 137"/>
          <p:cNvSpPr txBox="1">
            <a:spLocks noChangeArrowheads="1"/>
          </p:cNvSpPr>
          <p:nvPr/>
        </p:nvSpPr>
        <p:spPr bwMode="auto">
          <a:xfrm rot="-3223566">
            <a:off x="4745039" y="1917729"/>
            <a:ext cx="1219200" cy="222250"/>
          </a:xfrm>
          <a:prstGeom prst="rect">
            <a:avLst/>
          </a:prstGeom>
          <a:noFill/>
          <a:ln w="19050" algn="ctr">
            <a:noFill/>
            <a:miter lim="800000"/>
            <a:headEnd/>
            <a:tailEnd/>
          </a:ln>
          <a:effectLst/>
        </p:spPr>
        <p:txBody>
          <a:bodyPr lIns="91430" tIns="45716" rIns="91430" bIns="45716">
            <a:spAutoFit/>
          </a:bodyPr>
          <a:lstStyle/>
          <a:p>
            <a:pPr defTabSz="912813" eaLnBrk="0" hangingPunct="0">
              <a:lnSpc>
                <a:spcPct val="85000"/>
              </a:lnSpc>
              <a:spcBef>
                <a:spcPct val="50000"/>
              </a:spcBef>
              <a:spcAft>
                <a:spcPct val="10000"/>
              </a:spcAft>
              <a:buClr>
                <a:srgbClr val="FFCC00"/>
              </a:buClr>
              <a:buFont typeface="Wingdings" pitchFamily="2" charset="2"/>
              <a:buNone/>
            </a:pPr>
            <a:r>
              <a:rPr lang="en-US" sz="1000" b="1"/>
              <a:t>Photo Support</a:t>
            </a:r>
          </a:p>
        </p:txBody>
      </p:sp>
      <p:sp>
        <p:nvSpPr>
          <p:cNvPr id="48266" name="Text Box 138"/>
          <p:cNvSpPr txBox="1">
            <a:spLocks noChangeArrowheads="1"/>
          </p:cNvSpPr>
          <p:nvPr/>
        </p:nvSpPr>
        <p:spPr bwMode="auto">
          <a:xfrm rot="-3531661">
            <a:off x="4391027" y="1890741"/>
            <a:ext cx="990600" cy="352425"/>
          </a:xfrm>
          <a:prstGeom prst="rect">
            <a:avLst/>
          </a:prstGeom>
          <a:noFill/>
          <a:ln w="19050" algn="ctr">
            <a:noFill/>
            <a:miter lim="800000"/>
            <a:headEnd/>
            <a:tailEnd/>
          </a:ln>
          <a:effectLst/>
        </p:spPr>
        <p:txBody>
          <a:bodyPr lIns="91430" tIns="45716" rIns="91430" bIns="45716">
            <a:spAutoFit/>
          </a:bodyPr>
          <a:lstStyle/>
          <a:p>
            <a:pPr defTabSz="912813" eaLnBrk="0" hangingPunct="0">
              <a:lnSpc>
                <a:spcPct val="85000"/>
              </a:lnSpc>
              <a:spcBef>
                <a:spcPct val="50000"/>
              </a:spcBef>
              <a:spcAft>
                <a:spcPct val="10000"/>
              </a:spcAft>
              <a:buClr>
                <a:srgbClr val="FFCC00"/>
              </a:buClr>
              <a:buFont typeface="Wingdings" pitchFamily="2" charset="2"/>
              <a:buNone/>
            </a:pPr>
            <a:r>
              <a:rPr lang="en-US" sz="1000" b="1"/>
              <a:t>Alerts &amp; Notification</a:t>
            </a:r>
          </a:p>
        </p:txBody>
      </p:sp>
      <p:sp>
        <p:nvSpPr>
          <p:cNvPr id="48267" name="Text Box 139"/>
          <p:cNvSpPr txBox="1">
            <a:spLocks noChangeArrowheads="1"/>
          </p:cNvSpPr>
          <p:nvPr/>
        </p:nvSpPr>
        <p:spPr bwMode="auto">
          <a:xfrm rot="-3216939">
            <a:off x="2191546" y="1956622"/>
            <a:ext cx="990600" cy="220663"/>
          </a:xfrm>
          <a:prstGeom prst="rect">
            <a:avLst/>
          </a:prstGeom>
          <a:noFill/>
          <a:ln w="19050" algn="ctr">
            <a:noFill/>
            <a:miter lim="800000"/>
            <a:headEnd/>
            <a:tailEnd/>
          </a:ln>
          <a:effectLst/>
        </p:spPr>
        <p:txBody>
          <a:bodyPr lIns="91430" tIns="45716" rIns="91430" bIns="45716">
            <a:spAutoFit/>
          </a:bodyPr>
          <a:lstStyle/>
          <a:p>
            <a:pPr defTabSz="912813" eaLnBrk="0" hangingPunct="0">
              <a:lnSpc>
                <a:spcPct val="85000"/>
              </a:lnSpc>
              <a:spcBef>
                <a:spcPct val="50000"/>
              </a:spcBef>
              <a:spcAft>
                <a:spcPct val="10000"/>
              </a:spcAft>
              <a:buClr>
                <a:srgbClr val="FFCC00"/>
              </a:buClr>
              <a:buFont typeface="Wingdings" pitchFamily="2" charset="2"/>
              <a:buNone/>
            </a:pPr>
            <a:r>
              <a:rPr lang="en-US" sz="1000" b="1"/>
              <a:t>Friends</a:t>
            </a:r>
          </a:p>
        </p:txBody>
      </p:sp>
      <p:sp>
        <p:nvSpPr>
          <p:cNvPr id="48268" name="Text Box 140"/>
          <p:cNvSpPr txBox="1">
            <a:spLocks noChangeArrowheads="1"/>
          </p:cNvSpPr>
          <p:nvPr/>
        </p:nvSpPr>
        <p:spPr bwMode="auto">
          <a:xfrm rot="-3199963">
            <a:off x="2497139" y="1955829"/>
            <a:ext cx="990600" cy="222250"/>
          </a:xfrm>
          <a:prstGeom prst="rect">
            <a:avLst/>
          </a:prstGeom>
          <a:noFill/>
          <a:ln w="19050" algn="ctr">
            <a:noFill/>
            <a:miter lim="800000"/>
            <a:headEnd/>
            <a:tailEnd/>
          </a:ln>
          <a:effectLst/>
        </p:spPr>
        <p:txBody>
          <a:bodyPr lIns="91430" tIns="45716" rIns="91430" bIns="45716">
            <a:spAutoFit/>
          </a:bodyPr>
          <a:lstStyle/>
          <a:p>
            <a:pPr defTabSz="912813" eaLnBrk="0" hangingPunct="0">
              <a:lnSpc>
                <a:spcPct val="85000"/>
              </a:lnSpc>
              <a:spcBef>
                <a:spcPct val="50000"/>
              </a:spcBef>
              <a:spcAft>
                <a:spcPct val="10000"/>
              </a:spcAft>
              <a:buClr>
                <a:srgbClr val="FFCC00"/>
              </a:buClr>
              <a:buFont typeface="Wingdings" pitchFamily="2" charset="2"/>
              <a:buNone/>
            </a:pPr>
            <a:r>
              <a:rPr lang="en-US" sz="1000" b="1"/>
              <a:t>Search</a:t>
            </a:r>
          </a:p>
        </p:txBody>
      </p:sp>
      <p:sp>
        <p:nvSpPr>
          <p:cNvPr id="48269" name="Text Box 141"/>
          <p:cNvSpPr txBox="1">
            <a:spLocks noChangeArrowheads="1"/>
          </p:cNvSpPr>
          <p:nvPr/>
        </p:nvSpPr>
        <p:spPr bwMode="auto">
          <a:xfrm rot="-3284618">
            <a:off x="2878139" y="1955829"/>
            <a:ext cx="990600" cy="222250"/>
          </a:xfrm>
          <a:prstGeom prst="rect">
            <a:avLst/>
          </a:prstGeom>
          <a:noFill/>
          <a:ln w="19050" algn="ctr">
            <a:noFill/>
            <a:miter lim="800000"/>
            <a:headEnd/>
            <a:tailEnd/>
          </a:ln>
          <a:effectLst/>
        </p:spPr>
        <p:txBody>
          <a:bodyPr lIns="91430" tIns="45716" rIns="91430" bIns="45716">
            <a:spAutoFit/>
          </a:bodyPr>
          <a:lstStyle/>
          <a:p>
            <a:pPr defTabSz="912813" eaLnBrk="0" hangingPunct="0">
              <a:lnSpc>
                <a:spcPct val="85000"/>
              </a:lnSpc>
              <a:spcBef>
                <a:spcPct val="50000"/>
              </a:spcBef>
              <a:spcAft>
                <a:spcPct val="10000"/>
              </a:spcAft>
              <a:buClr>
                <a:srgbClr val="FFCC00"/>
              </a:buClr>
              <a:buFont typeface="Wingdings" pitchFamily="2" charset="2"/>
              <a:buNone/>
            </a:pPr>
            <a:r>
              <a:rPr lang="en-US" sz="1000" b="1"/>
              <a:t>Groups</a:t>
            </a:r>
          </a:p>
        </p:txBody>
      </p:sp>
      <p:sp>
        <p:nvSpPr>
          <p:cNvPr id="48270" name="Text Box 142"/>
          <p:cNvSpPr txBox="1">
            <a:spLocks noChangeArrowheads="1"/>
          </p:cNvSpPr>
          <p:nvPr/>
        </p:nvSpPr>
        <p:spPr bwMode="auto">
          <a:xfrm rot="-3251979">
            <a:off x="973139" y="1955829"/>
            <a:ext cx="990600" cy="222250"/>
          </a:xfrm>
          <a:prstGeom prst="rect">
            <a:avLst/>
          </a:prstGeom>
          <a:noFill/>
          <a:ln w="19050" algn="ctr">
            <a:noFill/>
            <a:miter lim="800000"/>
            <a:headEnd/>
            <a:tailEnd/>
          </a:ln>
          <a:effectLst/>
        </p:spPr>
        <p:txBody>
          <a:bodyPr lIns="91430" tIns="45716" rIns="91430" bIns="45716">
            <a:spAutoFit/>
          </a:bodyPr>
          <a:lstStyle/>
          <a:p>
            <a:pPr defTabSz="912813" eaLnBrk="0" hangingPunct="0">
              <a:lnSpc>
                <a:spcPct val="85000"/>
              </a:lnSpc>
              <a:spcBef>
                <a:spcPct val="50000"/>
              </a:spcBef>
              <a:spcAft>
                <a:spcPct val="10000"/>
              </a:spcAft>
              <a:buClr>
                <a:srgbClr val="FFCC00"/>
              </a:buClr>
              <a:buFont typeface="Wingdings" pitchFamily="2" charset="2"/>
              <a:buNone/>
            </a:pPr>
            <a:r>
              <a:rPr lang="en-US" sz="1000" b="1"/>
              <a:t>Profile</a:t>
            </a:r>
          </a:p>
        </p:txBody>
      </p:sp>
      <p:sp>
        <p:nvSpPr>
          <p:cNvPr id="48271" name="Text Box 143"/>
          <p:cNvSpPr txBox="1">
            <a:spLocks noChangeArrowheads="1"/>
          </p:cNvSpPr>
          <p:nvPr/>
        </p:nvSpPr>
        <p:spPr bwMode="auto">
          <a:xfrm rot="-3284618">
            <a:off x="5621339" y="1879629"/>
            <a:ext cx="1295400" cy="222250"/>
          </a:xfrm>
          <a:prstGeom prst="rect">
            <a:avLst/>
          </a:prstGeom>
          <a:noFill/>
          <a:ln w="19050" algn="ctr">
            <a:noFill/>
            <a:miter lim="800000"/>
            <a:headEnd/>
            <a:tailEnd/>
          </a:ln>
          <a:effectLst/>
        </p:spPr>
        <p:txBody>
          <a:bodyPr lIns="91430" tIns="45716" rIns="91430" bIns="45716">
            <a:spAutoFit/>
          </a:bodyPr>
          <a:lstStyle/>
          <a:p>
            <a:pPr defTabSz="912813" eaLnBrk="0" hangingPunct="0">
              <a:lnSpc>
                <a:spcPct val="85000"/>
              </a:lnSpc>
              <a:spcBef>
                <a:spcPct val="50000"/>
              </a:spcBef>
              <a:spcAft>
                <a:spcPct val="10000"/>
              </a:spcAft>
              <a:buClr>
                <a:srgbClr val="FFCC00"/>
              </a:buClr>
              <a:buFont typeface="Wingdings" pitchFamily="2" charset="2"/>
              <a:buNone/>
            </a:pPr>
            <a:r>
              <a:rPr lang="en-US" sz="1000" b="1"/>
              <a:t>Mobile Support</a:t>
            </a:r>
          </a:p>
        </p:txBody>
      </p:sp>
      <p:sp>
        <p:nvSpPr>
          <p:cNvPr id="48272" name="Text Box 144"/>
          <p:cNvSpPr txBox="1">
            <a:spLocks noChangeArrowheads="1"/>
          </p:cNvSpPr>
          <p:nvPr/>
        </p:nvSpPr>
        <p:spPr bwMode="auto">
          <a:xfrm rot="-24679340">
            <a:off x="5126039" y="1917729"/>
            <a:ext cx="1219200" cy="222250"/>
          </a:xfrm>
          <a:prstGeom prst="rect">
            <a:avLst/>
          </a:prstGeom>
          <a:noFill/>
          <a:ln w="19050" algn="ctr">
            <a:noFill/>
            <a:miter lim="800000"/>
            <a:headEnd/>
            <a:tailEnd/>
          </a:ln>
          <a:effectLst/>
        </p:spPr>
        <p:txBody>
          <a:bodyPr lIns="91430" tIns="45716" rIns="91430" bIns="45716">
            <a:spAutoFit/>
          </a:bodyPr>
          <a:lstStyle/>
          <a:p>
            <a:pPr defTabSz="912813" eaLnBrk="0" hangingPunct="0">
              <a:lnSpc>
                <a:spcPct val="85000"/>
              </a:lnSpc>
              <a:spcBef>
                <a:spcPct val="50000"/>
              </a:spcBef>
              <a:spcAft>
                <a:spcPct val="10000"/>
              </a:spcAft>
              <a:buClr>
                <a:srgbClr val="FFCC00"/>
              </a:buClr>
              <a:buFont typeface="Wingdings" pitchFamily="2" charset="2"/>
              <a:buNone/>
            </a:pPr>
            <a:r>
              <a:rPr lang="en-US" sz="1000" b="1"/>
              <a:t>Music Support</a:t>
            </a:r>
          </a:p>
        </p:txBody>
      </p:sp>
      <p:sp>
        <p:nvSpPr>
          <p:cNvPr id="48273" name="Text Box 145"/>
          <p:cNvSpPr txBox="1">
            <a:spLocks noChangeArrowheads="1"/>
          </p:cNvSpPr>
          <p:nvPr/>
        </p:nvSpPr>
        <p:spPr bwMode="auto">
          <a:xfrm rot="-3373271">
            <a:off x="3640139" y="1955829"/>
            <a:ext cx="990600" cy="222250"/>
          </a:xfrm>
          <a:prstGeom prst="rect">
            <a:avLst/>
          </a:prstGeom>
          <a:noFill/>
          <a:ln w="19050" algn="ctr">
            <a:noFill/>
            <a:miter lim="800000"/>
            <a:headEnd/>
            <a:tailEnd/>
          </a:ln>
          <a:effectLst/>
        </p:spPr>
        <p:txBody>
          <a:bodyPr lIns="91430" tIns="45716" rIns="91430" bIns="45716">
            <a:spAutoFit/>
          </a:bodyPr>
          <a:lstStyle/>
          <a:p>
            <a:pPr defTabSz="912813" eaLnBrk="0" hangingPunct="0">
              <a:lnSpc>
                <a:spcPct val="85000"/>
              </a:lnSpc>
              <a:spcBef>
                <a:spcPct val="50000"/>
              </a:spcBef>
              <a:spcAft>
                <a:spcPct val="10000"/>
              </a:spcAft>
              <a:buClr>
                <a:srgbClr val="FFCC00"/>
              </a:buClr>
              <a:buFont typeface="Wingdings" pitchFamily="2" charset="2"/>
              <a:buNone/>
            </a:pPr>
            <a:r>
              <a:rPr lang="en-US" sz="1000" b="1"/>
              <a:t>Security</a:t>
            </a:r>
          </a:p>
        </p:txBody>
      </p:sp>
      <p:sp>
        <p:nvSpPr>
          <p:cNvPr id="48274" name="Text Box 146"/>
          <p:cNvSpPr txBox="1">
            <a:spLocks noChangeArrowheads="1"/>
          </p:cNvSpPr>
          <p:nvPr/>
        </p:nvSpPr>
        <p:spPr bwMode="auto">
          <a:xfrm>
            <a:off x="285720" y="5002115"/>
            <a:ext cx="3838572" cy="1855885"/>
          </a:xfrm>
          <a:prstGeom prst="rect">
            <a:avLst/>
          </a:prstGeom>
          <a:noFill/>
          <a:ln w="19050" algn="ctr">
            <a:noFill/>
            <a:miter lim="800000"/>
            <a:headEnd/>
            <a:tailEnd/>
          </a:ln>
          <a:effectLst/>
        </p:spPr>
        <p:txBody>
          <a:bodyPr wrap="square" lIns="91430" tIns="45716" rIns="91430" bIns="45716">
            <a:spAutoFit/>
          </a:bodyPr>
          <a:lstStyle/>
          <a:p>
            <a:pPr defTabSz="912813" eaLnBrk="0" hangingPunct="0">
              <a:lnSpc>
                <a:spcPct val="85000"/>
              </a:lnSpc>
              <a:spcBef>
                <a:spcPct val="50000"/>
              </a:spcBef>
              <a:spcAft>
                <a:spcPct val="10000"/>
              </a:spcAft>
              <a:buClr>
                <a:srgbClr val="FFCC00"/>
              </a:buClr>
              <a:buFont typeface="Wingdings" pitchFamily="2" charset="2"/>
              <a:buNone/>
            </a:pPr>
            <a:r>
              <a:rPr lang="en-US" sz="1200" b="1" u="sng" dirty="0"/>
              <a:t>Key </a:t>
            </a:r>
            <a:r>
              <a:rPr lang="en-US" sz="1200" b="1" u="sng" dirty="0" smtClean="0"/>
              <a:t>Differentiator:</a:t>
            </a:r>
            <a:endParaRPr lang="en-US" sz="1200" b="1" u="sng" dirty="0"/>
          </a:p>
          <a:p>
            <a:pPr defTabSz="912813" eaLnBrk="0" hangingPunct="0">
              <a:lnSpc>
                <a:spcPct val="85000"/>
              </a:lnSpc>
              <a:spcBef>
                <a:spcPct val="50000"/>
              </a:spcBef>
              <a:spcAft>
                <a:spcPct val="10000"/>
              </a:spcAft>
              <a:buClr>
                <a:srgbClr val="FFCC00"/>
              </a:buClr>
              <a:buFont typeface="Wingdings" pitchFamily="2" charset="2"/>
              <a:buChar char="§"/>
            </a:pPr>
            <a:r>
              <a:rPr lang="en-US" sz="1200" b="1" dirty="0" smtClean="0"/>
              <a:t> Professional Services</a:t>
            </a:r>
            <a:endParaRPr lang="en-US" sz="1200" b="1" dirty="0"/>
          </a:p>
          <a:p>
            <a:pPr defTabSz="912813" eaLnBrk="0" hangingPunct="0">
              <a:lnSpc>
                <a:spcPct val="85000"/>
              </a:lnSpc>
              <a:spcBef>
                <a:spcPct val="50000"/>
              </a:spcBef>
              <a:spcAft>
                <a:spcPct val="10000"/>
              </a:spcAft>
              <a:buClr>
                <a:srgbClr val="FFCC00"/>
              </a:buClr>
              <a:buFont typeface="Wingdings" pitchFamily="2" charset="2"/>
              <a:buChar char="§"/>
            </a:pPr>
            <a:r>
              <a:rPr lang="en-US" sz="1200" b="1" dirty="0" smtClean="0"/>
              <a:t> Degree of direct Service tools</a:t>
            </a:r>
            <a:endParaRPr lang="en-US" sz="1200" b="1" dirty="0"/>
          </a:p>
          <a:p>
            <a:pPr defTabSz="912813" eaLnBrk="0" hangingPunct="0">
              <a:lnSpc>
                <a:spcPct val="85000"/>
              </a:lnSpc>
              <a:spcBef>
                <a:spcPct val="50000"/>
              </a:spcBef>
              <a:spcAft>
                <a:spcPct val="10000"/>
              </a:spcAft>
              <a:buClr>
                <a:srgbClr val="FFCC00"/>
              </a:buClr>
              <a:buFont typeface="Wingdings" pitchFamily="2" charset="2"/>
              <a:buChar char="§"/>
            </a:pPr>
            <a:r>
              <a:rPr lang="en-US" sz="1200" b="1" dirty="0" smtClean="0"/>
              <a:t> Degree of security of data</a:t>
            </a:r>
          </a:p>
          <a:p>
            <a:pPr defTabSz="912813" eaLnBrk="0" hangingPunct="0">
              <a:lnSpc>
                <a:spcPct val="85000"/>
              </a:lnSpc>
              <a:spcBef>
                <a:spcPct val="50000"/>
              </a:spcBef>
              <a:spcAft>
                <a:spcPct val="10000"/>
              </a:spcAft>
              <a:buClr>
                <a:srgbClr val="FFCC00"/>
              </a:buClr>
              <a:buFont typeface="Wingdings" pitchFamily="2" charset="2"/>
              <a:buChar char="§"/>
            </a:pPr>
            <a:r>
              <a:rPr lang="en-US" sz="1200" b="1" dirty="0" smtClean="0"/>
              <a:t> Degree </a:t>
            </a:r>
            <a:r>
              <a:rPr lang="en-US" sz="1200" b="1" dirty="0" smtClean="0"/>
              <a:t>of customization/visualization</a:t>
            </a:r>
            <a:endParaRPr lang="en-US" sz="1200" b="1" dirty="0"/>
          </a:p>
          <a:p>
            <a:pPr defTabSz="912813" eaLnBrk="0" hangingPunct="0">
              <a:lnSpc>
                <a:spcPct val="85000"/>
              </a:lnSpc>
              <a:spcBef>
                <a:spcPct val="50000"/>
              </a:spcBef>
              <a:spcAft>
                <a:spcPct val="10000"/>
              </a:spcAft>
              <a:buClr>
                <a:srgbClr val="FFCC00"/>
              </a:buClr>
              <a:buFont typeface="Wingdings" pitchFamily="2" charset="2"/>
              <a:buChar char="§"/>
            </a:pPr>
            <a:endParaRPr lang="en-US" sz="1200" b="1" dirty="0"/>
          </a:p>
          <a:p>
            <a:pPr defTabSz="912813" eaLnBrk="0" hangingPunct="0">
              <a:lnSpc>
                <a:spcPct val="85000"/>
              </a:lnSpc>
              <a:spcBef>
                <a:spcPct val="50000"/>
              </a:spcBef>
              <a:spcAft>
                <a:spcPct val="10000"/>
              </a:spcAft>
              <a:buClr>
                <a:srgbClr val="FFCC00"/>
              </a:buClr>
              <a:buFont typeface="Wingdings" pitchFamily="2" charset="2"/>
              <a:buChar char="§"/>
            </a:pPr>
            <a:endParaRPr lang="en-US" sz="1200" b="1" dirty="0"/>
          </a:p>
        </p:txBody>
      </p:sp>
      <p:sp>
        <p:nvSpPr>
          <p:cNvPr id="48275" name="Text Box 147"/>
          <p:cNvSpPr txBox="1">
            <a:spLocks noChangeArrowheads="1"/>
          </p:cNvSpPr>
          <p:nvPr/>
        </p:nvSpPr>
        <p:spPr bwMode="auto">
          <a:xfrm rot="-3284618">
            <a:off x="3130551" y="1855817"/>
            <a:ext cx="1247775" cy="222250"/>
          </a:xfrm>
          <a:prstGeom prst="rect">
            <a:avLst/>
          </a:prstGeom>
          <a:noFill/>
          <a:ln w="19050" algn="ctr">
            <a:noFill/>
            <a:miter lim="800000"/>
            <a:headEnd/>
            <a:tailEnd/>
          </a:ln>
          <a:effectLst/>
        </p:spPr>
        <p:txBody>
          <a:bodyPr lIns="91430" tIns="45716" rIns="91430" bIns="45716">
            <a:spAutoFit/>
          </a:bodyPr>
          <a:lstStyle/>
          <a:p>
            <a:pPr defTabSz="912813" eaLnBrk="0" hangingPunct="0">
              <a:lnSpc>
                <a:spcPct val="85000"/>
              </a:lnSpc>
              <a:spcBef>
                <a:spcPct val="50000"/>
              </a:spcBef>
              <a:spcAft>
                <a:spcPct val="10000"/>
              </a:spcAft>
              <a:buClr>
                <a:srgbClr val="FFCC00"/>
              </a:buClr>
              <a:buFont typeface="Wingdings" pitchFamily="2" charset="2"/>
              <a:buNone/>
            </a:pPr>
            <a:r>
              <a:rPr lang="en-US" sz="1000" b="1"/>
              <a:t>Rating System</a:t>
            </a:r>
          </a:p>
        </p:txBody>
      </p:sp>
      <p:sp>
        <p:nvSpPr>
          <p:cNvPr id="48276" name="AutoShape 148"/>
          <p:cNvSpPr>
            <a:spLocks noChangeArrowheads="1"/>
          </p:cNvSpPr>
          <p:nvPr/>
        </p:nvSpPr>
        <p:spPr bwMode="auto">
          <a:xfrm rot="5400000">
            <a:off x="5543544" y="3343276"/>
            <a:ext cx="2143140" cy="457200"/>
          </a:xfrm>
          <a:prstGeom prst="triangle">
            <a:avLst>
              <a:gd name="adj" fmla="val 50000"/>
            </a:avLst>
          </a:prstGeom>
          <a:solidFill>
            <a:schemeClr val="accent1"/>
          </a:solidFill>
          <a:ln w="19050" algn="ctr">
            <a:solidFill>
              <a:schemeClr val="tx1"/>
            </a:solidFill>
            <a:miter lim="800000"/>
            <a:headEnd/>
            <a:tailEnd/>
          </a:ln>
          <a:effectLst/>
        </p:spPr>
        <p:txBody>
          <a:bodyPr wrap="none" anchor="ctr"/>
          <a:lstStyle/>
          <a:p>
            <a:endParaRPr lang="en-US"/>
          </a:p>
        </p:txBody>
      </p:sp>
      <p:sp>
        <p:nvSpPr>
          <p:cNvPr id="48277" name="Text Box 149"/>
          <p:cNvSpPr txBox="1">
            <a:spLocks noChangeArrowheads="1"/>
          </p:cNvSpPr>
          <p:nvPr/>
        </p:nvSpPr>
        <p:spPr bwMode="auto">
          <a:xfrm>
            <a:off x="7072330" y="2742525"/>
            <a:ext cx="2071702" cy="1686607"/>
          </a:xfrm>
          <a:prstGeom prst="rect">
            <a:avLst/>
          </a:prstGeom>
          <a:noFill/>
          <a:ln w="19050" algn="ctr">
            <a:noFill/>
            <a:miter lim="800000"/>
            <a:headEnd/>
            <a:tailEnd/>
          </a:ln>
          <a:effectLst/>
        </p:spPr>
        <p:txBody>
          <a:bodyPr wrap="square" lIns="91430" tIns="45716" rIns="91430" bIns="45716">
            <a:spAutoFit/>
          </a:bodyPr>
          <a:lstStyle/>
          <a:p>
            <a:pPr defTabSz="912813" eaLnBrk="0" hangingPunct="0">
              <a:lnSpc>
                <a:spcPct val="85000"/>
              </a:lnSpc>
              <a:spcBef>
                <a:spcPct val="50000"/>
              </a:spcBef>
              <a:spcAft>
                <a:spcPct val="10000"/>
              </a:spcAft>
              <a:buClr>
                <a:srgbClr val="FFCC00"/>
              </a:buClr>
              <a:buFont typeface="Wingdings" pitchFamily="2" charset="2"/>
              <a:buChar char="§"/>
            </a:pPr>
            <a:r>
              <a:rPr lang="en-US" sz="1400" b="1" dirty="0"/>
              <a:t>80-90% of features are common across all social networking websites.</a:t>
            </a:r>
          </a:p>
          <a:p>
            <a:pPr defTabSz="912813" eaLnBrk="0" hangingPunct="0">
              <a:lnSpc>
                <a:spcPct val="85000"/>
              </a:lnSpc>
              <a:spcBef>
                <a:spcPct val="50000"/>
              </a:spcBef>
              <a:spcAft>
                <a:spcPct val="10000"/>
              </a:spcAft>
              <a:buClr>
                <a:srgbClr val="FFCC00"/>
              </a:buClr>
              <a:buFont typeface="Wingdings" pitchFamily="2" charset="2"/>
              <a:buChar char="§"/>
            </a:pPr>
            <a:r>
              <a:rPr lang="en-US" sz="1400" b="1" dirty="0"/>
              <a:t>Differentiation more in positioning and marketing than actual features.</a:t>
            </a:r>
          </a:p>
        </p:txBody>
      </p:sp>
      <p:sp>
        <p:nvSpPr>
          <p:cNvPr id="24" name="Rectangle 2"/>
          <p:cNvSpPr>
            <a:spLocks noGrp="1" noChangeArrowheads="1"/>
          </p:cNvSpPr>
          <p:nvPr>
            <p:ph type="title"/>
          </p:nvPr>
        </p:nvSpPr>
        <p:spPr>
          <a:xfrm>
            <a:off x="457200" y="274638"/>
            <a:ext cx="8229600" cy="1143000"/>
          </a:xfrm>
        </p:spPr>
        <p:txBody>
          <a:bodyPr/>
          <a:lstStyle/>
          <a:p>
            <a:r>
              <a:rPr lang="en-US" dirty="0" smtClean="0"/>
              <a:t>Professional Network Environments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Professional Network Environments</a:t>
            </a:r>
            <a:endParaRPr lang="en-US" dirty="0"/>
          </a:p>
        </p:txBody>
      </p:sp>
      <p:pic>
        <p:nvPicPr>
          <p:cNvPr id="8" name="Picture 5" descr="patient_background"/>
          <p:cNvPicPr>
            <a:picLocks noChangeAspect="1" noChangeArrowheads="1"/>
          </p:cNvPicPr>
          <p:nvPr/>
        </p:nvPicPr>
        <p:blipFill>
          <a:blip r:embed="rId2" cstate="print"/>
          <a:srcRect/>
          <a:stretch>
            <a:fillRect/>
          </a:stretch>
        </p:blipFill>
        <p:spPr bwMode="auto">
          <a:xfrm>
            <a:off x="4929190" y="1714488"/>
            <a:ext cx="4038600" cy="2524125"/>
          </a:xfrm>
          <a:prstGeom prst="rect">
            <a:avLst/>
          </a:prstGeom>
          <a:noFill/>
          <a:ln w="9525">
            <a:noFill/>
            <a:miter lim="800000"/>
            <a:headEnd/>
            <a:tailEnd/>
          </a:ln>
          <a:effectLst/>
        </p:spPr>
      </p:pic>
      <p:pic>
        <p:nvPicPr>
          <p:cNvPr id="7" name="Picture 7" descr="clinician_background"/>
          <p:cNvPicPr>
            <a:picLocks noChangeAspect="1" noChangeArrowheads="1"/>
          </p:cNvPicPr>
          <p:nvPr/>
        </p:nvPicPr>
        <p:blipFill>
          <a:blip r:embed="rId3" cstate="print"/>
          <a:srcRect/>
          <a:stretch>
            <a:fillRect/>
          </a:stretch>
        </p:blipFill>
        <p:spPr bwMode="auto">
          <a:xfrm>
            <a:off x="2643174" y="2857496"/>
            <a:ext cx="4038600" cy="2519362"/>
          </a:xfrm>
          <a:prstGeom prst="rect">
            <a:avLst/>
          </a:prstGeom>
          <a:noFill/>
          <a:ln w="9525">
            <a:noFill/>
            <a:miter lim="800000"/>
            <a:headEnd/>
            <a:tailEnd/>
          </a:ln>
          <a:effectLst/>
        </p:spPr>
      </p:pic>
      <p:pic>
        <p:nvPicPr>
          <p:cNvPr id="6" name="Picture 5" descr="lobby"/>
          <p:cNvPicPr>
            <a:picLocks noChangeAspect="1" noChangeArrowheads="1"/>
          </p:cNvPicPr>
          <p:nvPr/>
        </p:nvPicPr>
        <p:blipFill>
          <a:blip r:embed="rId4" cstate="print"/>
          <a:srcRect/>
          <a:stretch>
            <a:fillRect/>
          </a:stretch>
        </p:blipFill>
        <p:spPr bwMode="auto">
          <a:xfrm>
            <a:off x="214282" y="4127500"/>
            <a:ext cx="4038600" cy="27305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357298"/>
            <a:ext cx="9144000" cy="55007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Rectangle 2"/>
          <p:cNvSpPr>
            <a:spLocks noGrp="1" noChangeArrowheads="1"/>
          </p:cNvSpPr>
          <p:nvPr>
            <p:ph type="title"/>
          </p:nvPr>
        </p:nvSpPr>
        <p:spPr/>
        <p:txBody>
          <a:bodyPr/>
          <a:lstStyle/>
          <a:p>
            <a:r>
              <a:rPr lang="en-US" dirty="0" smtClean="0"/>
              <a:t>Portal web </a:t>
            </a:r>
            <a:r>
              <a:rPr lang="en-US" dirty="0"/>
              <a:t>based solution</a:t>
            </a:r>
          </a:p>
        </p:txBody>
      </p:sp>
      <p:sp>
        <p:nvSpPr>
          <p:cNvPr id="5123" name="Rectangle 3"/>
          <p:cNvSpPr>
            <a:spLocks noGrp="1" noChangeArrowheads="1"/>
          </p:cNvSpPr>
          <p:nvPr>
            <p:ph type="body" sz="half" idx="2"/>
          </p:nvPr>
        </p:nvSpPr>
        <p:spPr>
          <a:xfrm>
            <a:off x="4891118" y="1600200"/>
            <a:ext cx="4038600" cy="4525963"/>
          </a:xfrm>
        </p:spPr>
        <p:txBody>
          <a:bodyPr/>
          <a:lstStyle/>
          <a:p>
            <a:pPr algn="just">
              <a:lnSpc>
                <a:spcPct val="90000"/>
              </a:lnSpc>
            </a:pPr>
            <a:r>
              <a:rPr lang="en-US" sz="2000" dirty="0"/>
              <a:t>Relating patients, clinicians and researchers on rare diseases through a series of tools for the data integration, management, visualization and simulation.</a:t>
            </a:r>
          </a:p>
          <a:p>
            <a:pPr algn="just">
              <a:lnSpc>
                <a:spcPct val="90000"/>
              </a:lnSpc>
            </a:pPr>
            <a:r>
              <a:rPr lang="en-US" sz="2000" dirty="0"/>
              <a:t>A </a:t>
            </a:r>
            <a:r>
              <a:rPr lang="en-US" sz="2000" b="1" dirty="0"/>
              <a:t>web portal</a:t>
            </a:r>
            <a:r>
              <a:rPr lang="en-US" sz="2000" dirty="0"/>
              <a:t> aims to put into communication using social networking tools.</a:t>
            </a:r>
          </a:p>
          <a:p>
            <a:pPr algn="just">
              <a:lnSpc>
                <a:spcPct val="90000"/>
              </a:lnSpc>
            </a:pPr>
            <a:r>
              <a:rPr lang="en-US" sz="2000" dirty="0"/>
              <a:t>Always provide useful information to the user regardless of his/her background and always following his/her interest.</a:t>
            </a:r>
          </a:p>
        </p:txBody>
      </p:sp>
      <p:pic>
        <p:nvPicPr>
          <p:cNvPr id="5125" name="Picture 5"/>
          <p:cNvPicPr>
            <a:picLocks noChangeAspect="1" noChangeArrowheads="1"/>
          </p:cNvPicPr>
          <p:nvPr>
            <p:ph sz="half" idx="1"/>
          </p:nvPr>
        </p:nvPicPr>
        <p:blipFill>
          <a:blip r:embed="rId2" cstate="print"/>
          <a:srcRect l="10335" t="4085" r="24538" b="28052"/>
          <a:stretch>
            <a:fillRect/>
          </a:stretch>
        </p:blipFill>
        <p:spPr>
          <a:xfrm>
            <a:off x="116683" y="1843089"/>
            <a:ext cx="4741069" cy="3157547"/>
          </a:xfrm>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357298"/>
            <a:ext cx="9144000" cy="55007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6" name="Rectangle 2"/>
          <p:cNvSpPr>
            <a:spLocks noGrp="1" noChangeArrowheads="1"/>
          </p:cNvSpPr>
          <p:nvPr>
            <p:ph type="title"/>
          </p:nvPr>
        </p:nvSpPr>
        <p:spPr/>
        <p:txBody>
          <a:bodyPr/>
          <a:lstStyle/>
          <a:p>
            <a:r>
              <a:rPr lang="en-US" dirty="0" smtClean="0"/>
              <a:t>Portal web </a:t>
            </a:r>
            <a:r>
              <a:rPr lang="en-US" dirty="0"/>
              <a:t>based solution</a:t>
            </a:r>
          </a:p>
        </p:txBody>
      </p:sp>
      <p:sp>
        <p:nvSpPr>
          <p:cNvPr id="6151" name="Rectangle 7"/>
          <p:cNvSpPr>
            <a:spLocks noGrp="1" noChangeArrowheads="1"/>
          </p:cNvSpPr>
          <p:nvPr>
            <p:ph type="body" sz="half" idx="2"/>
          </p:nvPr>
        </p:nvSpPr>
        <p:spPr>
          <a:xfrm>
            <a:off x="4176743" y="1689119"/>
            <a:ext cx="4752975" cy="4525963"/>
          </a:xfrm>
        </p:spPr>
        <p:txBody>
          <a:bodyPr/>
          <a:lstStyle/>
          <a:p>
            <a:pPr algn="just">
              <a:lnSpc>
                <a:spcPct val="80000"/>
              </a:lnSpc>
            </a:pPr>
            <a:r>
              <a:rPr lang="en-US" sz="2000" dirty="0"/>
              <a:t>To allow professionals access to information dispersed in different medical </a:t>
            </a:r>
            <a:r>
              <a:rPr lang="en-US" sz="2000" dirty="0" err="1"/>
              <a:t>centres</a:t>
            </a:r>
            <a:r>
              <a:rPr lang="en-US" sz="2000" dirty="0"/>
              <a:t> to expand further the frontiers in which is found. </a:t>
            </a:r>
          </a:p>
          <a:p>
            <a:pPr algn="just">
              <a:lnSpc>
                <a:spcPct val="80000"/>
              </a:lnSpc>
            </a:pPr>
            <a:r>
              <a:rPr lang="en-US" sz="2000" dirty="0"/>
              <a:t>To </a:t>
            </a:r>
            <a:r>
              <a:rPr lang="en-US" sz="2000" b="1" dirty="0"/>
              <a:t>analysis this information</a:t>
            </a:r>
            <a:r>
              <a:rPr lang="en-US" sz="2000" dirty="0"/>
              <a:t> to contrast medical decisions in a complex and an interesting process. </a:t>
            </a:r>
          </a:p>
          <a:p>
            <a:pPr algn="just">
              <a:lnSpc>
                <a:spcPct val="80000"/>
              </a:lnSpc>
            </a:pPr>
            <a:r>
              <a:rPr lang="en-US" sz="2000" dirty="0"/>
              <a:t>To </a:t>
            </a:r>
            <a:r>
              <a:rPr lang="en-US" sz="2000" b="1" dirty="0"/>
              <a:t>integrate different databases</a:t>
            </a:r>
            <a:r>
              <a:rPr lang="en-US" sz="2000" dirty="0"/>
              <a:t> with the aim of comparing them with technical models and to analyze data from different levels achieving more information than the one found in the complex disorder of the research process, leading to translational medicine in geographically disperse locations.</a:t>
            </a:r>
          </a:p>
        </p:txBody>
      </p:sp>
      <p:pic>
        <p:nvPicPr>
          <p:cNvPr id="6153" name="Picture 9" descr="SoftwareArchitecture"/>
          <p:cNvPicPr>
            <a:picLocks noChangeAspect="1" noChangeArrowheads="1"/>
          </p:cNvPicPr>
          <p:nvPr>
            <p:ph sz="half" idx="1"/>
          </p:nvPr>
        </p:nvPicPr>
        <p:blipFill>
          <a:blip r:embed="rId2" cstate="print"/>
          <a:srcRect/>
          <a:stretch>
            <a:fillRect/>
          </a:stretch>
        </p:blipFill>
        <p:spPr>
          <a:xfrm>
            <a:off x="148002" y="1628774"/>
            <a:ext cx="3994109" cy="3300424"/>
          </a:xfrm>
          <a:noFill/>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SIZE" val="Yes"/>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2803</TotalTime>
  <Words>1088</Words>
  <Application>Microsoft Office PowerPoint</Application>
  <PresentationFormat>On-screen Show (4:3)</PresentationFormat>
  <Paragraphs>211</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Tema de Office</vt:lpstr>
      <vt:lpstr>ActivA</vt:lpstr>
      <vt:lpstr>Slide 2</vt:lpstr>
      <vt:lpstr>          “from remote bedside to bench and back to remote bedside “ </vt:lpstr>
      <vt:lpstr>Slide 4</vt:lpstr>
      <vt:lpstr>Slide 5</vt:lpstr>
      <vt:lpstr>Professional Network Environments</vt:lpstr>
      <vt:lpstr>Professional Network Environments</vt:lpstr>
      <vt:lpstr>Portal web based solution</vt:lpstr>
      <vt:lpstr>Portal web based solution</vt:lpstr>
      <vt:lpstr>Bioinformatics and knowledge management</vt:lpstr>
      <vt:lpstr>Interactive systems</vt:lpstr>
      <vt:lpstr>Decision support system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HCP</dc:creator>
  <cp:lastModifiedBy>William</cp:lastModifiedBy>
  <cp:revision>172</cp:revision>
  <dcterms:created xsi:type="dcterms:W3CDTF">2009-05-14T07:03:40Z</dcterms:created>
  <dcterms:modified xsi:type="dcterms:W3CDTF">2010-01-25T06:11:51Z</dcterms:modified>
</cp:coreProperties>
</file>