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23" r:id="rId3"/>
    <p:sldId id="322" r:id="rId4"/>
    <p:sldId id="319" r:id="rId5"/>
    <p:sldId id="321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-148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5D3241-F170-4A32-AF36-E299047AB184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CEF853-A334-4C92-8D6C-23903B6E1FD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CDC2E7-89C8-4C69-8C92-762DDF44079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60863"/>
            <a:ext cx="4959350" cy="4079875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94837-0422-425E-BB02-B6410FE7AF54}" type="slidenum">
              <a:rPr lang="it-IT"/>
              <a:pPr>
                <a:defRPr/>
              </a:pPr>
              <a:t>3</a:t>
            </a:fld>
            <a:endParaRPr lang="it-IT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E44CF6-CD9C-48DB-B4ED-AADB1585BB6A}" type="slidenum">
              <a:rPr lang="it-IT" smtClean="0"/>
              <a:pPr>
                <a:defRPr/>
              </a:pPr>
              <a:t>4</a:t>
            </a:fld>
            <a:endParaRPr lang="it-IT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60863"/>
            <a:ext cx="4959350" cy="40798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9.2 O2H\logo\FONDO_Simpl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27D76-54B5-4DAF-8C99-F0188CE026E5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02E4-4642-4858-8A3A-6E75E4B035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61A9-B210-422E-B084-F959A0266BE1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8BC46-16CA-404D-885C-696599EA688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D340-EB09-432B-9F20-135A203587A9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3FFD-8FCB-4009-8866-DA77D2C0BC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FD396-97ED-4851-A196-0FFBE23D1FAB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7293-2F10-4EEA-932D-5C537AA1189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9.2 O2H\logo\FONDO_Simpl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5897-ABA7-4ABC-875E-C425C58D8564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44AB3-5768-4C64-8DB0-05514E71BC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72BC6-5731-4723-9401-03E5B1F9E831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BAAD1-C939-4373-8717-7F77D80A08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F4980-E749-4696-8CFF-0478665F0A89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E0B55-D87F-4D58-A42F-FF88F88B37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9308-8C63-4D3A-9997-FFBB340EBC67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63518-5E46-4049-AC87-0799EB0A63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1EBB-74F5-45F4-83E4-7A3F1816A896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0F51-77EE-449F-85D8-3333D06CECF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2D581-1B2A-4468-9D21-1B980FF42EBB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7DCF-1EB3-43CD-9616-068E6552A47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0702F-2052-41F9-9CC7-B747D22D0DCB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0952-357C-447F-B101-03CBD06EB98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E0FF2-1322-4D2E-AC6B-84DD13D51EC3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5D54-7A41-4AAD-BFD5-A02DFE2962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:\9.2 O2H\logo\FONDO_Simple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10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8C5F2E-D3ED-4E35-AB60-33CD5DC6C10B}" type="datetimeFigureOut">
              <a:rPr lang="es-ES"/>
              <a:pPr>
                <a:defRPr/>
              </a:pPr>
              <a:t>11/11/2009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879458-69F9-4CE7-8FF2-0A0D7C6A2F8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9.2 O2H\logo\fondo_ppt_f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45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581769" y="6220446"/>
            <a:ext cx="3390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  <a:cs typeface="+mn-cs"/>
              </a:rPr>
              <a:t>Personalized Health Systems</a:t>
            </a:r>
          </a:p>
          <a:p>
            <a:pPr algn="ctr">
              <a:defRPr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  <a:cs typeface="+mn-cs"/>
              </a:rPr>
              <a:t>&amp;</a:t>
            </a:r>
          </a:p>
          <a:p>
            <a:pPr algn="ctr">
              <a:defRPr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  <a:cs typeface="+mn-cs"/>
              </a:rPr>
              <a:t>Virtual Research Networks</a:t>
            </a:r>
            <a:endParaRPr lang="es-ES" dirty="0">
              <a:solidFill>
                <a:schemeClr val="accent4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4282" y="71414"/>
            <a:ext cx="7772400" cy="1470025"/>
          </a:xfrm>
        </p:spPr>
        <p:txBody>
          <a:bodyPr/>
          <a:lstStyle/>
          <a:p>
            <a:r>
              <a:rPr lang="en-US" dirty="0" smtClean="0"/>
              <a:t>ActivA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l"/>
            <a:r>
              <a:rPr lang="en-GB" sz="1800" dirty="0" smtClean="0">
                <a:latin typeface="Arial" pitchFamily="34" charset="0"/>
              </a:rPr>
              <a:t>Overall Focus: Biomedical Research:</a:t>
            </a:r>
            <a:br>
              <a:rPr lang="en-GB" sz="1800" dirty="0" smtClean="0">
                <a:latin typeface="Arial" pitchFamily="34" charset="0"/>
              </a:rPr>
            </a:br>
            <a:r>
              <a:rPr lang="en-GB" sz="1800" dirty="0" smtClean="0">
                <a:latin typeface="Arial" pitchFamily="34" charset="0"/>
              </a:rPr>
              <a:t>	 “from remote bedside to bench and back to remote bedside “</a:t>
            </a:r>
            <a:r>
              <a:rPr lang="ca-ES" sz="2400" dirty="0" smtClean="0">
                <a:latin typeface="Arial" pitchFamily="34" charset="0"/>
              </a:rPr>
              <a:t> </a:t>
            </a:r>
          </a:p>
        </p:txBody>
      </p:sp>
      <p:sp>
        <p:nvSpPr>
          <p:cNvPr id="26627" name="McK Footno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727450" y="6357938"/>
            <a:ext cx="541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574675" indent="-574675" algn="ctr" defTabSz="895350">
              <a:lnSpc>
                <a:spcPct val="95000"/>
              </a:lnSpc>
              <a:tabLst>
                <a:tab pos="533400" algn="r"/>
              </a:tabLst>
            </a:pPr>
            <a:r>
              <a:rPr lang="en-US">
                <a:solidFill>
                  <a:srgbClr val="000000"/>
                </a:solidFill>
                <a:latin typeface="News Gothic MT"/>
              </a:rPr>
              <a:t>	 		</a:t>
            </a:r>
          </a:p>
          <a:p>
            <a:pPr marL="574675" indent="-574675" algn="ctr" defTabSz="895350">
              <a:lnSpc>
                <a:spcPct val="95000"/>
              </a:lnSpc>
              <a:tabLst>
                <a:tab pos="533400" algn="r"/>
              </a:tabLst>
            </a:pPr>
            <a:r>
              <a:rPr lang="en-US">
                <a:solidFill>
                  <a:srgbClr val="000000"/>
                </a:solidFill>
                <a:latin typeface="News Gothic MT"/>
              </a:rPr>
              <a:t>	</a:t>
            </a:r>
            <a:r>
              <a:rPr lang="ca-ES">
                <a:solidFill>
                  <a:srgbClr val="000000"/>
                </a:solidFill>
                <a:latin typeface="News Gothic MT"/>
              </a:rPr>
              <a:t>Fon t: J. Jain.Current Opin Mol Ther 2002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901825" y="1166813"/>
            <a:ext cx="5816600" cy="447675"/>
          </a:xfrm>
          <a:prstGeom prst="roundRect">
            <a:avLst>
              <a:gd name="adj" fmla="val 9468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62350" y="1285875"/>
            <a:ext cx="287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buSzPct val="100000"/>
              <a:buFont typeface="Symbol" pitchFamily="18" charset="2"/>
              <a:buNone/>
            </a:pPr>
            <a:r>
              <a:rPr lang="en-US" sz="1500">
                <a:latin typeface="News Gothic MT"/>
              </a:rPr>
              <a:t>"Personalized" medicines</a:t>
            </a:r>
          </a:p>
          <a:p>
            <a:pPr algn="ctr" eaLnBrk="0" hangingPunct="0">
              <a:buSzPct val="100000"/>
              <a:buFont typeface="Symbol" pitchFamily="18" charset="2"/>
              <a:buNone/>
            </a:pPr>
            <a:endParaRPr lang="en-US" sz="1500">
              <a:latin typeface="News Gothic MT"/>
            </a:endParaRP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868488" y="5816600"/>
            <a:ext cx="5849937" cy="374650"/>
          </a:xfrm>
          <a:prstGeom prst="roundRect">
            <a:avLst>
              <a:gd name="adj" fmla="val 9468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736975" y="5908675"/>
            <a:ext cx="2155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buSzPct val="100000"/>
              <a:buFont typeface="Symbol" pitchFamily="18" charset="2"/>
              <a:buNone/>
            </a:pPr>
            <a:r>
              <a:rPr lang="en-US" sz="1500">
                <a:latin typeface="News Gothic MT"/>
              </a:rPr>
              <a:t>Drug Development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105025" y="1847850"/>
            <a:ext cx="1433513" cy="52546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Monitoring of therapy</a:t>
            </a:r>
            <a:endParaRPr lang="en-US" sz="1200">
              <a:latin typeface="News Gothic MT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161088" y="1781175"/>
            <a:ext cx="1220787" cy="5238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Genomics and Bioinformatics</a:t>
            </a:r>
            <a:endParaRPr lang="en-US" sz="1200">
              <a:latin typeface="News Gothic MT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161088" y="2640013"/>
            <a:ext cx="1220787" cy="5254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Discovery of disease gene proteins</a:t>
            </a:r>
            <a:endParaRPr lang="en-US" sz="1200">
              <a:latin typeface="News Gothic MT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161088" y="4403725"/>
            <a:ext cx="1220787" cy="5254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Genetics</a:t>
            </a:r>
            <a:endParaRPr lang="en-US" sz="1200">
              <a:latin typeface="News Gothic MT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161088" y="3629025"/>
            <a:ext cx="1220787" cy="5254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Reclassification of diseases</a:t>
            </a:r>
            <a:endParaRPr lang="en-US" sz="1200">
              <a:latin typeface="News Gothic MT"/>
            </a:endParaRP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 rot="-5400000">
            <a:off x="51594" y="3367882"/>
            <a:ext cx="3175000" cy="430212"/>
          </a:xfrm>
          <a:prstGeom prst="roundRect">
            <a:avLst>
              <a:gd name="adj" fmla="val 9468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 rot="-5400000">
            <a:off x="577057" y="3256756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buSzPct val="100000"/>
              <a:buFont typeface="Symbol" pitchFamily="18" charset="2"/>
              <a:buNone/>
            </a:pPr>
            <a:r>
              <a:rPr lang="en-US" sz="1500">
                <a:latin typeface="News Gothic MT"/>
              </a:rPr>
              <a:t>Integrated Healthcare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 rot="5400000">
            <a:off x="6342063" y="3368675"/>
            <a:ext cx="3175000" cy="428625"/>
          </a:xfrm>
          <a:prstGeom prst="roundRect">
            <a:avLst>
              <a:gd name="adj" fmla="val 9468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 rot="5400000">
            <a:off x="6789738" y="3282950"/>
            <a:ext cx="2263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70000"/>
              </a:lnSpc>
              <a:buSzPct val="100000"/>
              <a:buFont typeface="Symbol" pitchFamily="18" charset="2"/>
              <a:buNone/>
            </a:pPr>
            <a:r>
              <a:rPr lang="en-US" sz="1500">
                <a:latin typeface="News Gothic MT"/>
              </a:rPr>
              <a:t>Pharmaco-genetics</a:t>
            </a:r>
          </a:p>
          <a:p>
            <a:pPr algn="ctr" eaLnBrk="0" hangingPunct="0">
              <a:lnSpc>
                <a:spcPct val="70000"/>
              </a:lnSpc>
              <a:buSzPct val="100000"/>
              <a:buFont typeface="Symbol" pitchFamily="18" charset="2"/>
              <a:buNone/>
            </a:pPr>
            <a:r>
              <a:rPr lang="en-US" sz="1500">
                <a:latin typeface="News Gothic MT"/>
              </a:rPr>
              <a:t>Genomics/Proteomics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105025" y="3635375"/>
            <a:ext cx="1433513" cy="52546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Prevention</a:t>
            </a:r>
            <a:endParaRPr lang="en-US" sz="1200">
              <a:latin typeface="News Gothic MT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105025" y="4451350"/>
            <a:ext cx="1433513" cy="52546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Genetic screening</a:t>
            </a:r>
            <a:endParaRPr lang="en-US" sz="1200">
              <a:latin typeface="News Gothic MT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105025" y="3017838"/>
            <a:ext cx="1433513" cy="525462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Risk assessment</a:t>
            </a:r>
            <a:endParaRPr lang="en-US" sz="1200">
              <a:latin typeface="News Gothic MT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2105025" y="2428875"/>
            <a:ext cx="1433513" cy="52546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Early diagnosis</a:t>
            </a:r>
            <a:endParaRPr lang="en-US" sz="1200">
              <a:latin typeface="News Gothic MT"/>
            </a:endParaRP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2709863" y="4214813"/>
            <a:ext cx="130175" cy="1539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684963" y="4206875"/>
            <a:ext cx="130175" cy="1539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 flipV="1">
            <a:off x="6684963" y="3292475"/>
            <a:ext cx="130175" cy="1539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 flipH="1" flipV="1">
            <a:off x="6684963" y="2355850"/>
            <a:ext cx="130175" cy="1539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 flipV="1">
            <a:off x="6684963" y="4972050"/>
            <a:ext cx="130175" cy="1539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2101850" y="5219700"/>
            <a:ext cx="1431925" cy="525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Clinical Trials</a:t>
            </a:r>
            <a:endParaRPr lang="en-US" sz="1200">
              <a:latin typeface="News Gothic MT"/>
            </a:endParaRP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002088" y="5219700"/>
            <a:ext cx="1433512" cy="525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Toxicology prediction</a:t>
            </a:r>
            <a:endParaRPr lang="en-US" sz="1200">
              <a:latin typeface="News Gothic MT"/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954713" y="5219700"/>
            <a:ext cx="1433512" cy="5254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 sz="1200">
                <a:latin typeface="News Gothic MT"/>
              </a:rPr>
              <a:t>Identification of drug resistance</a:t>
            </a:r>
            <a:endParaRPr lang="en-US" sz="1200">
              <a:latin typeface="News Gothic MT"/>
            </a:endParaRPr>
          </a:p>
        </p:txBody>
      </p:sp>
      <p:sp>
        <p:nvSpPr>
          <p:cNvPr id="26653" name="AutoShape 29"/>
          <p:cNvSpPr>
            <a:spLocks noChangeArrowheads="1"/>
          </p:cNvSpPr>
          <p:nvPr/>
        </p:nvSpPr>
        <p:spPr bwMode="auto">
          <a:xfrm flipV="1">
            <a:off x="4722813" y="4994275"/>
            <a:ext cx="130175" cy="1539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54" name="AutoShape 30"/>
          <p:cNvSpPr>
            <a:spLocks noChangeArrowheads="1"/>
          </p:cNvSpPr>
          <p:nvPr/>
        </p:nvSpPr>
        <p:spPr bwMode="auto">
          <a:xfrm>
            <a:off x="4708525" y="1701800"/>
            <a:ext cx="130175" cy="1539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984625" y="2000250"/>
            <a:ext cx="1598613" cy="2933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2000" tIns="36000" rIns="72000" bIns="36000" anchor="ctr"/>
          <a:lstStyle/>
          <a:p>
            <a:pPr algn="ctr" eaLnBrk="0" hangingPunct="0"/>
            <a:r>
              <a:rPr lang="de-DE">
                <a:latin typeface="News Gothic MT"/>
              </a:rPr>
              <a:t>Molecular </a:t>
            </a:r>
          </a:p>
          <a:p>
            <a:pPr algn="ctr" eaLnBrk="0" hangingPunct="0"/>
            <a:r>
              <a:rPr lang="de-DE">
                <a:latin typeface="News Gothic MT"/>
              </a:rPr>
              <a:t>Diagnostics</a:t>
            </a:r>
            <a:endParaRPr lang="en-US">
              <a:latin typeface="News Gothic MT"/>
            </a:endParaRPr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 rot="-5400000">
            <a:off x="3769519" y="2093119"/>
            <a:ext cx="141287" cy="142875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57" name="AutoShape 33"/>
          <p:cNvSpPr>
            <a:spLocks noChangeArrowheads="1"/>
          </p:cNvSpPr>
          <p:nvPr/>
        </p:nvSpPr>
        <p:spPr bwMode="auto">
          <a:xfrm rot="-5400000">
            <a:off x="3769519" y="2639219"/>
            <a:ext cx="141287" cy="142875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58" name="AutoShape 34"/>
          <p:cNvSpPr>
            <a:spLocks noChangeArrowheads="1"/>
          </p:cNvSpPr>
          <p:nvPr/>
        </p:nvSpPr>
        <p:spPr bwMode="auto">
          <a:xfrm rot="-5400000">
            <a:off x="3769519" y="3225006"/>
            <a:ext cx="141288" cy="142875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59" name="AutoShape 35"/>
          <p:cNvSpPr>
            <a:spLocks noChangeArrowheads="1"/>
          </p:cNvSpPr>
          <p:nvPr/>
        </p:nvSpPr>
        <p:spPr bwMode="auto">
          <a:xfrm rot="-5400000">
            <a:off x="3769519" y="4598194"/>
            <a:ext cx="141287" cy="142875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0" name="AutoShape 36"/>
          <p:cNvSpPr>
            <a:spLocks noChangeArrowheads="1"/>
          </p:cNvSpPr>
          <p:nvPr/>
        </p:nvSpPr>
        <p:spPr bwMode="auto">
          <a:xfrm rot="-5400000">
            <a:off x="5932488" y="2065338"/>
            <a:ext cx="141287" cy="1412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 rot="-5400000">
            <a:off x="5932488" y="3868738"/>
            <a:ext cx="141287" cy="1412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 rot="-5400000">
            <a:off x="5932488" y="2814638"/>
            <a:ext cx="141287" cy="1412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3" name="AutoShape 39"/>
          <p:cNvSpPr>
            <a:spLocks noChangeArrowheads="1"/>
          </p:cNvSpPr>
          <p:nvPr/>
        </p:nvSpPr>
        <p:spPr bwMode="auto">
          <a:xfrm rot="-5400000">
            <a:off x="5932488" y="4572000"/>
            <a:ext cx="141288" cy="1412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4" name="AutoShape 40"/>
          <p:cNvSpPr>
            <a:spLocks noChangeArrowheads="1"/>
          </p:cNvSpPr>
          <p:nvPr/>
        </p:nvSpPr>
        <p:spPr bwMode="auto">
          <a:xfrm rot="5400000">
            <a:off x="5667375" y="2814638"/>
            <a:ext cx="141287" cy="141288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5" name="AutoShape 41"/>
          <p:cNvSpPr>
            <a:spLocks noChangeArrowheads="1"/>
          </p:cNvSpPr>
          <p:nvPr/>
        </p:nvSpPr>
        <p:spPr bwMode="auto">
          <a:xfrm rot="5400000">
            <a:off x="5659438" y="3868738"/>
            <a:ext cx="141287" cy="1412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6666" name="AutoShape 42"/>
          <p:cNvSpPr>
            <a:spLocks noChangeArrowheads="1"/>
          </p:cNvSpPr>
          <p:nvPr/>
        </p:nvSpPr>
        <p:spPr bwMode="auto">
          <a:xfrm rot="5400000">
            <a:off x="5640388" y="4573588"/>
            <a:ext cx="141287" cy="141287"/>
          </a:xfrm>
          <a:prstGeom prst="flowChartExtra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26667" name="Group 43"/>
          <p:cNvGrpSpPr>
            <a:grpSpLocks/>
          </p:cNvGrpSpPr>
          <p:nvPr/>
        </p:nvGrpSpPr>
        <p:grpSpPr bwMode="auto">
          <a:xfrm>
            <a:off x="1627188" y="1479550"/>
            <a:ext cx="280987" cy="509588"/>
            <a:chOff x="750" y="932"/>
            <a:chExt cx="192" cy="321"/>
          </a:xfrm>
        </p:grpSpPr>
        <p:sp>
          <p:nvSpPr>
            <p:cNvPr id="26679" name="Line 44"/>
            <p:cNvSpPr>
              <a:spLocks noChangeShapeType="1"/>
            </p:cNvSpPr>
            <p:nvPr/>
          </p:nvSpPr>
          <p:spPr bwMode="auto">
            <a:xfrm flipV="1">
              <a:off x="750" y="932"/>
              <a:ext cx="0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45"/>
            <p:cNvSpPr>
              <a:spLocks noChangeShapeType="1"/>
            </p:cNvSpPr>
            <p:nvPr/>
          </p:nvSpPr>
          <p:spPr bwMode="auto">
            <a:xfrm>
              <a:off x="750" y="9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8" name="Line 46"/>
          <p:cNvSpPr>
            <a:spLocks noChangeShapeType="1"/>
          </p:cNvSpPr>
          <p:nvPr/>
        </p:nvSpPr>
        <p:spPr bwMode="auto">
          <a:xfrm flipH="1">
            <a:off x="1144588" y="5994400"/>
            <a:ext cx="722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1144588" y="1349375"/>
            <a:ext cx="0" cy="4630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70" name="Line 48"/>
          <p:cNvSpPr>
            <a:spLocks noChangeShapeType="1"/>
          </p:cNvSpPr>
          <p:nvPr/>
        </p:nvSpPr>
        <p:spPr bwMode="auto">
          <a:xfrm>
            <a:off x="1143000" y="1335088"/>
            <a:ext cx="750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Line 49"/>
          <p:cNvSpPr>
            <a:spLocks noChangeShapeType="1"/>
          </p:cNvSpPr>
          <p:nvPr/>
        </p:nvSpPr>
        <p:spPr bwMode="auto">
          <a:xfrm rot="10800000" flipV="1">
            <a:off x="7999413" y="5183188"/>
            <a:ext cx="0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2" name="Line 50"/>
          <p:cNvSpPr>
            <a:spLocks noChangeShapeType="1"/>
          </p:cNvSpPr>
          <p:nvPr/>
        </p:nvSpPr>
        <p:spPr bwMode="auto">
          <a:xfrm rot="10800000">
            <a:off x="7718425" y="6057900"/>
            <a:ext cx="280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73" name="Line 51"/>
          <p:cNvSpPr>
            <a:spLocks noChangeShapeType="1"/>
          </p:cNvSpPr>
          <p:nvPr/>
        </p:nvSpPr>
        <p:spPr bwMode="auto">
          <a:xfrm rot="10800000" flipV="1">
            <a:off x="8021638" y="1439863"/>
            <a:ext cx="0" cy="509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4" name="Line 52"/>
          <p:cNvSpPr>
            <a:spLocks noChangeShapeType="1"/>
          </p:cNvSpPr>
          <p:nvPr/>
        </p:nvSpPr>
        <p:spPr bwMode="auto">
          <a:xfrm rot="10800000">
            <a:off x="7740650" y="1436688"/>
            <a:ext cx="280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57500" y="1000108"/>
            <a:ext cx="6143625" cy="546736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63500" rIns="0" bIns="0"/>
          <a:lstStyle/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Innovation </a:t>
            </a:r>
            <a:r>
              <a:rPr lang="en-GB" sz="2000" dirty="0"/>
              <a:t>of healthcare services</a:t>
            </a:r>
            <a:r>
              <a:rPr lang="en-GB" sz="2000" dirty="0" smtClean="0"/>
              <a:t>. 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Services based on Access, Care, Research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Social Networking 2.0.</a:t>
            </a:r>
            <a:endParaRPr lang="en-GB" sz="2000" dirty="0"/>
          </a:p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“Zoom in” View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Via Local, Regional, Global links: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Patient Networks</a:t>
            </a:r>
            <a:endParaRPr lang="en-GB" sz="2000" dirty="0" smtClean="0"/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Care Networks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Translational Research </a:t>
            </a:r>
            <a:r>
              <a:rPr lang="en-GB" sz="2000" dirty="0" smtClean="0"/>
              <a:t>Networks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Research Networks</a:t>
            </a:r>
            <a:endParaRPr lang="en-GB" sz="2000" dirty="0" smtClean="0"/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Biological Networks</a:t>
            </a:r>
            <a:endParaRPr lang="en-GB" sz="2000" dirty="0" smtClean="0"/>
          </a:p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Links: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BP Modules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Interconnected IP layers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Quality Assurance &amp; Security</a:t>
            </a:r>
          </a:p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A new </a:t>
            </a:r>
            <a:r>
              <a:rPr lang="en-GB" sz="2000" dirty="0"/>
              <a:t>mechanism of service delivery</a:t>
            </a:r>
            <a:r>
              <a:rPr lang="en-GB" sz="2000" dirty="0" smtClean="0"/>
              <a:t>.</a:t>
            </a:r>
            <a:endParaRPr lang="en-GB" sz="2000" dirty="0"/>
          </a:p>
          <a:p>
            <a:pPr marL="342900" indent="-342900" defTabSz="839788">
              <a:spcBef>
                <a:spcPct val="20000"/>
              </a:spcBef>
              <a:buFontTx/>
              <a:buChar char="•"/>
            </a:pPr>
            <a:endParaRPr lang="en-GB" sz="2000" dirty="0"/>
          </a:p>
        </p:txBody>
      </p:sp>
      <p:sp>
        <p:nvSpPr>
          <p:cNvPr id="286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7038" y="247650"/>
            <a:ext cx="7680325" cy="8223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12700" rIns="0" bIns="0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Overview – </a:t>
            </a:r>
            <a:r>
              <a:rPr lang="de-DE" sz="3200" dirty="0" smtClean="0">
                <a:solidFill>
                  <a:schemeClr val="tx2"/>
                </a:solidFill>
              </a:rPr>
              <a:t>Scientific Approach</a:t>
            </a:r>
            <a:endParaRPr lang="de-DE" sz="3200" dirty="0">
              <a:solidFill>
                <a:schemeClr val="tx2"/>
              </a:solidFill>
            </a:endParaRPr>
          </a:p>
        </p:txBody>
      </p:sp>
      <p:pic>
        <p:nvPicPr>
          <p:cNvPr id="28676" name="Picture 2" descr="C:\9.2 O2H\Portal O2H\Layers\_edificio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071563" y="1000108"/>
            <a:ext cx="5143501" cy="574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472" y="1142984"/>
            <a:ext cx="8110538" cy="550072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63500" rIns="0" bIns="0"/>
          <a:lstStyle/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/>
              <a:t>Remote care is not seen as technological implementations, but as healthcare </a:t>
            </a:r>
            <a:r>
              <a:rPr lang="en-GB" sz="2000" dirty="0" smtClean="0"/>
              <a:t>services </a:t>
            </a:r>
            <a:r>
              <a:rPr lang="en-GB" sz="2000" dirty="0"/>
              <a:t>in which all healthcare &amp;</a:t>
            </a:r>
            <a:r>
              <a:rPr lang="en-GB" sz="2000" dirty="0" smtClean="0"/>
              <a:t> </a:t>
            </a:r>
            <a:r>
              <a:rPr lang="en-GB" sz="2000" dirty="0"/>
              <a:t>support structures are always </a:t>
            </a:r>
            <a:r>
              <a:rPr lang="en-GB" sz="2000" dirty="0" smtClean="0"/>
              <a:t>involved. This is combined with (</a:t>
            </a:r>
            <a:r>
              <a:rPr lang="en-GB" sz="2000" dirty="0"/>
              <a:t>Scientific Research and </a:t>
            </a:r>
            <a:r>
              <a:rPr lang="en-GB" sz="2000" dirty="0" smtClean="0"/>
              <a:t>Laboratory </a:t>
            </a:r>
            <a:r>
              <a:rPr lang="en-GB" sz="2000" dirty="0"/>
              <a:t>Institutes)</a:t>
            </a:r>
          </a:p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Clinical care methodology </a:t>
            </a:r>
            <a:r>
              <a:rPr lang="en-GB" sz="2000" dirty="0"/>
              <a:t>and guidelines of PH services, together with Evaluation </a:t>
            </a:r>
            <a:r>
              <a:rPr lang="en-GB" sz="2000" dirty="0" smtClean="0"/>
              <a:t>methodologies </a:t>
            </a:r>
            <a:r>
              <a:rPr lang="en-GB" sz="2000" dirty="0"/>
              <a:t>are the driving force to measure outcomes.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Social Network – ISOCO/O</a:t>
            </a:r>
            <a:r>
              <a:rPr lang="en-GB" sz="1600" dirty="0" smtClean="0"/>
              <a:t>2</a:t>
            </a:r>
            <a:r>
              <a:rPr lang="en-GB" sz="2000" dirty="0" smtClean="0"/>
              <a:t>H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Clinical Care /Disease Programs – AMFQ/O</a:t>
            </a:r>
            <a:r>
              <a:rPr lang="en-GB" sz="1600" dirty="0" smtClean="0"/>
              <a:t>2</a:t>
            </a:r>
            <a:r>
              <a:rPr lang="en-GB" sz="2000" dirty="0" smtClean="0"/>
              <a:t>H</a:t>
            </a:r>
          </a:p>
          <a:p>
            <a:pPr marL="1257300" lvl="2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Remote Monitoring &amp; Rehabilitation Apps – O</a:t>
            </a:r>
            <a:r>
              <a:rPr lang="en-GB" sz="1600" dirty="0" smtClean="0"/>
              <a:t>2</a:t>
            </a:r>
            <a:r>
              <a:rPr lang="en-GB" sz="2000" dirty="0" smtClean="0"/>
              <a:t>H/</a:t>
            </a:r>
            <a:r>
              <a:rPr lang="en-GB" sz="2000" dirty="0" err="1" smtClean="0"/>
              <a:t>Flowlab</a:t>
            </a:r>
            <a:r>
              <a:rPr lang="en-GB" sz="2000" dirty="0" smtClean="0"/>
              <a:t> </a:t>
            </a:r>
            <a:endParaRPr lang="en-GB" sz="2000" dirty="0"/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Structural/Molecular/</a:t>
            </a:r>
            <a:r>
              <a:rPr lang="en-GB" sz="2000" dirty="0" err="1" smtClean="0"/>
              <a:t>Omics</a:t>
            </a:r>
            <a:r>
              <a:rPr lang="en-GB" sz="2000" dirty="0" smtClean="0"/>
              <a:t> – UPF/O</a:t>
            </a:r>
            <a:r>
              <a:rPr lang="en-GB" sz="1600" dirty="0" smtClean="0"/>
              <a:t>2</a:t>
            </a:r>
            <a:r>
              <a:rPr lang="en-GB" sz="2000" dirty="0" smtClean="0"/>
              <a:t>H</a:t>
            </a:r>
          </a:p>
          <a:p>
            <a:pPr marL="800100" lvl="1" indent="-342900" defTabSz="839788">
              <a:spcBef>
                <a:spcPct val="20000"/>
              </a:spcBef>
              <a:buFontTx/>
              <a:buChar char="•"/>
            </a:pPr>
            <a:endParaRPr lang="en-GB" sz="2000" dirty="0" smtClean="0"/>
          </a:p>
          <a:p>
            <a:pPr marL="342900" indent="-342900" defTabSz="839788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Project Website and tools - O</a:t>
            </a:r>
            <a:r>
              <a:rPr lang="en-GB" sz="1600" dirty="0" smtClean="0"/>
              <a:t>2</a:t>
            </a:r>
            <a:r>
              <a:rPr lang="en-GB" sz="2000" dirty="0" smtClean="0"/>
              <a:t>H</a:t>
            </a:r>
            <a:endParaRPr lang="de-DE" sz="2000" dirty="0"/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7038" y="247650"/>
            <a:ext cx="7680325" cy="8223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12700" rIns="0" bIns="0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Overview – </a:t>
            </a:r>
            <a:r>
              <a:rPr lang="de-DE" sz="3200" dirty="0" smtClean="0">
                <a:solidFill>
                  <a:schemeClr val="tx2"/>
                </a:solidFill>
              </a:rPr>
              <a:t>Technological Approach</a:t>
            </a:r>
            <a:endParaRPr lang="de-DE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8543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77900" eaLnBrk="0" hangingPunct="0">
              <a:defRPr/>
            </a:pPr>
            <a:r>
              <a:rPr lang="en-GB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Patient care approach will change dramatically</a:t>
            </a: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361950" y="1466850"/>
            <a:ext cx="8599488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77900" eaLnBrk="0" hangingPunct="0">
              <a:defRPr/>
            </a:pPr>
            <a:r>
              <a:rPr lang="en-GB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 Diagnosis                                 	    Prognosis</a:t>
            </a:r>
          </a:p>
          <a:p>
            <a:pPr algn="ctr" defTabSz="977900" eaLnBrk="0" hangingPunct="0">
              <a:defRPr/>
            </a:pPr>
            <a:r>
              <a:rPr lang="en-GB" sz="19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 ( Symptoms approach)                                             (Mechanism approach )</a:t>
            </a:r>
          </a:p>
          <a:p>
            <a:pPr algn="ctr" defTabSz="977900" eaLnBrk="0" hangingPunct="0">
              <a:defRPr/>
            </a:pPr>
            <a:endParaRPr lang="en-GB" sz="19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  <a:cs typeface="+mn-cs"/>
            </a:endParaRPr>
          </a:p>
          <a:p>
            <a:pPr algn="ctr" defTabSz="977900" eaLnBrk="0" hangingPunct="0">
              <a:defRPr/>
            </a:pPr>
            <a:endParaRPr lang="en-GB" sz="19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  <a:cs typeface="+mn-cs"/>
            </a:endParaRPr>
          </a:p>
          <a:p>
            <a:pPr algn="ctr" defTabSz="977900" eaLnBrk="0" hangingPunct="0">
              <a:defRPr/>
            </a:pPr>
            <a:r>
              <a:rPr lang="en-GB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Guidelines                                     Targeted therapy</a:t>
            </a:r>
          </a:p>
          <a:p>
            <a:pPr algn="ctr" defTabSz="977900" eaLnBrk="0" hangingPunct="0">
              <a:defRPr/>
            </a:pPr>
            <a:r>
              <a:rPr lang="en-GB" sz="19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( Standardization of diseases )               	            (non –uniform  approach)</a:t>
            </a:r>
          </a:p>
          <a:p>
            <a:pPr algn="ctr" defTabSz="977900" eaLnBrk="0" hangingPunct="0">
              <a:defRPr/>
            </a:pPr>
            <a:endParaRPr lang="en-GB" sz="19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  <a:cs typeface="+mn-cs"/>
            </a:endParaRPr>
          </a:p>
          <a:p>
            <a:pPr algn="ctr" defTabSz="977900" eaLnBrk="0" hangingPunct="0">
              <a:defRPr/>
            </a:pPr>
            <a:endParaRPr lang="en-GB" sz="19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  <a:cs typeface="+mn-cs"/>
            </a:endParaRPr>
          </a:p>
          <a:p>
            <a:pPr algn="ctr" defTabSz="977900" eaLnBrk="0" hangingPunct="0">
              <a:defRPr/>
            </a:pPr>
            <a:r>
              <a:rPr lang="en-GB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Standard care                 	       Personalized care </a:t>
            </a:r>
          </a:p>
          <a:p>
            <a:pPr algn="ctr" defTabSz="977900" eaLnBrk="0" hangingPunct="0">
              <a:defRPr/>
            </a:pPr>
            <a:r>
              <a:rPr lang="en-GB" sz="19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( Uniformity of patients  )                      	           ( Variability of patients )</a:t>
            </a:r>
          </a:p>
          <a:p>
            <a:pPr algn="ctr" defTabSz="977900" eaLnBrk="0" hangingPunct="0">
              <a:defRPr/>
            </a:pPr>
            <a:endParaRPr lang="en-GB" sz="19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  <a:cs typeface="+mn-cs"/>
            </a:endParaRPr>
          </a:p>
          <a:p>
            <a:pPr algn="ctr" defTabSz="977900" eaLnBrk="0" hangingPunct="0">
              <a:defRPr/>
            </a:pPr>
            <a:endParaRPr lang="en-GB" sz="19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  <a:cs typeface="+mn-cs"/>
            </a:endParaRPr>
          </a:p>
          <a:p>
            <a:pPr algn="ctr" defTabSz="977900" eaLnBrk="0" hangingPunct="0">
              <a:defRPr/>
            </a:pPr>
            <a:r>
              <a:rPr lang="en-GB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Prevention                                	    Pre- action</a:t>
            </a:r>
          </a:p>
          <a:p>
            <a:pPr algn="ctr" defTabSz="977900" eaLnBrk="0" hangingPunct="0">
              <a:defRPr/>
            </a:pPr>
            <a:r>
              <a:rPr lang="en-GB" sz="19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 pitchFamily="34" charset="0"/>
                <a:cs typeface="+mn-cs"/>
              </a:rPr>
              <a:t>   (Universal )                                                                   ( Molecular medicine )</a:t>
            </a:r>
            <a:endParaRPr lang="en-GB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237572" name="AutoShape 4"/>
          <p:cNvSpPr>
            <a:spLocks noChangeArrowheads="1"/>
          </p:cNvSpPr>
          <p:nvPr/>
        </p:nvSpPr>
        <p:spPr bwMode="auto">
          <a:xfrm>
            <a:off x="4048125" y="1785938"/>
            <a:ext cx="996950" cy="496887"/>
          </a:xfrm>
          <a:prstGeom prst="rightArrow">
            <a:avLst>
              <a:gd name="adj1" fmla="val 50000"/>
              <a:gd name="adj2" fmla="val 5016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endParaRPr lang="es-ES">
              <a:latin typeface="Arial" charset="0"/>
              <a:cs typeface="+mn-cs"/>
            </a:endParaRP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auto">
          <a:xfrm>
            <a:off x="4035425" y="2876550"/>
            <a:ext cx="996950" cy="495300"/>
          </a:xfrm>
          <a:prstGeom prst="rightArrow">
            <a:avLst>
              <a:gd name="adj1" fmla="val 50000"/>
              <a:gd name="adj2" fmla="val 5032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endParaRPr lang="es-ES">
              <a:latin typeface="Arial" charset="0"/>
              <a:cs typeface="+mn-cs"/>
            </a:endParaRPr>
          </a:p>
        </p:txBody>
      </p:sp>
      <p:sp>
        <p:nvSpPr>
          <p:cNvPr id="237574" name="AutoShape 6"/>
          <p:cNvSpPr>
            <a:spLocks noChangeArrowheads="1"/>
          </p:cNvSpPr>
          <p:nvPr/>
        </p:nvSpPr>
        <p:spPr bwMode="auto">
          <a:xfrm>
            <a:off x="4073525" y="4121150"/>
            <a:ext cx="996950" cy="495300"/>
          </a:xfrm>
          <a:prstGeom prst="rightArrow">
            <a:avLst>
              <a:gd name="adj1" fmla="val 50000"/>
              <a:gd name="adj2" fmla="val 5032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endParaRPr lang="es-ES">
              <a:latin typeface="Arial" charset="0"/>
              <a:cs typeface="+mn-cs"/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4098925" y="5338763"/>
            <a:ext cx="996950" cy="495300"/>
          </a:xfrm>
          <a:prstGeom prst="rightArrow">
            <a:avLst>
              <a:gd name="adj1" fmla="val 50000"/>
              <a:gd name="adj2" fmla="val 5032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endParaRPr lang="es-ES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217</Words>
  <Application>Microsoft Office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ActivA</vt:lpstr>
      <vt:lpstr>Overall Focus: Biomedical Research:   “from remote bedside to bench and back to remote bedside “ 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HCP</dc:creator>
  <cp:lastModifiedBy>William</cp:lastModifiedBy>
  <cp:revision>163</cp:revision>
  <dcterms:created xsi:type="dcterms:W3CDTF">2009-05-14T07:03:40Z</dcterms:created>
  <dcterms:modified xsi:type="dcterms:W3CDTF">2009-11-12T07:25:50Z</dcterms:modified>
</cp:coreProperties>
</file>