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1E638-26FF-4513-9AF1-CEB83500AF68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A1D3-E99B-41A4-95B9-317BFEAA5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FA1D3-E99B-41A4-95B9-317BFEAA5A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8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64C7-0C93-40D3-9212-A0D76887C679}" type="datetime1">
              <a:rPr lang="en-CA" smtClean="0"/>
              <a:t>2015-06-28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18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E34A-64E6-42C0-AE8E-FB9AE0E01E0D}" type="datetime1">
              <a:rPr lang="en-CA" smtClean="0"/>
              <a:t>2015-06-28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11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B6A-A5CC-4BAC-A70A-2FC7B3DF39F4}" type="datetime1">
              <a:rPr lang="en-CA" smtClean="0"/>
              <a:t>2015-06-28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74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7E8-AF10-4451-8C41-9A3024A91601}" type="datetime1">
              <a:rPr lang="en-CA" smtClean="0"/>
              <a:t>2015-06-28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D2A8-999D-4802-A53E-339ED2A0F71A}" type="datetime1">
              <a:rPr lang="en-CA" smtClean="0"/>
              <a:t>2015-06-28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9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80F9-4616-49FF-BB37-5DBE2D414756}" type="datetime1">
              <a:rPr lang="en-CA" smtClean="0"/>
              <a:t>2015-06-28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7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87B9-0075-4513-A9DE-6952E8F61D2C}" type="datetime1">
              <a:rPr lang="en-CA" smtClean="0"/>
              <a:t>2015-06-28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90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09F0-17ED-4720-8608-E9B7ACD3684C}" type="datetime1">
              <a:rPr lang="en-CA" smtClean="0"/>
              <a:t>2015-06-28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1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A06E-99C0-4D05-8029-66E36C4795DC}" type="datetime1">
              <a:rPr lang="en-CA" smtClean="0"/>
              <a:t>2015-06-28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71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03BE-E8DE-4E29-866C-4929BC47E089}" type="datetime1">
              <a:rPr lang="en-CA" smtClean="0"/>
              <a:t>2015-06-28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14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47D-101E-49BB-AA7D-0AE6C964A189}" type="datetime1">
              <a:rPr lang="en-CA" smtClean="0"/>
              <a:t>2015-06-28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6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67D1-E00F-45D4-B233-296225F158F5}" type="datetime1">
              <a:rPr lang="en-CA" smtClean="0"/>
              <a:t>2015-06-28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0FCE-E903-4378-A358-677DB8832E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36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45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/>
          <a:p>
            <a:r>
              <a:rPr lang="en-CA" b="1" dirty="0" smtClean="0"/>
              <a:t>Retail Banking Data Analysis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368" y="3825044"/>
            <a:ext cx="6400800" cy="2232248"/>
          </a:xfrm>
        </p:spPr>
        <p:txBody>
          <a:bodyPr>
            <a:normAutofit fontScale="92500" lnSpcReduction="10000"/>
          </a:bodyPr>
          <a:lstStyle/>
          <a:p>
            <a:r>
              <a:rPr lang="en-CA" sz="3500" dirty="0" smtClean="0">
                <a:solidFill>
                  <a:schemeClr val="tx1"/>
                </a:solidFill>
              </a:rPr>
              <a:t>  Shu Guo </a:t>
            </a:r>
          </a:p>
          <a:p>
            <a:r>
              <a:rPr lang="en-CA" sz="2600" dirty="0" smtClean="0">
                <a:solidFill>
                  <a:schemeClr val="tx1"/>
                </a:solidFill>
              </a:rPr>
              <a:t>Data Analyst   M.Sc.</a:t>
            </a:r>
          </a:p>
          <a:p>
            <a:endParaRPr lang="en-CA" sz="3000" dirty="0" smtClean="0">
              <a:solidFill>
                <a:schemeClr val="tx1"/>
              </a:solidFill>
            </a:endParaRPr>
          </a:p>
          <a:p>
            <a:endParaRPr lang="en-CA" sz="3000" dirty="0" smtClean="0">
              <a:solidFill>
                <a:schemeClr val="tx1"/>
              </a:solidFill>
            </a:endParaRPr>
          </a:p>
          <a:p>
            <a:r>
              <a:rPr lang="en-CA" sz="1900" dirty="0" smtClean="0">
                <a:solidFill>
                  <a:schemeClr val="tx1"/>
                </a:solidFill>
              </a:rPr>
              <a:t>Date: June 25</a:t>
            </a:r>
            <a:r>
              <a:rPr lang="en-CA" sz="1900" baseline="30000" dirty="0" smtClean="0">
                <a:solidFill>
                  <a:schemeClr val="tx1"/>
                </a:solidFill>
              </a:rPr>
              <a:t>th</a:t>
            </a:r>
            <a:r>
              <a:rPr lang="en-CA" sz="1900" dirty="0" smtClean="0">
                <a:solidFill>
                  <a:schemeClr val="tx1"/>
                </a:solidFill>
              </a:rPr>
              <a:t>, 2015</a:t>
            </a:r>
            <a:endParaRPr lang="en-CA" sz="19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97152"/>
            <a:ext cx="2664296" cy="6480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Branch Performance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912768" cy="485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Branch Performance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696744" cy="478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Branch Performance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7638"/>
            <a:ext cx="662473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02060"/>
                </a:solidFill>
              </a:rPr>
              <a:t>Customer Segmentation and Profiling</a:t>
            </a:r>
            <a:endParaRPr lang="en-CA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 analytical </a:t>
            </a:r>
            <a:r>
              <a:rPr lang="en-CA" sz="2400" dirty="0" smtClean="0"/>
              <a:t>process:</a:t>
            </a:r>
          </a:p>
          <a:p>
            <a:pPr marL="0" indent="0">
              <a:buNone/>
            </a:pPr>
            <a:endParaRPr lang="en-CA" sz="2000" dirty="0" smtClean="0"/>
          </a:p>
          <a:p>
            <a:pPr>
              <a:buAutoNum type="arabicPeriod"/>
            </a:pPr>
            <a:r>
              <a:rPr lang="en-CA" sz="2000" dirty="0" smtClean="0"/>
              <a:t>Extraction </a:t>
            </a:r>
            <a:r>
              <a:rPr lang="en-CA" sz="2000" dirty="0"/>
              <a:t>of the segmentation dimensions by using </a:t>
            </a:r>
            <a:r>
              <a:rPr lang="en-CA" sz="2000" dirty="0" smtClean="0"/>
              <a:t>weight of evidence and information value method.</a:t>
            </a:r>
          </a:p>
          <a:p>
            <a:pPr>
              <a:buAutoNum type="arabicPeriod"/>
            </a:pPr>
            <a:endParaRPr lang="en-CA" sz="2000" dirty="0"/>
          </a:p>
          <a:p>
            <a:pPr>
              <a:buAutoNum type="arabicPeriod"/>
            </a:pPr>
            <a:r>
              <a:rPr lang="en-CA" sz="2000" dirty="0"/>
              <a:t>Identification of the customer segments through the application of a </a:t>
            </a:r>
            <a:r>
              <a:rPr lang="en-CA" sz="2000" dirty="0" smtClean="0"/>
              <a:t>logistic regression model.</a:t>
            </a:r>
          </a:p>
          <a:p>
            <a:pPr>
              <a:buAutoNum type="arabicPeriod"/>
            </a:pPr>
            <a:endParaRPr lang="en-CA" sz="2000" dirty="0"/>
          </a:p>
          <a:p>
            <a:pPr>
              <a:buAutoNum type="arabicPeriod"/>
            </a:pPr>
            <a:r>
              <a:rPr lang="en-CA" sz="2000" dirty="0"/>
              <a:t>Profiling of the segments.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169407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149080"/>
            <a:ext cx="4248472" cy="16702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4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/>
              <a:t>Customer Segmentation and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Data Preparation 1: Dimensionality </a:t>
            </a:r>
            <a:r>
              <a:rPr lang="en-CA" sz="1800" dirty="0" smtClean="0"/>
              <a:t>reduction</a:t>
            </a:r>
            <a:endParaRPr lang="en-CA" sz="1800" dirty="0"/>
          </a:p>
          <a:p>
            <a:pPr marL="0" indent="0">
              <a:buNone/>
            </a:pPr>
            <a:r>
              <a:rPr lang="en-CA" sz="1800" dirty="0" smtClean="0"/>
              <a:t>Dimensionality </a:t>
            </a:r>
            <a:r>
              <a:rPr lang="en-CA" sz="1800" dirty="0"/>
              <a:t>r</a:t>
            </a:r>
            <a:r>
              <a:rPr lang="en-CA" sz="1800" dirty="0" smtClean="0"/>
              <a:t>eduction using Weight of Evidence and Information Value:</a:t>
            </a:r>
          </a:p>
          <a:p>
            <a:pPr marL="0" indent="0">
              <a:buNone/>
            </a:pPr>
            <a:r>
              <a:rPr lang="en-CA" sz="1600" dirty="0" smtClean="0"/>
              <a:t>The </a:t>
            </a:r>
            <a:r>
              <a:rPr lang="en-CA" sz="1600" dirty="0"/>
              <a:t>formula of Weight of </a:t>
            </a:r>
            <a:r>
              <a:rPr lang="en-CA" sz="1600" dirty="0" smtClean="0"/>
              <a:t>Evidence and information value:</a:t>
            </a:r>
          </a:p>
          <a:p>
            <a:pPr marL="0" indent="0">
              <a:buNone/>
            </a:pPr>
            <a:r>
              <a:rPr lang="en-CA" sz="2000" dirty="0"/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72" y="2348880"/>
            <a:ext cx="619268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51" y="3789040"/>
            <a:ext cx="6113909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169407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9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/>
              <a:t>Customer Segmentation and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Data Preparation </a:t>
            </a:r>
            <a:r>
              <a:rPr lang="en-CA" sz="2000" dirty="0" smtClean="0"/>
              <a:t>1: Dimension reduction</a:t>
            </a:r>
            <a:endParaRPr lang="en-CA" sz="2000" dirty="0"/>
          </a:p>
          <a:p>
            <a:pPr marL="0" indent="0">
              <a:buNone/>
            </a:pPr>
            <a:r>
              <a:rPr lang="en-CA" sz="2000" dirty="0" smtClean="0"/>
              <a:t>Suggested variable selection criterion and calculated IVs:</a:t>
            </a:r>
            <a:endParaRPr lang="en-CA" sz="2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5"/>
          <a:stretch/>
        </p:blipFill>
        <p:spPr bwMode="auto">
          <a:xfrm>
            <a:off x="2539228" y="2276873"/>
            <a:ext cx="280831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6" y="2306217"/>
            <a:ext cx="1885950" cy="135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30" y="2276872"/>
            <a:ext cx="250653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6237313"/>
            <a:ext cx="9144000" cy="63296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6" y="3933056"/>
            <a:ext cx="1714770" cy="18722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7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02060"/>
                </a:solidFill>
              </a:rPr>
              <a:t>Customer Segmentation and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Data Preparation 2: dealing with missing values</a:t>
            </a:r>
          </a:p>
          <a:p>
            <a:pPr marL="457200" indent="-457200">
              <a:buAutoNum type="arabicPeriod"/>
            </a:pPr>
            <a:r>
              <a:rPr lang="en-CA" sz="1800" dirty="0" smtClean="0"/>
              <a:t>Method 1: removing the observations with missing values</a:t>
            </a:r>
          </a:p>
          <a:p>
            <a:pPr marL="457200" indent="-457200">
              <a:buAutoNum type="arabicPeriod"/>
            </a:pPr>
            <a:r>
              <a:rPr lang="en-CA" sz="1800" dirty="0" smtClean="0"/>
              <a:t>Method 2: Filling in the missing values with the most frequent values</a:t>
            </a:r>
          </a:p>
          <a:p>
            <a:pPr marL="457200" indent="-457200">
              <a:buAutoNum type="arabicPeriod"/>
            </a:pPr>
            <a:r>
              <a:rPr lang="en-CA" sz="1800" dirty="0" smtClean="0"/>
              <a:t>Method 3: Filling in the missing values with mean/median</a:t>
            </a:r>
          </a:p>
          <a:p>
            <a:pPr marL="457200" indent="-457200">
              <a:buAutoNum type="arabicPeriod"/>
            </a:pPr>
            <a:r>
              <a:rPr lang="en-CA" sz="1800" dirty="0" smtClean="0"/>
              <a:t>Method 4: Filling in the missing values by exploring  correlations</a:t>
            </a:r>
          </a:p>
          <a:p>
            <a:pPr marL="457200" indent="-457200">
              <a:buAutoNum type="arabicPeriod"/>
            </a:pPr>
            <a:r>
              <a:rPr lang="en-CA" sz="1800" dirty="0" smtClean="0"/>
              <a:t>Method 5: Filling in the missing values by exploring similarities between cases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 smtClean="0"/>
              <a:t>Data Preparation 3: data set partition</a:t>
            </a:r>
          </a:p>
          <a:p>
            <a:pPr marL="457200" indent="-457200">
              <a:buAutoNum type="arabicPeriod"/>
            </a:pPr>
            <a:r>
              <a:rPr lang="en-CA" sz="1800" dirty="0" smtClean="0"/>
              <a:t>Training data set (50%): fit the models</a:t>
            </a:r>
          </a:p>
          <a:p>
            <a:pPr marL="457200" indent="-457200">
              <a:buAutoNum type="arabicPeriod"/>
            </a:pPr>
            <a:r>
              <a:rPr lang="en-CA" sz="1800" dirty="0" smtClean="0"/>
              <a:t>Validation data set (25%): test prediction errors for selected models</a:t>
            </a:r>
          </a:p>
          <a:p>
            <a:pPr marL="457200" indent="-457200">
              <a:buAutoNum type="arabicPeriod"/>
            </a:pPr>
            <a:r>
              <a:rPr lang="en-CA" sz="1800" dirty="0" smtClean="0"/>
              <a:t>Test data set (25%): test the final model (test one time only)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37313"/>
            <a:ext cx="9144000" cy="63296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3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02060"/>
                </a:solidFill>
              </a:rPr>
              <a:t>Customer Segmentation and Profiling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Full model on training data set: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Selected model on test data set: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7776864" cy="108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4437112"/>
            <a:ext cx="7776864" cy="10081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6237313"/>
            <a:ext cx="9144000" cy="63296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5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116"/>
            <a:ext cx="9144000" cy="961612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02060"/>
                </a:solidFill>
              </a:rPr>
              <a:t>Customer Segmentation and Profiling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980728"/>
            <a:ext cx="6768752" cy="52565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237313"/>
            <a:ext cx="9144000" cy="63296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8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02060"/>
                </a:solidFill>
              </a:rPr>
              <a:t>Customer Segmentation and Profiling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800" dirty="0" smtClean="0"/>
              <a:t>Segment customers using selected model:</a:t>
            </a:r>
          </a:p>
          <a:p>
            <a:pPr marL="457200" indent="-457200">
              <a:buAutoNum type="arabicPeriod"/>
            </a:pPr>
            <a:endParaRPr lang="en-CA" sz="2000" dirty="0" smtClean="0"/>
          </a:p>
          <a:p>
            <a:pPr marL="457200" indent="-457200">
              <a:buAutoNum type="arabicPeriod"/>
            </a:pPr>
            <a:r>
              <a:rPr lang="en-CA" sz="2400" dirty="0" smtClean="0"/>
              <a:t>Select all the customer with INS equal 0.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2400" dirty="0"/>
              <a:t>Calculate predict values for each customer using the selected </a:t>
            </a:r>
            <a:r>
              <a:rPr lang="en-CA" sz="2400" dirty="0" smtClean="0"/>
              <a:t>logistic regression model</a:t>
            </a:r>
            <a:r>
              <a:rPr lang="en-CA" sz="2400" dirty="0"/>
              <a:t>.</a:t>
            </a:r>
          </a:p>
          <a:p>
            <a:pPr marL="457200" indent="-457200">
              <a:buAutoNum type="arabicPeriod"/>
            </a:pPr>
            <a:r>
              <a:rPr lang="en-CA" sz="2400" dirty="0" smtClean="0"/>
              <a:t>Segment customers to 10 groups according their calculated predict values</a:t>
            </a:r>
          </a:p>
          <a:p>
            <a:pPr marL="457200" indent="-457200">
              <a:buAutoNum type="arabicPeriod"/>
            </a:pPr>
            <a:r>
              <a:rPr lang="en-CA" sz="2400" dirty="0" smtClean="0"/>
              <a:t>Assign each group with a propensity score.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37313"/>
            <a:ext cx="9144000" cy="63296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5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5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02060"/>
                </a:solidFill>
              </a:rPr>
              <a:t>Contents</a:t>
            </a:r>
            <a:endParaRPr lang="en-CA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Background</a:t>
            </a:r>
          </a:p>
          <a:p>
            <a:r>
              <a:rPr lang="en-CA" sz="2800" dirty="0" smtClean="0"/>
              <a:t>Data Description</a:t>
            </a:r>
          </a:p>
          <a:p>
            <a:r>
              <a:rPr lang="en-CA" sz="2800" dirty="0" smtClean="0"/>
              <a:t>Bank Branches Performance</a:t>
            </a:r>
          </a:p>
          <a:p>
            <a:r>
              <a:rPr lang="en-CA" sz="2800" dirty="0" smtClean="0"/>
              <a:t>Logistic </a:t>
            </a:r>
            <a:r>
              <a:rPr lang="en-CA" sz="2800" dirty="0"/>
              <a:t>Regression Analysis on </a:t>
            </a:r>
            <a:r>
              <a:rPr lang="en-CA" sz="2800" dirty="0" smtClean="0"/>
              <a:t>Whether a Customer </a:t>
            </a:r>
            <a:r>
              <a:rPr lang="en-CA" sz="2800" dirty="0"/>
              <a:t>H</a:t>
            </a:r>
            <a:r>
              <a:rPr lang="en-CA" sz="2800" dirty="0" smtClean="0"/>
              <a:t>as an Insurance Product</a:t>
            </a:r>
          </a:p>
          <a:p>
            <a:r>
              <a:rPr lang="en-CA" sz="2800" dirty="0" smtClean="0"/>
              <a:t>Segmentation and Profiling</a:t>
            </a:r>
          </a:p>
          <a:p>
            <a:r>
              <a:rPr lang="en-CA" sz="2800" dirty="0" smtClean="0"/>
              <a:t>Conclusion &amp; Recommendation</a:t>
            </a:r>
            <a:endParaRPr lang="en-CA" sz="2800" dirty="0"/>
          </a:p>
          <a:p>
            <a:r>
              <a:rPr lang="en-CA" sz="2800" dirty="0" smtClean="0"/>
              <a:t>Appendix (SAS Code)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9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02060"/>
                </a:solidFill>
              </a:rPr>
              <a:t>Customer Segmentation and Profiling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Customer profiling:</a:t>
            </a:r>
          </a:p>
          <a:p>
            <a:pPr marL="0" indent="0">
              <a:buNone/>
            </a:pPr>
            <a:r>
              <a:rPr lang="en-US" sz="2400" dirty="0" smtClean="0"/>
              <a:t>Segment 1: Potential buyers</a:t>
            </a:r>
          </a:p>
          <a:p>
            <a:pPr marL="0" indent="0">
              <a:buNone/>
            </a:pPr>
            <a:r>
              <a:rPr lang="en-US" sz="2400" dirty="0" smtClean="0"/>
              <a:t>Base profile:</a:t>
            </a:r>
          </a:p>
          <a:p>
            <a:r>
              <a:rPr lang="en-US" sz="2400" dirty="0" smtClean="0"/>
              <a:t>Highest propensity score group.</a:t>
            </a:r>
          </a:p>
          <a:p>
            <a:r>
              <a:rPr lang="en-US" sz="2400" dirty="0" smtClean="0"/>
              <a:t>Potential buyers of insurance products.</a:t>
            </a:r>
          </a:p>
          <a:p>
            <a:pPr marL="0" indent="0">
              <a:buNone/>
            </a:pPr>
            <a:r>
              <a:rPr lang="en-US" sz="2400" dirty="0" smtClean="0"/>
              <a:t>Demographics profile:</a:t>
            </a:r>
          </a:p>
          <a:p>
            <a:r>
              <a:rPr lang="en-US" sz="2400" dirty="0" smtClean="0"/>
              <a:t>Average age: 48.57</a:t>
            </a:r>
          </a:p>
          <a:p>
            <a:r>
              <a:rPr lang="en-US" sz="2400" dirty="0" smtClean="0"/>
              <a:t>Average income:  $40,952/year</a:t>
            </a:r>
          </a:p>
          <a:p>
            <a:r>
              <a:rPr lang="en-US" sz="2400" dirty="0" smtClean="0"/>
              <a:t>Percentage of own homes: 56.95%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37313"/>
            <a:ext cx="9144000" cy="63296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9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02060"/>
                </a:solidFill>
              </a:rPr>
              <a:t>Customer Segmentation and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Customer profiling:</a:t>
            </a:r>
          </a:p>
          <a:p>
            <a:pPr marL="0" indent="0">
              <a:buNone/>
            </a:pPr>
            <a:r>
              <a:rPr lang="en-US" sz="2600" dirty="0"/>
              <a:t>Segment </a:t>
            </a:r>
            <a:r>
              <a:rPr lang="en-US" sz="2600" dirty="0" smtClean="0"/>
              <a:t>10:  Low interest group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Base profile:</a:t>
            </a:r>
          </a:p>
          <a:p>
            <a:r>
              <a:rPr lang="en-US" sz="2600" dirty="0" smtClean="0"/>
              <a:t>Lowest </a:t>
            </a:r>
            <a:r>
              <a:rPr lang="en-US" sz="2600" dirty="0"/>
              <a:t>propensity </a:t>
            </a:r>
            <a:r>
              <a:rPr lang="en-US" sz="2600" dirty="0" smtClean="0"/>
              <a:t>score </a:t>
            </a:r>
            <a:r>
              <a:rPr lang="en-US" sz="2600" dirty="0"/>
              <a:t>group.</a:t>
            </a:r>
          </a:p>
          <a:p>
            <a:r>
              <a:rPr lang="en-US" sz="2600" dirty="0" smtClean="0"/>
              <a:t>Low interest in insurance </a:t>
            </a:r>
            <a:r>
              <a:rPr lang="en-US" sz="2600" dirty="0"/>
              <a:t>products.</a:t>
            </a:r>
          </a:p>
          <a:p>
            <a:pPr marL="0" indent="0">
              <a:buNone/>
            </a:pPr>
            <a:r>
              <a:rPr lang="en-US" sz="2600" dirty="0"/>
              <a:t>Demographics profile:</a:t>
            </a:r>
          </a:p>
          <a:p>
            <a:r>
              <a:rPr lang="en-US" sz="2600" dirty="0"/>
              <a:t>Average age: </a:t>
            </a:r>
            <a:r>
              <a:rPr lang="en-US" sz="2600" dirty="0" smtClean="0"/>
              <a:t>47.89</a:t>
            </a:r>
          </a:p>
          <a:p>
            <a:r>
              <a:rPr lang="en-US" sz="2600" dirty="0" smtClean="0"/>
              <a:t>Average </a:t>
            </a:r>
            <a:r>
              <a:rPr lang="en-US" sz="2600" dirty="0"/>
              <a:t>income:  $</a:t>
            </a:r>
            <a:r>
              <a:rPr lang="en-US" sz="2600" dirty="0" smtClean="0"/>
              <a:t>40,163/year</a:t>
            </a:r>
            <a:endParaRPr lang="en-US" sz="2600" dirty="0"/>
          </a:p>
          <a:p>
            <a:r>
              <a:rPr lang="en-US" sz="2600" dirty="0"/>
              <a:t>Percentage of own homes: </a:t>
            </a:r>
            <a:r>
              <a:rPr lang="en-US" sz="2600" dirty="0" smtClean="0"/>
              <a:t>50.34%</a:t>
            </a:r>
            <a:endParaRPr lang="en-US" sz="26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37313"/>
            <a:ext cx="9144000" cy="63296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4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2060"/>
                </a:solidFill>
              </a:rPr>
              <a:t>Conclusion &amp; Recommendation</a:t>
            </a:r>
            <a:endParaRPr lang="en-CA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Conclusion:</a:t>
            </a:r>
          </a:p>
          <a:p>
            <a:pPr marL="0" indent="0">
              <a:buNone/>
            </a:pPr>
            <a:r>
              <a:rPr lang="en-CA" sz="2400" dirty="0" smtClean="0"/>
              <a:t>1. Bank branches 4, 2 and 3 have high values in total number of   checking/saving accounts and account balances.</a:t>
            </a:r>
          </a:p>
          <a:p>
            <a:pPr marL="0" indent="0">
              <a:buNone/>
            </a:pPr>
            <a:r>
              <a:rPr lang="en-CA" sz="2400" dirty="0" smtClean="0"/>
              <a:t>2. The customers in segment 1 is a high value group in insurance products.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 smtClean="0"/>
              <a:t>Recommendation:</a:t>
            </a:r>
          </a:p>
          <a:p>
            <a:pPr marL="457200" indent="-457200">
              <a:buAutoNum type="arabicPeriod"/>
            </a:pPr>
            <a:r>
              <a:rPr lang="en-CA" sz="2400" dirty="0" smtClean="0"/>
              <a:t>There is a chance for marketing to cross/up sales on the customers in Bank Branches 4, 2 and 3 with checking/savings accounts.</a:t>
            </a:r>
          </a:p>
          <a:p>
            <a:pPr marL="457200" indent="-457200">
              <a:buAutoNum type="arabicPeriod"/>
            </a:pPr>
            <a:r>
              <a:rPr lang="en-CA" sz="2400" dirty="0" smtClean="0"/>
              <a:t>Customers in segment 1 is the targeting group for insurance products.</a:t>
            </a:r>
            <a:endParaRPr lang="en-CA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237313"/>
            <a:ext cx="9144000" cy="63296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/>
          <a:stretch>
            <a:fillRect l="-65000" r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02060"/>
                </a:solidFill>
              </a:rPr>
              <a:t>Background</a:t>
            </a:r>
            <a:endParaRPr lang="en-CA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/>
              <a:t> </a:t>
            </a:r>
            <a:r>
              <a:rPr lang="en-CA" dirty="0" smtClean="0"/>
              <a:t>Introduction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US" sz="2800" dirty="0" smtClean="0"/>
              <a:t>–</a:t>
            </a:r>
            <a:r>
              <a:rPr lang="en-US" sz="2800" dirty="0"/>
              <a:t>Based on the </a:t>
            </a:r>
            <a:r>
              <a:rPr lang="en-US" sz="2800" dirty="0" smtClean="0"/>
              <a:t> xxx </a:t>
            </a:r>
            <a:r>
              <a:rPr lang="en-US" sz="2800" dirty="0"/>
              <a:t>Bank data , this analysis will  provide the </a:t>
            </a:r>
            <a:r>
              <a:rPr lang="en-US" sz="2800" dirty="0" smtClean="0"/>
              <a:t> business performance </a:t>
            </a:r>
            <a:r>
              <a:rPr lang="en-US" sz="2800" dirty="0"/>
              <a:t>information from </a:t>
            </a:r>
            <a:r>
              <a:rPr lang="en-US" sz="2800" dirty="0" smtClean="0"/>
              <a:t>different  bank Branches. 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US" sz="2800" dirty="0" smtClean="0"/>
              <a:t>	–</a:t>
            </a:r>
            <a:r>
              <a:rPr lang="en-US" sz="2800" dirty="0"/>
              <a:t>This analysis will also cover the </a:t>
            </a:r>
            <a:r>
              <a:rPr lang="en-CA" sz="2800" dirty="0" smtClean="0"/>
              <a:t>segmentation and profiling of current customers based on the likelihood of purchasing of any insurance products.</a:t>
            </a:r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6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02060"/>
                </a:solidFill>
              </a:rPr>
              <a:t>Background</a:t>
            </a:r>
            <a:endParaRPr lang="en-CA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Objectives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sz="2800" dirty="0" smtClean="0"/>
              <a:t> </a:t>
            </a:r>
            <a:r>
              <a:rPr lang="en-US" sz="2800" dirty="0" smtClean="0"/>
              <a:t>–To show information on the performance of the company with its different branches.</a:t>
            </a:r>
            <a:endParaRPr lang="en-CA" sz="2800" dirty="0"/>
          </a:p>
          <a:p>
            <a:pPr marL="0" indent="0">
              <a:buNone/>
            </a:pPr>
            <a:r>
              <a:rPr lang="en-US" sz="2800" dirty="0" smtClean="0"/>
              <a:t>	–</a:t>
            </a:r>
            <a:r>
              <a:rPr lang="en-CA" sz="2800" dirty="0" smtClean="0"/>
              <a:t>Use supervised learning method to segment and profile customers.</a:t>
            </a:r>
          </a:p>
          <a:p>
            <a:pPr marL="0" indent="0">
              <a:buNone/>
            </a:pPr>
            <a:r>
              <a:rPr lang="en-CA" sz="2800" dirty="0"/>
              <a:t>	</a:t>
            </a:r>
            <a:r>
              <a:rPr lang="en-US" sz="2800" dirty="0"/>
              <a:t> – </a:t>
            </a:r>
            <a:r>
              <a:rPr lang="en-CA" sz="2800" dirty="0"/>
              <a:t>T</a:t>
            </a:r>
            <a:r>
              <a:rPr lang="en-CA" sz="2800" dirty="0" smtClean="0"/>
              <a:t>o </a:t>
            </a:r>
            <a:r>
              <a:rPr lang="en-CA" sz="2800" dirty="0"/>
              <a:t>provide insight and help in the refinement and optimization of marketing applications.</a:t>
            </a:r>
          </a:p>
          <a:p>
            <a:pPr marL="0" indent="0">
              <a:buNone/>
            </a:pPr>
            <a:r>
              <a:rPr lang="en-US" sz="2800" dirty="0" smtClean="0"/>
              <a:t>	 – To suggest cross/up sales campaigns for different customers based on above analyses.</a:t>
            </a:r>
            <a:endParaRPr lang="en-CA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6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02060"/>
                </a:solidFill>
              </a:rPr>
              <a:t>Data Description</a:t>
            </a:r>
            <a:endParaRPr lang="en-CA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/>
              <a:t>The Data 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400" dirty="0" smtClean="0"/>
              <a:t>This is a retail bank data 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400" dirty="0" smtClean="0"/>
              <a:t>There are 32,264 cases representing banking customers (20,877 complete cases without missing values) and 47 variables.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400" dirty="0" smtClean="0"/>
              <a:t>45 variables are numeric and two </a:t>
            </a:r>
            <a:r>
              <a:rPr lang="en-CA" sz="2400" smtClean="0"/>
              <a:t>of them are </a:t>
            </a:r>
            <a:r>
              <a:rPr lang="en-CA" sz="2400" dirty="0" smtClean="0"/>
              <a:t>character variables (bank branch and area classification).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400" dirty="0" smtClean="0"/>
              <a:t>18 binary variables.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400" dirty="0" smtClean="0"/>
              <a:t>The target variable is INS (whether the customer has an insurance product).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7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Branch Performance Analysis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Checking, Saving, and Retirement Accounts</a:t>
            </a:r>
          </a:p>
          <a:p>
            <a:pPr lvl="1"/>
            <a:r>
              <a:rPr lang="en-CA" dirty="0" smtClean="0"/>
              <a:t>19 bank branches (B1-B19)</a:t>
            </a:r>
          </a:p>
          <a:p>
            <a:pPr lvl="1"/>
            <a:r>
              <a:rPr lang="en-CA" dirty="0" smtClean="0"/>
              <a:t>Total number of checking accounts: 26316</a:t>
            </a:r>
          </a:p>
          <a:p>
            <a:pPr lvl="1"/>
            <a:r>
              <a:rPr lang="en-CA" dirty="0" smtClean="0"/>
              <a:t>Total checking balance: $70,013,419.2</a:t>
            </a:r>
          </a:p>
          <a:p>
            <a:pPr lvl="1"/>
            <a:r>
              <a:rPr lang="en-CA" dirty="0" smtClean="0"/>
              <a:t>Total number of saving accounts: 15064</a:t>
            </a:r>
          </a:p>
          <a:p>
            <a:pPr lvl="1"/>
            <a:r>
              <a:rPr lang="en-CA" dirty="0" smtClean="0"/>
              <a:t>Total saving balance: $102,296,357.36</a:t>
            </a:r>
          </a:p>
          <a:p>
            <a:pPr lvl="1"/>
            <a:r>
              <a:rPr lang="en-CA" dirty="0" smtClean="0"/>
              <a:t>Total retirement accounts: 1719</a:t>
            </a:r>
          </a:p>
          <a:p>
            <a:pPr lvl="1"/>
            <a:r>
              <a:rPr lang="en-CA" dirty="0" smtClean="0"/>
              <a:t>Total retirement balance: $19,925,293.16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Branch Performance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Top three bank branches in checking accounts</a:t>
            </a:r>
          </a:p>
          <a:p>
            <a:pPr>
              <a:buNone/>
            </a:pPr>
            <a:r>
              <a:rPr lang="en-US" sz="2000" dirty="0" smtClean="0"/>
              <a:t>	     </a:t>
            </a:r>
            <a:r>
              <a:rPr lang="en-US" sz="1800" dirty="0" smtClean="0"/>
              <a:t>1. Bank branch 4: 17.43%(17.21%)</a:t>
            </a:r>
          </a:p>
          <a:p>
            <a:pPr>
              <a:buNone/>
            </a:pPr>
            <a:r>
              <a:rPr lang="en-US" sz="1800" dirty="0" smtClean="0"/>
              <a:t>            2. Bank branch 2: 16.23%(14.30%)</a:t>
            </a:r>
          </a:p>
          <a:p>
            <a:pPr>
              <a:buNone/>
            </a:pPr>
            <a:r>
              <a:rPr lang="en-US" sz="1800" dirty="0" smtClean="0"/>
              <a:t>            3. Bank branch 3: 8.90%(8.79%)</a:t>
            </a:r>
          </a:p>
          <a:p>
            <a:r>
              <a:rPr lang="en-US" sz="2000" dirty="0" smtClean="0"/>
              <a:t>Top three bank branches in saving accounts</a:t>
            </a:r>
          </a:p>
          <a:p>
            <a:pPr>
              <a:buNone/>
            </a:pPr>
            <a:r>
              <a:rPr lang="en-US" sz="2000" dirty="0" smtClean="0"/>
              <a:t>          1. Bank branch 4: 18.97%(19.23%)</a:t>
            </a:r>
          </a:p>
          <a:p>
            <a:pPr>
              <a:buNone/>
            </a:pPr>
            <a:r>
              <a:rPr lang="en-US" sz="2000" dirty="0" smtClean="0"/>
              <a:t>	    2. Bank branch 2: 9.69%(9.04%)</a:t>
            </a:r>
          </a:p>
          <a:p>
            <a:pPr>
              <a:buNone/>
            </a:pPr>
            <a:r>
              <a:rPr lang="en-US" sz="2000" dirty="0" smtClean="0"/>
              <a:t>          3. Bank branch 3: 9.53%(10.38%)</a:t>
            </a:r>
          </a:p>
          <a:p>
            <a:r>
              <a:rPr lang="en-US" sz="2000" dirty="0" smtClean="0"/>
              <a:t>Top three bank branches in retirement accounts</a:t>
            </a:r>
          </a:p>
          <a:p>
            <a:pPr>
              <a:buNone/>
            </a:pPr>
            <a:r>
              <a:rPr lang="en-US" sz="2000" dirty="0" smtClean="0"/>
              <a:t>          1. Bank branch 4: 15.71%(15.93%)</a:t>
            </a:r>
          </a:p>
          <a:p>
            <a:pPr>
              <a:buNone/>
            </a:pPr>
            <a:r>
              <a:rPr lang="en-US" sz="2000" dirty="0" smtClean="0"/>
              <a:t>	    2. Bank branch 2: 15.01%(17.78%)</a:t>
            </a:r>
          </a:p>
          <a:p>
            <a:pPr>
              <a:buNone/>
            </a:pPr>
            <a:r>
              <a:rPr lang="en-US" sz="2000" dirty="0" smtClean="0"/>
              <a:t>          3. Bank branch 3: 9.31%(10.32%)</a:t>
            </a:r>
          </a:p>
          <a:p>
            <a:pPr>
              <a:buNone/>
            </a:pPr>
            <a:r>
              <a:rPr lang="en-US" sz="2000" dirty="0" smtClean="0"/>
              <a:t>        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844824"/>
            <a:ext cx="2304256" cy="34563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Branch Performance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9057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Branch Performance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165304"/>
            <a:ext cx="9144000" cy="700871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268760"/>
            <a:ext cx="7992888" cy="48574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0FCE-E903-4378-A358-677DB8832EA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661</Words>
  <Application>Microsoft Office PowerPoint</Application>
  <PresentationFormat>On-screen Show (4:3)</PresentationFormat>
  <Paragraphs>156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Retail Banking Data Analysis</vt:lpstr>
      <vt:lpstr>Contents</vt:lpstr>
      <vt:lpstr>Background</vt:lpstr>
      <vt:lpstr>Background</vt:lpstr>
      <vt:lpstr>Data Description</vt:lpstr>
      <vt:lpstr>Branch Performance Analysis</vt:lpstr>
      <vt:lpstr>Branch Performance</vt:lpstr>
      <vt:lpstr>Branch Performance</vt:lpstr>
      <vt:lpstr>Branch Performance</vt:lpstr>
      <vt:lpstr>Branch Performance</vt:lpstr>
      <vt:lpstr>Branch Performance</vt:lpstr>
      <vt:lpstr>Branch Performance</vt:lpstr>
      <vt:lpstr>Customer Segmentation and Profiling</vt:lpstr>
      <vt:lpstr>Customer Segmentation and Profiling</vt:lpstr>
      <vt:lpstr>Customer Segmentation and Profiling</vt:lpstr>
      <vt:lpstr>Customer Segmentation and Profiling</vt:lpstr>
      <vt:lpstr>Customer Segmentation and Profiling</vt:lpstr>
      <vt:lpstr>Customer Segmentation and Profiling</vt:lpstr>
      <vt:lpstr>Customer Segmentation and Profiling</vt:lpstr>
      <vt:lpstr>Customer Segmentation and Profiling</vt:lpstr>
      <vt:lpstr>Customer Segmentation and Profiling</vt:lpstr>
      <vt:lpstr>Conclusion &amp; Recommendation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Banking Data Analysis</dc:title>
  <dc:creator>Shu Guo</dc:creator>
  <cp:lastModifiedBy>Shu Guo</cp:lastModifiedBy>
  <cp:revision>166</cp:revision>
  <dcterms:created xsi:type="dcterms:W3CDTF">2015-05-28T13:53:52Z</dcterms:created>
  <dcterms:modified xsi:type="dcterms:W3CDTF">2015-06-29T01:57:50Z</dcterms:modified>
</cp:coreProperties>
</file>