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4" r:id="rId3"/>
    <p:sldId id="265" r:id="rId4"/>
    <p:sldId id="260" r:id="rId5"/>
    <p:sldId id="262" r:id="rId6"/>
    <p:sldId id="266"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68"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Tree>
    <p:extLst>
      <p:ext uri="{BB962C8B-B14F-4D97-AF65-F5344CB8AC3E}">
        <p14:creationId xmlns:p14="http://schemas.microsoft.com/office/powerpoint/2010/main" val="79683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on Graph Paper">
    <p:bg>
      <p:bgPr>
        <a:solidFill>
          <a:schemeClr val="bg1"/>
        </a:solidFill>
        <a:effectLst/>
      </p:bgPr>
    </p:bg>
    <p:spTree>
      <p:nvGrpSpPr>
        <p:cNvPr id="1" name=""/>
        <p:cNvGrpSpPr/>
        <p:nvPr/>
      </p:nvGrpSpPr>
      <p:grpSpPr>
        <a:xfrm>
          <a:off x="0" y="0"/>
          <a:ext cx="0" cy="0"/>
          <a:chOff x="0" y="0"/>
          <a:chExt cx="0" cy="0"/>
        </a:xfrm>
      </p:grpSpPr>
      <p:grpSp>
        <p:nvGrpSpPr>
          <p:cNvPr id="90" name="Group 89"/>
          <p:cNvGrpSpPr/>
          <p:nvPr/>
        </p:nvGrpSpPr>
        <p:grpSpPr>
          <a:xfrm>
            <a:off x="0" y="0"/>
            <a:ext cx="12192000" cy="6858000"/>
            <a:chOff x="0" y="0"/>
            <a:chExt cx="12192000" cy="6858000"/>
          </a:xfrm>
        </p:grpSpPr>
        <p:grpSp>
          <p:nvGrpSpPr>
            <p:cNvPr id="6" name="Vertical Lines"/>
            <p:cNvGrpSpPr/>
            <p:nvPr/>
          </p:nvGrpSpPr>
          <p:grpSpPr>
            <a:xfrm>
              <a:off x="228600" y="0"/>
              <a:ext cx="11887200" cy="6858000"/>
              <a:chOff x="228600" y="0"/>
              <a:chExt cx="11887200" cy="6858000"/>
            </a:xfrm>
          </p:grpSpPr>
          <p:cxnSp>
            <p:nvCxnSpPr>
              <p:cNvPr id="7" name="Straight Connector 6"/>
              <p:cNvCxnSpPr/>
              <p:nvPr/>
            </p:nvCxnSpPr>
            <p:spPr>
              <a:xfrm>
                <a:off x="22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9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15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6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15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144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372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601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29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58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87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515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744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972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1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430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65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8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1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60" name="Horizontal Lines"/>
            <p:cNvGrpSpPr/>
            <p:nvPr/>
          </p:nvGrpSpPr>
          <p:grpSpPr>
            <a:xfrm>
              <a:off x="0" y="226140"/>
              <a:ext cx="12192000" cy="6400800"/>
              <a:chOff x="0" y="226140"/>
              <a:chExt cx="6858000" cy="6400800"/>
            </a:xfrm>
          </p:grpSpPr>
          <p:cxnSp>
            <p:nvCxnSpPr>
              <p:cNvPr id="61" name="Straight Connector 60"/>
              <p:cNvCxnSpPr/>
              <p:nvPr/>
            </p:nvCxnSpPr>
            <p:spPr>
              <a:xfrm rot="5400000">
                <a:off x="3429000" y="-3202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429000" y="-2974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000" y="-2745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429000" y="-2517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29000" y="-2288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429000" y="-2059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000" y="-1831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429000" y="-1602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000" y="-1374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29000" y="-1145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429000" y="-916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429000" y="-688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429000" y="-459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429000" y="-231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9000" y="-2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429000" y="226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429000" y="454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429000" y="683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429000" y="911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429000" y="1140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429000" y="1369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000" y="1597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429000" y="1826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429000" y="2054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429000" y="2283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29000" y="2512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3429000" y="2740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429000" y="2969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429000" y="3197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grpSp>
        <p:nvGrpSpPr>
          <p:cNvPr id="100" name="Microsoft Logo with Clear Space"/>
          <p:cNvGrpSpPr/>
          <p:nvPr userDrawn="1"/>
        </p:nvGrpSpPr>
        <p:grpSpPr>
          <a:xfrm>
            <a:off x="10375146" y="6176964"/>
            <a:ext cx="1816855" cy="681037"/>
            <a:chOff x="3147060" y="4252913"/>
            <a:chExt cx="6111240" cy="2290762"/>
          </a:xfrm>
        </p:grpSpPr>
        <p:sp>
          <p:nvSpPr>
            <p:cNvPr id="101"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2" name="Microsoft Logo"/>
            <p:cNvGrpSpPr/>
            <p:nvPr/>
          </p:nvGrpSpPr>
          <p:grpSpPr>
            <a:xfrm>
              <a:off x="3761967" y="4890363"/>
              <a:ext cx="4874034" cy="1038709"/>
              <a:chOff x="3761967" y="4890363"/>
              <a:chExt cx="4874034" cy="1038709"/>
            </a:xfrm>
          </p:grpSpPr>
          <p:grpSp>
            <p:nvGrpSpPr>
              <p:cNvPr id="103" name="Microsoft Logo Symbol"/>
              <p:cNvGrpSpPr/>
              <p:nvPr/>
            </p:nvGrpSpPr>
            <p:grpSpPr>
              <a:xfrm>
                <a:off x="3761967" y="4890363"/>
                <a:ext cx="1040066" cy="1038709"/>
                <a:chOff x="1864676" y="4056446"/>
                <a:chExt cx="1764300" cy="1761998"/>
              </a:xfrm>
            </p:grpSpPr>
            <p:sp>
              <p:nvSpPr>
                <p:cNvPr id="105"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7"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Tree>
    <p:extLst>
      <p:ext uri="{BB962C8B-B14F-4D97-AF65-F5344CB8AC3E}">
        <p14:creationId xmlns:p14="http://schemas.microsoft.com/office/powerpoint/2010/main" val="147898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442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38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Tree>
    <p:extLst>
      <p:ext uri="{BB962C8B-B14F-4D97-AF65-F5344CB8AC3E}">
        <p14:creationId xmlns:p14="http://schemas.microsoft.com/office/powerpoint/2010/main" val="2351300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r>
              <a:rPr lang="en-US"/>
              <a:t>Click icon to add picture</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Tree>
    <p:extLst>
      <p:ext uri="{BB962C8B-B14F-4D97-AF65-F5344CB8AC3E}">
        <p14:creationId xmlns:p14="http://schemas.microsoft.com/office/powerpoint/2010/main" val="142545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p>
            <a:r>
              <a:rPr lang="en-US"/>
              <a:t>Microsoft Confidential</a:t>
            </a:r>
          </a:p>
        </p:txBody>
      </p:sp>
      <p:sp>
        <p:nvSpPr>
          <p:cNvPr id="5" name="Slide Number Placeholder 4"/>
          <p:cNvSpPr>
            <a:spLocks noGrp="1"/>
          </p:cNvSpPr>
          <p:nvPr>
            <p:ph type="sldNum" sz="quarter" idx="11"/>
          </p:nvPr>
        </p:nvSpPr>
        <p:spPr/>
        <p:txBody>
          <a:bodyPr/>
          <a:lstStyle/>
          <a:p>
            <a:fld id="{27258FFF-F925-446B-8502-81C933981705}" type="slidenum">
              <a:rPr lang="en-US" smtClean="0"/>
              <a:pPr/>
              <a:t>‹#›</a:t>
            </a:fld>
            <a:endParaRPr lang="en-US"/>
          </a:p>
        </p:txBody>
      </p:sp>
    </p:spTree>
    <p:extLst>
      <p:ext uri="{BB962C8B-B14F-4D97-AF65-F5344CB8AC3E}">
        <p14:creationId xmlns:p14="http://schemas.microsoft.com/office/powerpoint/2010/main" val="111880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ip"/>
          <p:cNvSpPr>
            <a:spLocks noChangeAspect="1"/>
          </p:cNvSpPr>
          <p:nvPr userDrawn="1"/>
        </p:nvSpPr>
        <p:spPr>
          <a:xfrm>
            <a:off x="822960" y="2449974"/>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1</a:t>
            </a:r>
          </a:p>
        </p:txBody>
      </p:sp>
      <p:grpSp>
        <p:nvGrpSpPr>
          <p:cNvPr id="5" name="Group 4"/>
          <p:cNvGrpSpPr/>
          <p:nvPr userDrawn="1"/>
        </p:nvGrpSpPr>
        <p:grpSpPr>
          <a:xfrm>
            <a:off x="3058637" y="2449974"/>
            <a:ext cx="2996730" cy="2438402"/>
            <a:chOff x="3343115" y="2438399"/>
            <a:chExt cx="2996730" cy="2438402"/>
          </a:xfrm>
        </p:grpSpPr>
        <p:sp>
          <p:nvSpPr>
            <p:cNvPr id="6" name="Chip"/>
            <p:cNvSpPr>
              <a:spLocks noChangeAspect="1"/>
            </p:cNvSpPr>
            <p:nvPr/>
          </p:nvSpPr>
          <p:spPr>
            <a:xfrm>
              <a:off x="3901439"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2</a:t>
              </a:r>
            </a:p>
          </p:txBody>
        </p:sp>
        <p:grpSp>
          <p:nvGrpSpPr>
            <p:cNvPr id="7" name="Group 6"/>
            <p:cNvGrpSpPr/>
            <p:nvPr/>
          </p:nvGrpSpPr>
          <p:grpSpPr>
            <a:xfrm>
              <a:off x="3343115" y="3414394"/>
              <a:ext cx="708164" cy="471491"/>
              <a:chOff x="3343115" y="3414394"/>
              <a:chExt cx="708164" cy="471491"/>
            </a:xfrm>
          </p:grpSpPr>
          <p:sp>
            <p:nvSpPr>
              <p:cNvPr id="8" name="Connector"/>
              <p:cNvSpPr/>
              <p:nvPr/>
            </p:nvSpPr>
            <p:spPr>
              <a:xfrm rot="5400000">
                <a:off x="3449715" y="3583069"/>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Connector"/>
              <p:cNvSpPr/>
              <p:nvPr/>
            </p:nvSpPr>
            <p:spPr>
              <a:xfrm>
                <a:off x="3636633" y="3416299"/>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Connector"/>
              <p:cNvSpPr/>
              <p:nvPr/>
            </p:nvSpPr>
            <p:spPr>
              <a:xfrm rot="5400000">
                <a:off x="3748464" y="3307794"/>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1" name="Group 10"/>
          <p:cNvGrpSpPr/>
          <p:nvPr userDrawn="1"/>
        </p:nvGrpSpPr>
        <p:grpSpPr>
          <a:xfrm>
            <a:off x="5426555" y="2099138"/>
            <a:ext cx="3285648" cy="2789238"/>
            <a:chOff x="5711034" y="2087563"/>
            <a:chExt cx="3285648" cy="2789238"/>
          </a:xfrm>
        </p:grpSpPr>
        <p:sp>
          <p:nvSpPr>
            <p:cNvPr id="12" name="Chip"/>
            <p:cNvSpPr>
              <a:spLocks noChangeAspect="1"/>
            </p:cNvSpPr>
            <p:nvPr/>
          </p:nvSpPr>
          <p:spPr>
            <a:xfrm>
              <a:off x="6558276"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3</a:t>
              </a:r>
            </a:p>
          </p:txBody>
        </p:sp>
        <p:grpSp>
          <p:nvGrpSpPr>
            <p:cNvPr id="13" name="Group 12"/>
            <p:cNvGrpSpPr/>
            <p:nvPr/>
          </p:nvGrpSpPr>
          <p:grpSpPr>
            <a:xfrm>
              <a:off x="5711034" y="2087563"/>
              <a:ext cx="1474877" cy="469586"/>
              <a:chOff x="5711034" y="2087563"/>
              <a:chExt cx="1474877" cy="469586"/>
            </a:xfrm>
          </p:grpSpPr>
          <p:sp>
            <p:nvSpPr>
              <p:cNvPr id="14"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Connector"/>
              <p:cNvSpPr/>
              <p:nvPr/>
            </p:nvSpPr>
            <p:spPr>
              <a:xfrm>
                <a:off x="5711035"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Connector"/>
              <p:cNvSpPr/>
              <p:nvPr/>
            </p:nvSpPr>
            <p:spPr>
              <a:xfrm>
                <a:off x="698969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7" name="Group 16"/>
          <p:cNvGrpSpPr/>
          <p:nvPr userDrawn="1"/>
        </p:nvGrpSpPr>
        <p:grpSpPr>
          <a:xfrm>
            <a:off x="8084922" y="2449975"/>
            <a:ext cx="3289458" cy="2831678"/>
            <a:chOff x="8361859" y="2438399"/>
            <a:chExt cx="3289458" cy="2831678"/>
          </a:xfrm>
        </p:grpSpPr>
        <p:sp>
          <p:nvSpPr>
            <p:cNvPr id="18" name="Chip"/>
            <p:cNvSpPr>
              <a:spLocks noChangeAspect="1"/>
            </p:cNvSpPr>
            <p:nvPr/>
          </p:nvSpPr>
          <p:spPr>
            <a:xfrm>
              <a:off x="9212911"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4</a:t>
              </a:r>
            </a:p>
          </p:txBody>
        </p:sp>
        <p:grpSp>
          <p:nvGrpSpPr>
            <p:cNvPr id="19" name="Group 18"/>
            <p:cNvGrpSpPr/>
            <p:nvPr/>
          </p:nvGrpSpPr>
          <p:grpSpPr>
            <a:xfrm rot="10800000">
              <a:off x="8361859" y="4800491"/>
              <a:ext cx="1480591" cy="469586"/>
              <a:chOff x="5709130" y="2087563"/>
              <a:chExt cx="1480591" cy="469586"/>
            </a:xfrm>
          </p:grpSpPr>
          <p:sp>
            <p:nvSpPr>
              <p:cNvPr id="20"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Connector"/>
              <p:cNvSpPr/>
              <p:nvPr/>
            </p:nvSpPr>
            <p:spPr>
              <a:xfrm>
                <a:off x="5709130"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Connector"/>
              <p:cNvSpPr/>
              <p:nvPr/>
            </p:nvSpPr>
            <p:spPr>
              <a:xfrm>
                <a:off x="699350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spTree>
    <p:extLst>
      <p:ext uri="{BB962C8B-B14F-4D97-AF65-F5344CB8AC3E}">
        <p14:creationId xmlns:p14="http://schemas.microsoft.com/office/powerpoint/2010/main" val="12271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445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on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395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2"/>
                </a:solidFill>
              </a:defRPr>
            </a:lvl1pPr>
            <a:lvl2pPr marL="457112" indent="0">
              <a:buNone/>
              <a:defRPr sz="2000">
                <a:solidFill>
                  <a:schemeClr val="tx1">
                    <a:tint val="75000"/>
                  </a:schemeClr>
                </a:solidFill>
              </a:defRPr>
            </a:lvl2pPr>
            <a:lvl3pPr marL="914225" indent="0">
              <a:buNone/>
              <a:defRPr sz="1800">
                <a:solidFill>
                  <a:schemeClr val="tx1">
                    <a:tint val="75000"/>
                  </a:schemeClr>
                </a:solidFill>
              </a:defRPr>
            </a:lvl3pPr>
            <a:lvl4pPr marL="1371337" indent="0">
              <a:buNone/>
              <a:defRPr sz="1600">
                <a:solidFill>
                  <a:schemeClr val="tx1">
                    <a:tint val="75000"/>
                  </a:schemeClr>
                </a:solidFill>
              </a:defRPr>
            </a:lvl4pPr>
            <a:lvl5pPr marL="1828449" indent="0">
              <a:buNone/>
              <a:defRPr sz="1600">
                <a:solidFill>
                  <a:schemeClr val="tx1">
                    <a:tint val="75000"/>
                  </a:schemeClr>
                </a:solidFill>
              </a:defRPr>
            </a:lvl5pPr>
            <a:lvl6pPr marL="2285561" indent="0">
              <a:buNone/>
              <a:defRPr sz="1600">
                <a:solidFill>
                  <a:schemeClr val="tx1">
                    <a:tint val="75000"/>
                  </a:schemeClr>
                </a:solidFill>
              </a:defRPr>
            </a:lvl6pPr>
            <a:lvl7pPr marL="2742674" indent="0">
              <a:buNone/>
              <a:defRPr sz="1600">
                <a:solidFill>
                  <a:schemeClr val="tx1">
                    <a:tint val="75000"/>
                  </a:schemeClr>
                </a:solidFill>
              </a:defRPr>
            </a:lvl7pPr>
            <a:lvl8pPr marL="3199785" indent="0">
              <a:buNone/>
              <a:defRPr sz="1600">
                <a:solidFill>
                  <a:schemeClr val="tx1">
                    <a:tint val="75000"/>
                  </a:schemeClr>
                </a:solidFill>
              </a:defRPr>
            </a:lvl8pPr>
            <a:lvl9pPr marL="3656897"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1241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9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3447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850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240" y="2553629"/>
            <a:ext cx="12192000" cy="189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3958684" y="2553629"/>
            <a:ext cx="8095785" cy="1895707"/>
          </a:xfrm>
        </p:spPr>
        <p:txBody>
          <a:bodyPr/>
          <a:lstStyle>
            <a:lvl1pPr>
              <a:defRPr cap="none" spc="0" baseline="0">
                <a:latin typeface="+mn-lt"/>
              </a:defRPr>
            </a:lvl1pPr>
          </a:lstStyle>
          <a:p>
            <a:r>
              <a:rPr lang="en-US"/>
              <a:t>Click to edit Master title style</a:t>
            </a:r>
            <a:endParaRPr lang="en-US" dirty="0"/>
          </a:p>
        </p:txBody>
      </p:sp>
      <p:sp>
        <p:nvSpPr>
          <p:cNvPr id="15" name="Arduino Board Outline"/>
          <p:cNvSpPr>
            <a:spLocks noChangeAspect="1"/>
          </p:cNvSpPr>
          <p:nvPr userDrawn="1"/>
        </p:nvSpPr>
        <p:spPr bwMode="auto">
          <a:xfrm>
            <a:off x="4754" y="2319454"/>
            <a:ext cx="3320478" cy="2363990"/>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solidFill>
            <a:srgbClr val="3C454F"/>
          </a:solidFill>
          <a:ln w="0">
            <a:noFill/>
            <a:prstDash val="solid"/>
            <a:round/>
            <a:headEnd/>
            <a:tailEnd/>
          </a:ln>
        </p:spPr>
        <p:txBody>
          <a:bodyPr vert="horz" wrap="square" lIns="91427" tIns="45713" rIns="91427" bIns="45713" numCol="1" anchor="t" anchorCtr="0" compatLnSpc="1">
            <a:prstTxWarp prst="textNoShape">
              <a:avLst/>
            </a:prstTxWarp>
            <a:noAutofit/>
          </a:bodyPr>
          <a:lstStyle/>
          <a:p>
            <a:endParaRPr lang="en-US" sz="1800"/>
          </a:p>
        </p:txBody>
      </p:sp>
      <p:sp>
        <p:nvSpPr>
          <p:cNvPr id="5" name="TextBox 4"/>
          <p:cNvSpPr txBox="1"/>
          <p:nvPr/>
        </p:nvSpPr>
        <p:spPr>
          <a:xfrm>
            <a:off x="230978" y="3031544"/>
            <a:ext cx="3114250" cy="939809"/>
          </a:xfrm>
          <a:prstGeom prst="rect">
            <a:avLst/>
          </a:prstGeom>
          <a:noFill/>
        </p:spPr>
        <p:txBody>
          <a:bodyPr wrap="square" rtlCol="0" anchor="ctr">
            <a:spAutoFit/>
          </a:bodyPr>
          <a:lstStyle/>
          <a:p>
            <a:pPr algn="ctr"/>
            <a:r>
              <a:rPr lang="en-US" sz="5399" dirty="0">
                <a:solidFill>
                  <a:schemeClr val="bg1"/>
                </a:solidFill>
                <a:latin typeface="+mj-lt"/>
              </a:rPr>
              <a:t>DEMO</a:t>
            </a:r>
          </a:p>
        </p:txBody>
      </p:sp>
    </p:spTree>
    <p:extLst>
      <p:ext uri="{BB962C8B-B14F-4D97-AF65-F5344CB8AC3E}">
        <p14:creationId xmlns:p14="http://schemas.microsoft.com/office/powerpoint/2010/main" val="135562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4988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Microsoft Logo with Clear Space"/>
          <p:cNvGrpSpPr/>
          <p:nvPr userDrawn="1"/>
        </p:nvGrpSpPr>
        <p:grpSpPr>
          <a:xfrm>
            <a:off x="10375146" y="6176964"/>
            <a:ext cx="1816855" cy="681037"/>
            <a:chOff x="3147060" y="4252913"/>
            <a:chExt cx="6111240" cy="2290762"/>
          </a:xfrm>
        </p:grpSpPr>
        <p:sp>
          <p:nvSpPr>
            <p:cNvPr id="8"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Microsoft Logo"/>
            <p:cNvGrpSpPr/>
            <p:nvPr/>
          </p:nvGrpSpPr>
          <p:grpSpPr>
            <a:xfrm>
              <a:off x="3761967" y="4890363"/>
              <a:ext cx="4874034" cy="1038709"/>
              <a:chOff x="3761967" y="4890363"/>
              <a:chExt cx="4874034" cy="1038709"/>
            </a:xfrm>
          </p:grpSpPr>
          <p:grpSp>
            <p:nvGrpSpPr>
              <p:cNvPr id="10" name="Microsoft Logo Symbol"/>
              <p:cNvGrpSpPr/>
              <p:nvPr/>
            </p:nvGrpSpPr>
            <p:grpSpPr>
              <a:xfrm>
                <a:off x="3761967" y="4890363"/>
                <a:ext cx="1040066" cy="1038709"/>
                <a:chOff x="1864676" y="4056446"/>
                <a:chExt cx="1764300" cy="1761998"/>
              </a:xfrm>
            </p:grpSpPr>
            <p:sp>
              <p:nvSpPr>
                <p:cNvPr id="12"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1"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16" name="Freeform 15"/>
          <p:cNvSpPr>
            <a:spLocks noChangeAspect="1"/>
          </p:cNvSpPr>
          <p:nvPr userDrawn="1"/>
        </p:nvSpPr>
        <p:spPr bwMode="auto">
          <a:xfrm>
            <a:off x="171116" y="6366476"/>
            <a:ext cx="452504" cy="308805"/>
          </a:xfrm>
          <a:custGeom>
            <a:avLst/>
            <a:gdLst>
              <a:gd name="connsiteX0" fmla="*/ 4726217 w 5655223"/>
              <a:gd name="connsiteY0" fmla="*/ 2399360 h 3859326"/>
              <a:gd name="connsiteX1" fmla="*/ 4987063 w 5655223"/>
              <a:gd name="connsiteY1" fmla="*/ 2660208 h 3859326"/>
              <a:gd name="connsiteX2" fmla="*/ 4726217 w 5655223"/>
              <a:gd name="connsiteY2" fmla="*/ 2921055 h 3859326"/>
              <a:gd name="connsiteX3" fmla="*/ 4465369 w 5655223"/>
              <a:gd name="connsiteY3" fmla="*/ 2660207 h 3859326"/>
              <a:gd name="connsiteX4" fmla="*/ 4726217 w 5655223"/>
              <a:gd name="connsiteY4" fmla="*/ 2399360 h 3859326"/>
              <a:gd name="connsiteX5" fmla="*/ 929008 w 5655223"/>
              <a:gd name="connsiteY5" fmla="*/ 2399360 h 3859326"/>
              <a:gd name="connsiteX6" fmla="*/ 1189855 w 5655223"/>
              <a:gd name="connsiteY6" fmla="*/ 2660208 h 3859326"/>
              <a:gd name="connsiteX7" fmla="*/ 929008 w 5655223"/>
              <a:gd name="connsiteY7" fmla="*/ 2921054 h 3859326"/>
              <a:gd name="connsiteX8" fmla="*/ 668161 w 5655223"/>
              <a:gd name="connsiteY8" fmla="*/ 2660208 h 3859326"/>
              <a:gd name="connsiteX9" fmla="*/ 929008 w 5655223"/>
              <a:gd name="connsiteY9" fmla="*/ 2399360 h 3859326"/>
              <a:gd name="connsiteX10" fmla="*/ 1549899 w 5655223"/>
              <a:gd name="connsiteY10" fmla="*/ 1025820 h 3859326"/>
              <a:gd name="connsiteX11" fmla="*/ 1758665 w 5655223"/>
              <a:gd name="connsiteY11" fmla="*/ 1234586 h 3859326"/>
              <a:gd name="connsiteX12" fmla="*/ 1549899 w 5655223"/>
              <a:gd name="connsiteY12" fmla="*/ 1443353 h 3859326"/>
              <a:gd name="connsiteX13" fmla="*/ 1341132 w 5655223"/>
              <a:gd name="connsiteY13" fmla="*/ 1234586 h 3859326"/>
              <a:gd name="connsiteX14" fmla="*/ 1549899 w 5655223"/>
              <a:gd name="connsiteY14" fmla="*/ 1025820 h 3859326"/>
              <a:gd name="connsiteX15" fmla="*/ 3636781 w 5655223"/>
              <a:gd name="connsiteY15" fmla="*/ 814059 h 3859326"/>
              <a:gd name="connsiteX16" fmla="*/ 4031269 w 5655223"/>
              <a:gd name="connsiteY16" fmla="*/ 1208549 h 3859326"/>
              <a:gd name="connsiteX17" fmla="*/ 3636781 w 5655223"/>
              <a:gd name="connsiteY17" fmla="*/ 1603039 h 3859326"/>
              <a:gd name="connsiteX18" fmla="*/ 3242290 w 5655223"/>
              <a:gd name="connsiteY18" fmla="*/ 1208550 h 3859326"/>
              <a:gd name="connsiteX19" fmla="*/ 3636781 w 5655223"/>
              <a:gd name="connsiteY19" fmla="*/ 814059 h 3859326"/>
              <a:gd name="connsiteX20" fmla="*/ 3636781 w 5655223"/>
              <a:gd name="connsiteY20" fmla="*/ 277558 h 3859326"/>
              <a:gd name="connsiteX21" fmla="*/ 2705788 w 5655223"/>
              <a:gd name="connsiteY21" fmla="*/ 1208549 h 3859326"/>
              <a:gd name="connsiteX22" fmla="*/ 2864786 w 5655223"/>
              <a:gd name="connsiteY22" fmla="*/ 1729076 h 3859326"/>
              <a:gd name="connsiteX23" fmla="*/ 2887509 w 5655223"/>
              <a:gd name="connsiteY23" fmla="*/ 1756616 h 3859326"/>
              <a:gd name="connsiteX24" fmla="*/ 2519861 w 5655223"/>
              <a:gd name="connsiteY24" fmla="*/ 2124264 h 3859326"/>
              <a:gd name="connsiteX25" fmla="*/ 1934575 w 5655223"/>
              <a:gd name="connsiteY25" fmla="*/ 1538978 h 3859326"/>
              <a:gd name="connsiteX26" fmla="*/ 1958441 w 5655223"/>
              <a:gd name="connsiteY26" fmla="*/ 1510053 h 3859326"/>
              <a:gd name="connsiteX27" fmla="*/ 2042584 w 5655223"/>
              <a:gd name="connsiteY27" fmla="*/ 1234586 h 3859326"/>
              <a:gd name="connsiteX28" fmla="*/ 1549899 w 5655223"/>
              <a:gd name="connsiteY28" fmla="*/ 741901 h 3859326"/>
              <a:gd name="connsiteX29" fmla="*/ 1057213 w 5655223"/>
              <a:gd name="connsiteY29" fmla="*/ 1234586 h 3859326"/>
              <a:gd name="connsiteX30" fmla="*/ 1549899 w 5655223"/>
              <a:gd name="connsiteY30" fmla="*/ 1727272 h 3859326"/>
              <a:gd name="connsiteX31" fmla="*/ 1649192 w 5655223"/>
              <a:gd name="connsiteY31" fmla="*/ 1717263 h 3859326"/>
              <a:gd name="connsiteX32" fmla="*/ 1699045 w 5655223"/>
              <a:gd name="connsiteY32" fmla="*/ 1701788 h 3859326"/>
              <a:gd name="connsiteX33" fmla="*/ 2841891 w 5655223"/>
              <a:gd name="connsiteY33" fmla="*/ 2844635 h 3859326"/>
              <a:gd name="connsiteX34" fmla="*/ 2843279 w 5655223"/>
              <a:gd name="connsiteY34" fmla="*/ 2843247 h 3859326"/>
              <a:gd name="connsiteX35" fmla="*/ 2843279 w 5655223"/>
              <a:gd name="connsiteY35" fmla="*/ 2846575 h 3859326"/>
              <a:gd name="connsiteX36" fmla="*/ 4142465 w 5655223"/>
              <a:gd name="connsiteY36" fmla="*/ 2846574 h 3859326"/>
              <a:gd name="connsiteX37" fmla="*/ 4158995 w 5655223"/>
              <a:gd name="connsiteY37" fmla="*/ 2899826 h 3859326"/>
              <a:gd name="connsiteX38" fmla="*/ 4199741 w 5655223"/>
              <a:gd name="connsiteY38" fmla="*/ 2979417 h 3859326"/>
              <a:gd name="connsiteX39" fmla="*/ 4232501 w 5655223"/>
              <a:gd name="connsiteY39" fmla="*/ 3025497 h 3859326"/>
              <a:gd name="connsiteX40" fmla="*/ 3959067 w 5655223"/>
              <a:gd name="connsiteY40" fmla="*/ 3298932 h 3859326"/>
              <a:gd name="connsiteX41" fmla="*/ 1507125 w 5655223"/>
              <a:gd name="connsiteY41" fmla="*/ 3298932 h 3859326"/>
              <a:gd name="connsiteX42" fmla="*/ 1331093 w 5655223"/>
              <a:gd name="connsiteY42" fmla="*/ 3122900 h 3859326"/>
              <a:gd name="connsiteX43" fmla="*/ 1364301 w 5655223"/>
              <a:gd name="connsiteY43" fmla="*/ 3095501 h 3859326"/>
              <a:gd name="connsiteX44" fmla="*/ 1544605 w 5655223"/>
              <a:gd name="connsiteY44" fmla="*/ 2660208 h 3859326"/>
              <a:gd name="connsiteX45" fmla="*/ 929008 w 5655223"/>
              <a:gd name="connsiteY45" fmla="*/ 2044611 h 3859326"/>
              <a:gd name="connsiteX46" fmla="*/ 313411 w 5655223"/>
              <a:gd name="connsiteY46" fmla="*/ 2660208 h 3859326"/>
              <a:gd name="connsiteX47" fmla="*/ 929008 w 5655223"/>
              <a:gd name="connsiteY47" fmla="*/ 3275804 h 3859326"/>
              <a:gd name="connsiteX48" fmla="*/ 1053072 w 5655223"/>
              <a:gd name="connsiteY48" fmla="*/ 3263298 h 3859326"/>
              <a:gd name="connsiteX49" fmla="*/ 1068395 w 5655223"/>
              <a:gd name="connsiteY49" fmla="*/ 3258542 h 3859326"/>
              <a:gd name="connsiteX50" fmla="*/ 1391309 w 5655223"/>
              <a:gd name="connsiteY50" fmla="*/ 3581456 h 3859326"/>
              <a:gd name="connsiteX51" fmla="*/ 1393574 w 5655223"/>
              <a:gd name="connsiteY51" fmla="*/ 3579192 h 3859326"/>
              <a:gd name="connsiteX52" fmla="*/ 1393574 w 5655223"/>
              <a:gd name="connsiteY52" fmla="*/ 3580601 h 3859326"/>
              <a:gd name="connsiteX53" fmla="*/ 4073403 w 5655223"/>
              <a:gd name="connsiteY53" fmla="*/ 3580601 h 3859326"/>
              <a:gd name="connsiteX54" fmla="*/ 4074571 w 5655223"/>
              <a:gd name="connsiteY54" fmla="*/ 3581768 h 3859326"/>
              <a:gd name="connsiteX55" fmla="*/ 4075739 w 5655223"/>
              <a:gd name="connsiteY55" fmla="*/ 3580601 h 3859326"/>
              <a:gd name="connsiteX56" fmla="*/ 4075815 w 5655223"/>
              <a:gd name="connsiteY56" fmla="*/ 3580601 h 3859326"/>
              <a:gd name="connsiteX57" fmla="*/ 4075815 w 5655223"/>
              <a:gd name="connsiteY57" fmla="*/ 3580524 h 3859326"/>
              <a:gd name="connsiteX58" fmla="*/ 4447841 w 5655223"/>
              <a:gd name="connsiteY58" fmla="*/ 3208497 h 3859326"/>
              <a:gd name="connsiteX59" fmla="*/ 4459329 w 5655223"/>
              <a:gd name="connsiteY59" fmla="*/ 3215101 h 3859326"/>
              <a:gd name="connsiteX60" fmla="*/ 4726217 w 5655223"/>
              <a:gd name="connsiteY60" fmla="*/ 3275805 h 3859326"/>
              <a:gd name="connsiteX61" fmla="*/ 5341813 w 5655223"/>
              <a:gd name="connsiteY61" fmla="*/ 2660208 h 3859326"/>
              <a:gd name="connsiteX62" fmla="*/ 4726217 w 5655223"/>
              <a:gd name="connsiteY62" fmla="*/ 2044610 h 3859326"/>
              <a:gd name="connsiteX63" fmla="*/ 4123125 w 5655223"/>
              <a:gd name="connsiteY63" fmla="*/ 2536143 h 3859326"/>
              <a:gd name="connsiteX64" fmla="*/ 4120227 w 5655223"/>
              <a:gd name="connsiteY64" fmla="*/ 2564905 h 3859326"/>
              <a:gd name="connsiteX65" fmla="*/ 2960502 w 5655223"/>
              <a:gd name="connsiteY65" fmla="*/ 2564905 h 3859326"/>
              <a:gd name="connsiteX66" fmla="*/ 2719031 w 5655223"/>
              <a:gd name="connsiteY66" fmla="*/ 2323434 h 3859326"/>
              <a:gd name="connsiteX67" fmla="*/ 3086484 w 5655223"/>
              <a:gd name="connsiteY67" fmla="*/ 1955981 h 3859326"/>
              <a:gd name="connsiteX68" fmla="*/ 3116253 w 5655223"/>
              <a:gd name="connsiteY68" fmla="*/ 1980543 h 3859326"/>
              <a:gd name="connsiteX69" fmla="*/ 3636781 w 5655223"/>
              <a:gd name="connsiteY69" fmla="*/ 2139542 h 3859326"/>
              <a:gd name="connsiteX70" fmla="*/ 4567773 w 5655223"/>
              <a:gd name="connsiteY70" fmla="*/ 1208550 h 3859326"/>
              <a:gd name="connsiteX71" fmla="*/ 3636781 w 5655223"/>
              <a:gd name="connsiteY71" fmla="*/ 277558 h 3859326"/>
              <a:gd name="connsiteX72" fmla="*/ 3600341 w 5655223"/>
              <a:gd name="connsiteY72" fmla="*/ 0 h 3859326"/>
              <a:gd name="connsiteX73" fmla="*/ 4928641 w 5655223"/>
              <a:gd name="connsiteY73" fmla="*/ 1328300 h 3859326"/>
              <a:gd name="connsiteX74" fmla="*/ 4877265 w 5655223"/>
              <a:gd name="connsiteY74" fmla="*/ 1674582 h 3859326"/>
              <a:gd name="connsiteX75" fmla="*/ 5655223 w 5655223"/>
              <a:gd name="connsiteY75" fmla="*/ 2731648 h 3859326"/>
              <a:gd name="connsiteX76" fmla="*/ 4527553 w 5655223"/>
              <a:gd name="connsiteY76" fmla="*/ 3859319 h 3859326"/>
              <a:gd name="connsiteX77" fmla="*/ 4527517 w 5655223"/>
              <a:gd name="connsiteY77" fmla="*/ 3859312 h 3859326"/>
              <a:gd name="connsiteX78" fmla="*/ 1127742 w 5655223"/>
              <a:gd name="connsiteY78" fmla="*/ 3859312 h 3859326"/>
              <a:gd name="connsiteX79" fmla="*/ 1127672 w 5655223"/>
              <a:gd name="connsiteY79" fmla="*/ 3859326 h 3859326"/>
              <a:gd name="connsiteX80" fmla="*/ 0 w 5655223"/>
              <a:gd name="connsiteY80" fmla="*/ 2731655 h 3859326"/>
              <a:gd name="connsiteX81" fmla="*/ 774956 w 5655223"/>
              <a:gd name="connsiteY81" fmla="*/ 1675193 h 3859326"/>
              <a:gd name="connsiteX82" fmla="*/ 718410 w 5655223"/>
              <a:gd name="connsiteY82" fmla="*/ 1395118 h 3859326"/>
              <a:gd name="connsiteX83" fmla="*/ 1645565 w 5655223"/>
              <a:gd name="connsiteY83" fmla="*/ 467963 h 3859326"/>
              <a:gd name="connsiteX84" fmla="*/ 2367945 w 5655223"/>
              <a:gd name="connsiteY84" fmla="*/ 838575 h 3859326"/>
              <a:gd name="connsiteX85" fmla="*/ 3600341 w 5655223"/>
              <a:gd name="connsiteY85" fmla="*/ 0 h 38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655223" h="3859326">
                <a:moveTo>
                  <a:pt x="4726217" y="2399360"/>
                </a:moveTo>
                <a:cubicBezTo>
                  <a:pt x="4870279" y="2399360"/>
                  <a:pt x="4987063" y="2516145"/>
                  <a:pt x="4987063" y="2660208"/>
                </a:cubicBezTo>
                <a:cubicBezTo>
                  <a:pt x="4987063" y="2804269"/>
                  <a:pt x="4870279" y="2921055"/>
                  <a:pt x="4726217" y="2921055"/>
                </a:cubicBezTo>
                <a:cubicBezTo>
                  <a:pt x="4582153" y="2921055"/>
                  <a:pt x="4465369" y="2804270"/>
                  <a:pt x="4465369" y="2660207"/>
                </a:cubicBezTo>
                <a:cubicBezTo>
                  <a:pt x="4465369" y="2516145"/>
                  <a:pt x="4582153" y="2399360"/>
                  <a:pt x="4726217" y="2399360"/>
                </a:cubicBezTo>
                <a:close/>
                <a:moveTo>
                  <a:pt x="929008" y="2399360"/>
                </a:moveTo>
                <a:cubicBezTo>
                  <a:pt x="1073070" y="2399360"/>
                  <a:pt x="1189855" y="2516146"/>
                  <a:pt x="1189855" y="2660208"/>
                </a:cubicBezTo>
                <a:cubicBezTo>
                  <a:pt x="1189855" y="2804269"/>
                  <a:pt x="1073070" y="2921055"/>
                  <a:pt x="929008" y="2921054"/>
                </a:cubicBezTo>
                <a:cubicBezTo>
                  <a:pt x="784946" y="2921055"/>
                  <a:pt x="668161" y="2804269"/>
                  <a:pt x="668161" y="2660208"/>
                </a:cubicBezTo>
                <a:cubicBezTo>
                  <a:pt x="668160" y="2516145"/>
                  <a:pt x="784946" y="2399360"/>
                  <a:pt x="929008" y="2399360"/>
                </a:cubicBezTo>
                <a:close/>
                <a:moveTo>
                  <a:pt x="1549899" y="1025820"/>
                </a:moveTo>
                <a:cubicBezTo>
                  <a:pt x="1665197" y="1025820"/>
                  <a:pt x="1758665" y="1119288"/>
                  <a:pt x="1758665" y="1234586"/>
                </a:cubicBezTo>
                <a:cubicBezTo>
                  <a:pt x="1758665" y="1349884"/>
                  <a:pt x="1665197" y="1443353"/>
                  <a:pt x="1549899" y="1443353"/>
                </a:cubicBezTo>
                <a:cubicBezTo>
                  <a:pt x="1434601" y="1443353"/>
                  <a:pt x="1341133" y="1349885"/>
                  <a:pt x="1341132" y="1234586"/>
                </a:cubicBezTo>
                <a:cubicBezTo>
                  <a:pt x="1341133" y="1119288"/>
                  <a:pt x="1434601" y="1025820"/>
                  <a:pt x="1549899" y="1025820"/>
                </a:cubicBezTo>
                <a:close/>
                <a:moveTo>
                  <a:pt x="3636781" y="814059"/>
                </a:moveTo>
                <a:cubicBezTo>
                  <a:pt x="3854651" y="814060"/>
                  <a:pt x="4031269" y="990679"/>
                  <a:pt x="4031269" y="1208549"/>
                </a:cubicBezTo>
                <a:cubicBezTo>
                  <a:pt x="4031269" y="1426420"/>
                  <a:pt x="3854651" y="1603040"/>
                  <a:pt x="3636781" y="1603039"/>
                </a:cubicBezTo>
                <a:cubicBezTo>
                  <a:pt x="3418911" y="1603039"/>
                  <a:pt x="3242290" y="1426420"/>
                  <a:pt x="3242290" y="1208550"/>
                </a:cubicBezTo>
                <a:cubicBezTo>
                  <a:pt x="3242290" y="990679"/>
                  <a:pt x="3418911" y="814059"/>
                  <a:pt x="3636781" y="814059"/>
                </a:cubicBezTo>
                <a:close/>
                <a:moveTo>
                  <a:pt x="3636781" y="277558"/>
                </a:moveTo>
                <a:cubicBezTo>
                  <a:pt x="3122607" y="277558"/>
                  <a:pt x="2705788" y="694377"/>
                  <a:pt x="2705788" y="1208549"/>
                </a:cubicBezTo>
                <a:cubicBezTo>
                  <a:pt x="2705788" y="1401365"/>
                  <a:pt x="2764403" y="1580489"/>
                  <a:pt x="2864786" y="1729076"/>
                </a:cubicBezTo>
                <a:lnTo>
                  <a:pt x="2887509" y="1756616"/>
                </a:lnTo>
                <a:lnTo>
                  <a:pt x="2519861" y="2124264"/>
                </a:lnTo>
                <a:lnTo>
                  <a:pt x="1934575" y="1538978"/>
                </a:lnTo>
                <a:lnTo>
                  <a:pt x="1958441" y="1510053"/>
                </a:lnTo>
                <a:cubicBezTo>
                  <a:pt x="2011565" y="1431419"/>
                  <a:pt x="2042584" y="1336625"/>
                  <a:pt x="2042584" y="1234586"/>
                </a:cubicBezTo>
                <a:cubicBezTo>
                  <a:pt x="2042584" y="962483"/>
                  <a:pt x="1822001" y="741901"/>
                  <a:pt x="1549899" y="741901"/>
                </a:cubicBezTo>
                <a:cubicBezTo>
                  <a:pt x="1277797" y="741900"/>
                  <a:pt x="1057213" y="962483"/>
                  <a:pt x="1057213" y="1234586"/>
                </a:cubicBezTo>
                <a:cubicBezTo>
                  <a:pt x="1057213" y="1506690"/>
                  <a:pt x="1277797" y="1727273"/>
                  <a:pt x="1549899" y="1727272"/>
                </a:cubicBezTo>
                <a:cubicBezTo>
                  <a:pt x="1583912" y="1727273"/>
                  <a:pt x="1617120" y="1723826"/>
                  <a:pt x="1649192" y="1717263"/>
                </a:cubicBezTo>
                <a:lnTo>
                  <a:pt x="1699045" y="1701788"/>
                </a:lnTo>
                <a:lnTo>
                  <a:pt x="2841891" y="2844635"/>
                </a:lnTo>
                <a:lnTo>
                  <a:pt x="2843279" y="2843247"/>
                </a:lnTo>
                <a:lnTo>
                  <a:pt x="2843279" y="2846575"/>
                </a:lnTo>
                <a:lnTo>
                  <a:pt x="4142465" y="2846574"/>
                </a:lnTo>
                <a:lnTo>
                  <a:pt x="4158995" y="2899826"/>
                </a:lnTo>
                <a:cubicBezTo>
                  <a:pt x="4170677" y="2927444"/>
                  <a:pt x="4184317" y="2954033"/>
                  <a:pt x="4199741" y="2979417"/>
                </a:cubicBezTo>
                <a:lnTo>
                  <a:pt x="4232501" y="3025497"/>
                </a:lnTo>
                <a:lnTo>
                  <a:pt x="3959067" y="3298932"/>
                </a:lnTo>
                <a:lnTo>
                  <a:pt x="1507125" y="3298932"/>
                </a:lnTo>
                <a:lnTo>
                  <a:pt x="1331093" y="3122900"/>
                </a:lnTo>
                <a:lnTo>
                  <a:pt x="1364301" y="3095501"/>
                </a:lnTo>
                <a:cubicBezTo>
                  <a:pt x="1475702" y="2984099"/>
                  <a:pt x="1544605" y="2830200"/>
                  <a:pt x="1544605" y="2660208"/>
                </a:cubicBezTo>
                <a:cubicBezTo>
                  <a:pt x="1544605" y="2320222"/>
                  <a:pt x="1268993" y="2044610"/>
                  <a:pt x="929008" y="2044611"/>
                </a:cubicBezTo>
                <a:cubicBezTo>
                  <a:pt x="589023" y="2044610"/>
                  <a:pt x="313411" y="2320223"/>
                  <a:pt x="313411" y="2660208"/>
                </a:cubicBezTo>
                <a:cubicBezTo>
                  <a:pt x="313411" y="3000192"/>
                  <a:pt x="589023" y="3275804"/>
                  <a:pt x="929008" y="3275804"/>
                </a:cubicBezTo>
                <a:cubicBezTo>
                  <a:pt x="971506" y="3275805"/>
                  <a:pt x="1012998" y="3271498"/>
                  <a:pt x="1053072" y="3263298"/>
                </a:cubicBezTo>
                <a:lnTo>
                  <a:pt x="1068395" y="3258542"/>
                </a:lnTo>
                <a:lnTo>
                  <a:pt x="1391309" y="3581456"/>
                </a:lnTo>
                <a:lnTo>
                  <a:pt x="1393574" y="3579192"/>
                </a:lnTo>
                <a:lnTo>
                  <a:pt x="1393574" y="3580601"/>
                </a:lnTo>
                <a:lnTo>
                  <a:pt x="4073403" y="3580601"/>
                </a:lnTo>
                <a:lnTo>
                  <a:pt x="4074571" y="3581768"/>
                </a:lnTo>
                <a:lnTo>
                  <a:pt x="4075739" y="3580601"/>
                </a:lnTo>
                <a:lnTo>
                  <a:pt x="4075815" y="3580601"/>
                </a:lnTo>
                <a:lnTo>
                  <a:pt x="4075815" y="3580524"/>
                </a:lnTo>
                <a:lnTo>
                  <a:pt x="4447841" y="3208497"/>
                </a:lnTo>
                <a:lnTo>
                  <a:pt x="4459329" y="3215101"/>
                </a:lnTo>
                <a:cubicBezTo>
                  <a:pt x="4540067" y="3254003"/>
                  <a:pt x="4630595" y="3275805"/>
                  <a:pt x="4726217" y="3275805"/>
                </a:cubicBezTo>
                <a:cubicBezTo>
                  <a:pt x="5066201" y="3275805"/>
                  <a:pt x="5341813" y="3000193"/>
                  <a:pt x="5341813" y="2660208"/>
                </a:cubicBezTo>
                <a:cubicBezTo>
                  <a:pt x="5341813" y="2320222"/>
                  <a:pt x="5066201" y="2044610"/>
                  <a:pt x="4726217" y="2044610"/>
                </a:cubicBezTo>
                <a:cubicBezTo>
                  <a:pt x="4428729" y="2044610"/>
                  <a:pt x="4180527" y="2255626"/>
                  <a:pt x="4123125" y="2536143"/>
                </a:cubicBezTo>
                <a:lnTo>
                  <a:pt x="4120227" y="2564905"/>
                </a:lnTo>
                <a:lnTo>
                  <a:pt x="2960502" y="2564905"/>
                </a:lnTo>
                <a:lnTo>
                  <a:pt x="2719031" y="2323434"/>
                </a:lnTo>
                <a:lnTo>
                  <a:pt x="3086484" y="1955981"/>
                </a:lnTo>
                <a:lnTo>
                  <a:pt x="3116253" y="1980543"/>
                </a:lnTo>
                <a:cubicBezTo>
                  <a:pt x="3264841" y="2080926"/>
                  <a:pt x="3443967" y="2139542"/>
                  <a:pt x="3636781" y="2139542"/>
                </a:cubicBezTo>
                <a:cubicBezTo>
                  <a:pt x="4150953" y="2139542"/>
                  <a:pt x="4567773" y="1722723"/>
                  <a:pt x="4567773" y="1208550"/>
                </a:cubicBezTo>
                <a:cubicBezTo>
                  <a:pt x="4567773" y="694376"/>
                  <a:pt x="4150953" y="277558"/>
                  <a:pt x="3636781" y="277558"/>
                </a:cubicBezTo>
                <a:close/>
                <a:moveTo>
                  <a:pt x="3600341" y="0"/>
                </a:moveTo>
                <a:cubicBezTo>
                  <a:pt x="4333939" y="0"/>
                  <a:pt x="4928641" y="594702"/>
                  <a:pt x="4928641" y="1328300"/>
                </a:cubicBezTo>
                <a:cubicBezTo>
                  <a:pt x="4928641" y="1448620"/>
                  <a:pt x="4912645" y="1565200"/>
                  <a:pt x="4877265" y="1674582"/>
                </a:cubicBezTo>
                <a:cubicBezTo>
                  <a:pt x="5331069" y="1809291"/>
                  <a:pt x="5655223" y="2232619"/>
                  <a:pt x="5655223" y="2731648"/>
                </a:cubicBezTo>
                <a:cubicBezTo>
                  <a:pt x="5655223" y="3354440"/>
                  <a:pt x="5150345" y="3859319"/>
                  <a:pt x="4527553" y="3859319"/>
                </a:cubicBezTo>
                <a:lnTo>
                  <a:pt x="4527517" y="3859312"/>
                </a:lnTo>
                <a:lnTo>
                  <a:pt x="1127742" y="3859312"/>
                </a:lnTo>
                <a:cubicBezTo>
                  <a:pt x="1127721" y="3859326"/>
                  <a:pt x="1127693" y="3859326"/>
                  <a:pt x="1127672" y="3859326"/>
                </a:cubicBezTo>
                <a:cubicBezTo>
                  <a:pt x="504879" y="3859326"/>
                  <a:pt x="0" y="3354447"/>
                  <a:pt x="0" y="2731655"/>
                </a:cubicBezTo>
                <a:cubicBezTo>
                  <a:pt x="0" y="2233714"/>
                  <a:pt x="322751" y="1811143"/>
                  <a:pt x="774956" y="1675193"/>
                </a:cubicBezTo>
                <a:cubicBezTo>
                  <a:pt x="733949" y="1589622"/>
                  <a:pt x="718410" y="1494187"/>
                  <a:pt x="718410" y="1395118"/>
                </a:cubicBezTo>
                <a:cubicBezTo>
                  <a:pt x="718410" y="883062"/>
                  <a:pt x="1133509" y="467963"/>
                  <a:pt x="1645565" y="467963"/>
                </a:cubicBezTo>
                <a:cubicBezTo>
                  <a:pt x="1944568" y="467963"/>
                  <a:pt x="2210513" y="609498"/>
                  <a:pt x="2367945" y="838575"/>
                </a:cubicBezTo>
                <a:cubicBezTo>
                  <a:pt x="2560780" y="346899"/>
                  <a:pt x="3040051" y="0"/>
                  <a:pt x="360034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4"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199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225" rtl="0" eaLnBrk="1" latinLnBrk="0" hangingPunct="1">
        <a:lnSpc>
          <a:spcPct val="90000"/>
        </a:lnSpc>
        <a:spcBef>
          <a:spcPct val="0"/>
        </a:spcBef>
        <a:buNone/>
        <a:defRPr sz="3200" b="1" kern="1200" cap="all" spc="600" baseline="0">
          <a:solidFill>
            <a:schemeClr val="tx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azure.com/fre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github.com/dxcamps/MicrosoftIntelIoTCamp/releases/latest" TargetMode="External"/><Relationship Id="rId2" Type="http://schemas.openxmlformats.org/officeDocument/2006/relationships/hyperlink" Target="http://github.com/dxcamps/MicrosoftIntelIoTCamp"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nodejs.org/" TargetMode="External"/><Relationship Id="rId1" Type="http://schemas.openxmlformats.org/officeDocument/2006/relationships/slideLayout" Target="../slideLayouts/slideLayout3.xml"/><Relationship Id="rId5" Type="http://schemas.openxmlformats.org/officeDocument/2006/relationships/hyperlink" Target="http://desktop.github.com/" TargetMode="External"/><Relationship Id="rId4" Type="http://schemas.openxmlformats.org/officeDocument/2006/relationships/hyperlink" Target="http://git-scm.com/downloa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the </a:t>
            </a:r>
            <a:br>
              <a:rPr lang="en-US" dirty="0"/>
            </a:br>
            <a:r>
              <a:rPr lang="en-US" dirty="0"/>
              <a:t>Microsoft &amp; Intel IoT Camp!</a:t>
            </a:r>
          </a:p>
        </p:txBody>
      </p:sp>
      <p:sp>
        <p:nvSpPr>
          <p:cNvPr id="3" name="Content Placeholder 2"/>
          <p:cNvSpPr>
            <a:spLocks noGrp="1"/>
          </p:cNvSpPr>
          <p:nvPr>
            <p:ph idx="1"/>
          </p:nvPr>
        </p:nvSpPr>
        <p:spPr>
          <a:xfrm>
            <a:off x="838200" y="1825625"/>
            <a:ext cx="7764470" cy="1112447"/>
          </a:xfrm>
        </p:spPr>
        <p:txBody>
          <a:bodyPr/>
          <a:lstStyle/>
          <a:p>
            <a:pPr marL="0" indent="0">
              <a:buNone/>
            </a:pPr>
            <a:r>
              <a:rPr lang="en-US" dirty="0"/>
              <a:t>Come on it, find a seat, and get comfortable!  </a:t>
            </a:r>
          </a:p>
          <a:p>
            <a:pPr marL="0" indent="0">
              <a:buNone/>
            </a:pPr>
            <a:r>
              <a:rPr lang="en-US" dirty="0"/>
              <a:t>We have a great day planned! </a:t>
            </a:r>
          </a:p>
          <a:p>
            <a:pPr marL="0" indent="0">
              <a:buNone/>
            </a:pPr>
            <a:endParaRPr lang="en-US" dirty="0"/>
          </a:p>
          <a:p>
            <a:pPr marL="0" indent="0">
              <a:buNone/>
            </a:pPr>
            <a:endParaRPr lang="en-US" dirty="0"/>
          </a:p>
        </p:txBody>
      </p:sp>
      <p:graphicFrame>
        <p:nvGraphicFramePr>
          <p:cNvPr id="47" name="Table 46"/>
          <p:cNvGraphicFramePr>
            <a:graphicFrameLocks noGrp="1"/>
          </p:cNvGraphicFramePr>
          <p:nvPr>
            <p:extLst>
              <p:ext uri="{D42A27DB-BD31-4B8C-83A1-F6EECF244321}">
                <p14:modId xmlns:p14="http://schemas.microsoft.com/office/powerpoint/2010/main" val="2104416302"/>
              </p:ext>
            </p:extLst>
          </p:nvPr>
        </p:nvGraphicFramePr>
        <p:xfrm>
          <a:off x="822960" y="3088248"/>
          <a:ext cx="8128000" cy="2966720"/>
        </p:xfrm>
        <a:graphic>
          <a:graphicData uri="http://schemas.openxmlformats.org/drawingml/2006/table">
            <a:tbl>
              <a:tblPr bandRow="1">
                <a:tableStyleId>{5C22544A-7EE6-4342-B048-85BDC9FD1C3A}</a:tableStyleId>
              </a:tblPr>
              <a:tblGrid>
                <a:gridCol w="1230692">
                  <a:extLst>
                    <a:ext uri="{9D8B030D-6E8A-4147-A177-3AD203B41FA5}">
                      <a16:colId xmlns:a16="http://schemas.microsoft.com/office/drawing/2014/main" val="33923009"/>
                    </a:ext>
                  </a:extLst>
                </a:gridCol>
                <a:gridCol w="6897308">
                  <a:extLst>
                    <a:ext uri="{9D8B030D-6E8A-4147-A177-3AD203B41FA5}">
                      <a16:colId xmlns:a16="http://schemas.microsoft.com/office/drawing/2014/main" val="2590472693"/>
                    </a:ext>
                  </a:extLst>
                </a:gridCol>
              </a:tblGrid>
              <a:tr h="370840">
                <a:tc>
                  <a:txBody>
                    <a:bodyPr/>
                    <a:lstStyle/>
                    <a:p>
                      <a:r>
                        <a:rPr lang="en-US" dirty="0"/>
                        <a:t>8:30am</a:t>
                      </a:r>
                    </a:p>
                  </a:txBody>
                  <a:tcPr/>
                </a:tc>
                <a:tc>
                  <a:txBody>
                    <a:bodyPr/>
                    <a:lstStyle/>
                    <a:p>
                      <a:r>
                        <a:rPr lang="en-US" dirty="0"/>
                        <a:t>Registration / Welcome</a:t>
                      </a:r>
                    </a:p>
                  </a:txBody>
                  <a:tcPr/>
                </a:tc>
                <a:extLst>
                  <a:ext uri="{0D108BD9-81ED-4DB2-BD59-A6C34878D82A}">
                    <a16:rowId xmlns:a16="http://schemas.microsoft.com/office/drawing/2014/main" val="3435844712"/>
                  </a:ext>
                </a:extLst>
              </a:tr>
              <a:tr h="370840">
                <a:tc>
                  <a:txBody>
                    <a:bodyPr/>
                    <a:lstStyle/>
                    <a:p>
                      <a:r>
                        <a:rPr lang="en-US" dirty="0"/>
                        <a:t>9:00am</a:t>
                      </a:r>
                    </a:p>
                  </a:txBody>
                  <a:tcPr/>
                </a:tc>
                <a:tc>
                  <a:txBody>
                    <a:bodyPr/>
                    <a:lstStyle/>
                    <a:p>
                      <a:r>
                        <a:rPr lang="en-US" dirty="0"/>
                        <a:t>Introduction to Microsoft Azure IoT Services</a:t>
                      </a:r>
                    </a:p>
                  </a:txBody>
                  <a:tcPr/>
                </a:tc>
                <a:extLst>
                  <a:ext uri="{0D108BD9-81ED-4DB2-BD59-A6C34878D82A}">
                    <a16:rowId xmlns:a16="http://schemas.microsoft.com/office/drawing/2014/main" val="4158226135"/>
                  </a:ext>
                </a:extLst>
              </a:tr>
              <a:tr h="370840">
                <a:tc>
                  <a:txBody>
                    <a:bodyPr/>
                    <a:lstStyle/>
                    <a:p>
                      <a:r>
                        <a:rPr lang="en-US" dirty="0"/>
                        <a:t>10:00am</a:t>
                      </a:r>
                    </a:p>
                  </a:txBody>
                  <a:tcPr/>
                </a:tc>
                <a:tc>
                  <a:txBody>
                    <a:bodyPr/>
                    <a:lstStyle/>
                    <a:p>
                      <a:r>
                        <a:rPr lang="en-US" dirty="0"/>
                        <a:t>Introduction</a:t>
                      </a:r>
                      <a:r>
                        <a:rPr lang="en-US" baseline="0" dirty="0"/>
                        <a:t> to the Intel IoT Gateway</a:t>
                      </a:r>
                      <a:endParaRPr lang="en-US" dirty="0"/>
                    </a:p>
                  </a:txBody>
                  <a:tcPr/>
                </a:tc>
                <a:extLst>
                  <a:ext uri="{0D108BD9-81ED-4DB2-BD59-A6C34878D82A}">
                    <a16:rowId xmlns:a16="http://schemas.microsoft.com/office/drawing/2014/main" val="953460437"/>
                  </a:ext>
                </a:extLst>
              </a:tr>
              <a:tr h="370840">
                <a:tc>
                  <a:txBody>
                    <a:bodyPr/>
                    <a:lstStyle/>
                    <a:p>
                      <a:r>
                        <a:rPr lang="en-US" dirty="0"/>
                        <a:t>11:00am</a:t>
                      </a:r>
                    </a:p>
                  </a:txBody>
                  <a:tcPr/>
                </a:tc>
                <a:tc>
                  <a:txBody>
                    <a:bodyPr/>
                    <a:lstStyle/>
                    <a:p>
                      <a:r>
                        <a:rPr lang="en-US" dirty="0"/>
                        <a:t>Hands-On-Lab</a:t>
                      </a:r>
                    </a:p>
                  </a:txBody>
                  <a:tcPr/>
                </a:tc>
                <a:extLst>
                  <a:ext uri="{0D108BD9-81ED-4DB2-BD59-A6C34878D82A}">
                    <a16:rowId xmlns:a16="http://schemas.microsoft.com/office/drawing/2014/main" val="174527548"/>
                  </a:ext>
                </a:extLst>
              </a:tr>
              <a:tr h="370840">
                <a:tc>
                  <a:txBody>
                    <a:bodyPr/>
                    <a:lstStyle/>
                    <a:p>
                      <a:r>
                        <a:rPr lang="en-US" dirty="0"/>
                        <a:t>12:00pm</a:t>
                      </a:r>
                    </a:p>
                  </a:txBody>
                  <a:tcPr/>
                </a:tc>
                <a:tc>
                  <a:txBody>
                    <a:bodyPr/>
                    <a:lstStyle/>
                    <a:p>
                      <a:r>
                        <a:rPr lang="en-US" dirty="0"/>
                        <a:t>Lunch</a:t>
                      </a:r>
                      <a:r>
                        <a:rPr lang="en-US" baseline="0" dirty="0"/>
                        <a:t> Served</a:t>
                      </a:r>
                      <a:endParaRPr lang="en-US" dirty="0"/>
                    </a:p>
                  </a:txBody>
                  <a:tcPr/>
                </a:tc>
                <a:extLst>
                  <a:ext uri="{0D108BD9-81ED-4DB2-BD59-A6C34878D82A}">
                    <a16:rowId xmlns:a16="http://schemas.microsoft.com/office/drawing/2014/main" val="2955090853"/>
                  </a:ext>
                </a:extLst>
              </a:tr>
              <a:tr h="370840">
                <a:tc>
                  <a:txBody>
                    <a:bodyPr/>
                    <a:lstStyle/>
                    <a:p>
                      <a:r>
                        <a:rPr lang="en-US" dirty="0"/>
                        <a:t>Afternoon</a:t>
                      </a:r>
                    </a:p>
                  </a:txBody>
                  <a:tcPr/>
                </a:tc>
                <a:tc>
                  <a:txBody>
                    <a:bodyPr/>
                    <a:lstStyle/>
                    <a:p>
                      <a:r>
                        <a:rPr lang="en-US" dirty="0"/>
                        <a:t>Hands-On-Lab</a:t>
                      </a:r>
                      <a:r>
                        <a:rPr lang="en-US" baseline="0" dirty="0"/>
                        <a:t> Continues</a:t>
                      </a:r>
                      <a:endParaRPr lang="en-US" dirty="0"/>
                    </a:p>
                  </a:txBody>
                  <a:tcPr/>
                </a:tc>
                <a:extLst>
                  <a:ext uri="{0D108BD9-81ED-4DB2-BD59-A6C34878D82A}">
                    <a16:rowId xmlns:a16="http://schemas.microsoft.com/office/drawing/2014/main" val="2458068762"/>
                  </a:ext>
                </a:extLst>
              </a:tr>
              <a:tr h="370840">
                <a:tc>
                  <a:txBody>
                    <a:bodyPr/>
                    <a:lstStyle/>
                    <a:p>
                      <a:r>
                        <a:rPr lang="en-US" dirty="0"/>
                        <a:t>4:30pm</a:t>
                      </a:r>
                    </a:p>
                  </a:txBody>
                  <a:tcPr/>
                </a:tc>
                <a:tc>
                  <a:txBody>
                    <a:bodyPr/>
                    <a:lstStyle/>
                    <a:p>
                      <a:r>
                        <a:rPr lang="en-US" dirty="0"/>
                        <a:t>Make</a:t>
                      </a:r>
                      <a:r>
                        <a:rPr lang="en-US" baseline="0" dirty="0"/>
                        <a:t> sure to complete your Eval! </a:t>
                      </a:r>
                      <a:endParaRPr lang="en-US" dirty="0"/>
                    </a:p>
                  </a:txBody>
                  <a:tcPr/>
                </a:tc>
                <a:extLst>
                  <a:ext uri="{0D108BD9-81ED-4DB2-BD59-A6C34878D82A}">
                    <a16:rowId xmlns:a16="http://schemas.microsoft.com/office/drawing/2014/main" val="2364340749"/>
                  </a:ext>
                </a:extLst>
              </a:tr>
              <a:tr h="370840">
                <a:tc>
                  <a:txBody>
                    <a:bodyPr/>
                    <a:lstStyle/>
                    <a:p>
                      <a:r>
                        <a:rPr lang="en-US" dirty="0"/>
                        <a:t>5:00pm</a:t>
                      </a:r>
                    </a:p>
                  </a:txBody>
                  <a:tcPr/>
                </a:tc>
                <a:tc>
                  <a:txBody>
                    <a:bodyPr/>
                    <a:lstStyle/>
                    <a:p>
                      <a:r>
                        <a:rPr lang="en-US" dirty="0"/>
                        <a:t>End of Event</a:t>
                      </a:r>
                    </a:p>
                  </a:txBody>
                  <a:tcPr/>
                </a:tc>
                <a:extLst>
                  <a:ext uri="{0D108BD9-81ED-4DB2-BD59-A6C34878D82A}">
                    <a16:rowId xmlns:a16="http://schemas.microsoft.com/office/drawing/2014/main" val="1733371470"/>
                  </a:ext>
                </a:extLst>
              </a:tr>
            </a:tbl>
          </a:graphicData>
        </a:graphic>
      </p:graphicFrame>
    </p:spTree>
    <p:extLst>
      <p:ext uri="{BB962C8B-B14F-4D97-AF65-F5344CB8AC3E}">
        <p14:creationId xmlns:p14="http://schemas.microsoft.com/office/powerpoint/2010/main" val="3452370355"/>
      </p:ext>
    </p:extLst>
  </p:cSld>
  <p:clrMapOvr>
    <a:masterClrMapping/>
  </p:clrMapOvr>
  <p:transition spd="slow" advClick="0" advTm="15000">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8598" y="118"/>
            <a:ext cx="10515600" cy="1325563"/>
          </a:xfrm>
        </p:spPr>
        <p:txBody>
          <a:bodyPr/>
          <a:lstStyle/>
          <a:p>
            <a:r>
              <a:rPr lang="en-US" dirty="0"/>
              <a:t>USB STICKs</a:t>
            </a:r>
          </a:p>
        </p:txBody>
      </p:sp>
      <p:sp>
        <p:nvSpPr>
          <p:cNvPr id="7" name="TextBox 6"/>
          <p:cNvSpPr txBox="1"/>
          <p:nvPr/>
        </p:nvSpPr>
        <p:spPr>
          <a:xfrm>
            <a:off x="418643" y="1262640"/>
            <a:ext cx="8142525" cy="5123866"/>
          </a:xfrm>
          <a:prstGeom prst="rect">
            <a:avLst/>
          </a:prstGeom>
          <a:noFill/>
        </p:spPr>
        <p:txBody>
          <a:bodyPr wrap="square" lIns="179285" tIns="143428" rIns="179285" bIns="143428" rtlCol="0">
            <a:spAutoFit/>
          </a:bodyPr>
          <a:lstStyle/>
          <a:p>
            <a:pPr>
              <a:lnSpc>
                <a:spcPct val="90000"/>
              </a:lnSpc>
              <a:spcAft>
                <a:spcPts val="588"/>
              </a:spcAft>
            </a:pPr>
            <a:r>
              <a:rPr lang="en-US" sz="2745" dirty="0"/>
              <a:t>There are Yellow USB Sticks being passed around.</a:t>
            </a:r>
          </a:p>
          <a:p>
            <a:pPr>
              <a:lnSpc>
                <a:spcPct val="90000"/>
              </a:lnSpc>
              <a:spcAft>
                <a:spcPts val="588"/>
              </a:spcAft>
            </a:pPr>
            <a:endParaRPr lang="en-US" sz="2745" dirty="0"/>
          </a:p>
          <a:p>
            <a:pPr>
              <a:lnSpc>
                <a:spcPct val="90000"/>
              </a:lnSpc>
              <a:spcAft>
                <a:spcPts val="588"/>
              </a:spcAft>
            </a:pPr>
            <a:r>
              <a:rPr lang="en-US" sz="2745" dirty="0"/>
              <a:t>Please </a:t>
            </a:r>
            <a:r>
              <a:rPr lang="en-US" sz="2745" b="1" dirty="0"/>
              <a:t>copy, </a:t>
            </a:r>
            <a:r>
              <a:rPr lang="en-US" sz="2745" b="1" i="1" dirty="0"/>
              <a:t>not move</a:t>
            </a:r>
            <a:r>
              <a:rPr lang="en-US" sz="2745" b="1" dirty="0"/>
              <a:t>,</a:t>
            </a:r>
            <a:r>
              <a:rPr lang="en-US" sz="2745" dirty="0"/>
              <a:t> the contents to your computer and pass the stick on to your neighbor. </a:t>
            </a:r>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r>
              <a:rPr lang="en-US" sz="3600" b="1" dirty="0"/>
              <a:t>PLEASE DO NOT TAKE THE USB STICKS!</a:t>
            </a:r>
          </a:p>
          <a:p>
            <a:pPr>
              <a:lnSpc>
                <a:spcPct val="90000"/>
              </a:lnSpc>
              <a:spcAft>
                <a:spcPts val="588"/>
              </a:spcAft>
            </a:pPr>
            <a:r>
              <a:rPr lang="en-US" sz="1600" b="1" i="1" dirty="0"/>
              <a:t>We got to a lot of effort to make these, please help make them available to future attendees! </a:t>
            </a:r>
            <a:endParaRPr lang="en-US" sz="1200" b="1" i="1" dirty="0"/>
          </a:p>
        </p:txBody>
      </p:sp>
      <p:pic>
        <p:nvPicPr>
          <p:cNvPr id="6" name="Picture 5"/>
          <p:cNvPicPr>
            <a:picLocks noChangeAspect="1"/>
          </p:cNvPicPr>
          <p:nvPr/>
        </p:nvPicPr>
        <p:blipFill>
          <a:blip r:embed="rId2"/>
          <a:stretch>
            <a:fillRect/>
          </a:stretch>
        </p:blipFill>
        <p:spPr>
          <a:xfrm>
            <a:off x="8675658" y="1557092"/>
            <a:ext cx="3127519" cy="3962743"/>
          </a:xfrm>
          <a:prstGeom prst="rect">
            <a:avLst/>
          </a:prstGeom>
        </p:spPr>
      </p:pic>
      <p:pic>
        <p:nvPicPr>
          <p:cNvPr id="3" name="Picture 2"/>
          <p:cNvPicPr>
            <a:picLocks noChangeAspect="1"/>
          </p:cNvPicPr>
          <p:nvPr/>
        </p:nvPicPr>
        <p:blipFill>
          <a:blip r:embed="rId3"/>
          <a:stretch>
            <a:fillRect/>
          </a:stretch>
        </p:blipFill>
        <p:spPr>
          <a:xfrm>
            <a:off x="555496" y="3275716"/>
            <a:ext cx="4387980" cy="1857975"/>
          </a:xfrm>
          <a:prstGeom prst="rect">
            <a:avLst/>
          </a:prstGeom>
        </p:spPr>
      </p:pic>
    </p:spTree>
    <p:extLst>
      <p:ext uri="{BB962C8B-B14F-4D97-AF65-F5344CB8AC3E}">
        <p14:creationId xmlns:p14="http://schemas.microsoft.com/office/powerpoint/2010/main" val="3735023504"/>
      </p:ext>
    </p:extLst>
  </p:cSld>
  <p:clrMapOvr>
    <a:masterClrMapping/>
  </p:clrMapOvr>
  <p:transition spd="slow" advClick="0" advTm="1500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CONNECT TO WIFI</a:t>
            </a:r>
          </a:p>
        </p:txBody>
      </p:sp>
      <p:sp>
        <p:nvSpPr>
          <p:cNvPr id="3" name="Content Placeholder 2"/>
          <p:cNvSpPr>
            <a:spLocks noGrp="1"/>
          </p:cNvSpPr>
          <p:nvPr>
            <p:ph idx="1"/>
          </p:nvPr>
        </p:nvSpPr>
        <p:spPr>
          <a:xfrm>
            <a:off x="838200" y="1825625"/>
            <a:ext cx="7764470" cy="4351338"/>
          </a:xfrm>
        </p:spPr>
        <p:txBody>
          <a:bodyPr/>
          <a:lstStyle/>
          <a:p>
            <a:pPr marL="0" indent="0">
              <a:buNone/>
            </a:pPr>
            <a:r>
              <a:rPr lang="en-US" dirty="0"/>
              <a:t>PLEASE DO NOT CONNECT YOUR LAPTOP TO THE ETHERNET CABLES AT YOUR TABLE.  THE ETHERNET CONNECTION IS REQUIRED BY THE INTEL GATEWAY DEVICE YOU WILL USE IN THE LAB.</a:t>
            </a:r>
          </a:p>
          <a:p>
            <a:pPr marL="0" indent="0">
              <a:buNone/>
            </a:pPr>
            <a:endParaRPr lang="en-US" dirty="0"/>
          </a:p>
          <a:p>
            <a:pPr marL="0" indent="0">
              <a:buNone/>
            </a:pPr>
            <a:r>
              <a:rPr lang="en-US" dirty="0"/>
              <a:t>SSID:		</a:t>
            </a:r>
            <a:r>
              <a:rPr lang="en-US" b="1" dirty="0"/>
              <a:t>MSFTOPEN</a:t>
            </a:r>
          </a:p>
          <a:p>
            <a:pPr marL="0" indent="0">
              <a:buNone/>
            </a:pPr>
            <a:r>
              <a:rPr lang="en-US" dirty="0"/>
              <a:t>Password:	</a:t>
            </a:r>
            <a:r>
              <a:rPr lang="en-US" b="1" dirty="0"/>
              <a:t>None</a:t>
            </a:r>
            <a:r>
              <a:rPr lang="en-US" dirty="0"/>
              <a:t>.  Open Browser to Connect</a:t>
            </a:r>
          </a:p>
        </p:txBody>
      </p:sp>
      <p:grpSp>
        <p:nvGrpSpPr>
          <p:cNvPr id="4" name="Group 3"/>
          <p:cNvGrpSpPr/>
          <p:nvPr/>
        </p:nvGrpSpPr>
        <p:grpSpPr>
          <a:xfrm>
            <a:off x="8602670" y="1959011"/>
            <a:ext cx="2910077" cy="3399862"/>
            <a:chOff x="208201" y="852193"/>
            <a:chExt cx="2910077" cy="3399862"/>
          </a:xfrm>
        </p:grpSpPr>
        <p:grpSp>
          <p:nvGrpSpPr>
            <p:cNvPr id="5" name="Router"/>
            <p:cNvGrpSpPr/>
            <p:nvPr/>
          </p:nvGrpSpPr>
          <p:grpSpPr>
            <a:xfrm>
              <a:off x="910579" y="2474520"/>
              <a:ext cx="2144045" cy="800856"/>
              <a:chOff x="3916908" y="3261359"/>
              <a:chExt cx="2204911" cy="823590"/>
            </a:xfrm>
          </p:grpSpPr>
          <p:grpSp>
            <p:nvGrpSpPr>
              <p:cNvPr id="40" name="Group 39"/>
              <p:cNvGrpSpPr/>
              <p:nvPr/>
            </p:nvGrpSpPr>
            <p:grpSpPr>
              <a:xfrm>
                <a:off x="4383858" y="3261359"/>
                <a:ext cx="1255454" cy="328989"/>
                <a:chOff x="4809508" y="3261359"/>
                <a:chExt cx="1255454" cy="328989"/>
              </a:xfrm>
            </p:grpSpPr>
            <p:sp>
              <p:nvSpPr>
                <p:cNvPr id="45" name="Rectangle: Rounded Corners 193"/>
                <p:cNvSpPr/>
                <p:nvPr/>
              </p:nvSpPr>
              <p:spPr>
                <a:xfrm rot="16200000">
                  <a:off x="4689380" y="3381487"/>
                  <a:ext cx="328989" cy="88734"/>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6" name="Rectangle: Rounded Corners 194"/>
                <p:cNvSpPr/>
                <p:nvPr/>
              </p:nvSpPr>
              <p:spPr>
                <a:xfrm rot="16200000">
                  <a:off x="5856099" y="3381486"/>
                  <a:ext cx="328989" cy="88736"/>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grpSp>
          <p:sp>
            <p:nvSpPr>
              <p:cNvPr id="41" name="Rectangle: Rounded Corners 181"/>
              <p:cNvSpPr/>
              <p:nvPr/>
            </p:nvSpPr>
            <p:spPr>
              <a:xfrm rot="16200000">
                <a:off x="4410382"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2" name="Rectangle: Rounded Corners 182"/>
              <p:cNvSpPr/>
              <p:nvPr/>
            </p:nvSpPr>
            <p:spPr>
              <a:xfrm rot="16200000">
                <a:off x="5548701"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3" name="Rectangle: Rounded Corners 183"/>
              <p:cNvSpPr/>
              <p:nvPr/>
            </p:nvSpPr>
            <p:spPr>
              <a:xfrm rot="16200000">
                <a:off x="4749723" y="2705319"/>
                <a:ext cx="523720" cy="2189350"/>
              </a:xfrm>
              <a:prstGeom prst="roundRect">
                <a:avLst>
                  <a:gd name="adj" fmla="val 5392"/>
                </a:avLst>
              </a:prstGeom>
              <a:solidFill>
                <a:srgbClr val="D3D3D5"/>
              </a:solidFill>
              <a:ln w="28575">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sp>
            <p:nvSpPr>
              <p:cNvPr id="44" name="TextBox 43"/>
              <p:cNvSpPr txBox="1"/>
              <p:nvPr/>
            </p:nvSpPr>
            <p:spPr>
              <a:xfrm>
                <a:off x="3930375" y="3635442"/>
                <a:ext cx="2191444" cy="316514"/>
              </a:xfrm>
              <a:prstGeom prst="rect">
                <a:avLst/>
              </a:prstGeom>
              <a:noFill/>
            </p:spPr>
            <p:txBody>
              <a:bodyPr wrap="square" rtlCol="0" anchor="ctr">
                <a:spAutoFit/>
              </a:bodyPr>
              <a:lstStyle/>
              <a:p>
                <a:pPr algn="ctr" defTabSz="914225"/>
                <a:r>
                  <a:rPr lang="en-US" sz="1400" kern="0" dirty="0">
                    <a:solidFill>
                      <a:srgbClr val="121212"/>
                    </a:solidFill>
                    <a:latin typeface="OCR A Std" panose="020F0609000104060307" pitchFamily="49" charset="0"/>
                  </a:rPr>
                  <a:t>MSFTOPEN</a:t>
                </a:r>
              </a:p>
            </p:txBody>
          </p:sp>
        </p:grpSp>
        <p:sp>
          <p:nvSpPr>
            <p:cNvPr id="6" name="WiFI Icon"/>
            <p:cNvSpPr>
              <a:spLocks noChangeAspect="1"/>
            </p:cNvSpPr>
            <p:nvPr/>
          </p:nvSpPr>
          <p:spPr>
            <a:xfrm rot="8100000" flipH="1">
              <a:off x="1790787" y="2256239"/>
              <a:ext cx="433644" cy="435688"/>
            </a:xfrm>
            <a:custGeom>
              <a:avLst/>
              <a:gdLst/>
              <a:ahLst/>
              <a:cxnLst/>
              <a:rect l="l" t="t" r="r" b="b"/>
              <a:pathLst>
                <a:path w="1853184" h="1861917">
                  <a:moveTo>
                    <a:pt x="1611816" y="1378660"/>
                  </a:moveTo>
                  <a:cubicBezTo>
                    <a:pt x="1478512" y="1378660"/>
                    <a:pt x="1370448" y="1486724"/>
                    <a:pt x="1370448" y="1620028"/>
                  </a:cubicBezTo>
                  <a:cubicBezTo>
                    <a:pt x="1370448" y="1753332"/>
                    <a:pt x="1478512" y="1861396"/>
                    <a:pt x="1611816" y="1861396"/>
                  </a:cubicBezTo>
                  <a:cubicBezTo>
                    <a:pt x="1745120" y="1861396"/>
                    <a:pt x="1853184" y="1753332"/>
                    <a:pt x="1853184" y="1620028"/>
                  </a:cubicBezTo>
                  <a:cubicBezTo>
                    <a:pt x="1853184" y="1486724"/>
                    <a:pt x="1745120" y="1378660"/>
                    <a:pt x="1611816" y="1378660"/>
                  </a:cubicBezTo>
                  <a:close/>
                  <a:moveTo>
                    <a:pt x="1828694" y="717181"/>
                  </a:moveTo>
                  <a:cubicBezTo>
                    <a:pt x="1214823" y="717181"/>
                    <a:pt x="717183" y="1214821"/>
                    <a:pt x="717183" y="1828692"/>
                  </a:cubicBezTo>
                  <a:lnTo>
                    <a:pt x="718860" y="1861917"/>
                  </a:lnTo>
                  <a:lnTo>
                    <a:pt x="1080773" y="1861917"/>
                  </a:lnTo>
                  <a:cubicBezTo>
                    <a:pt x="1079842" y="1855230"/>
                    <a:pt x="1079755" y="1848502"/>
                    <a:pt x="1079755" y="1841753"/>
                  </a:cubicBezTo>
                  <a:cubicBezTo>
                    <a:pt x="1079755" y="1420912"/>
                    <a:pt x="1420914" y="1079753"/>
                    <a:pt x="1841755" y="1079753"/>
                  </a:cubicBezTo>
                  <a:lnTo>
                    <a:pt x="1853184" y="1080330"/>
                  </a:lnTo>
                  <a:lnTo>
                    <a:pt x="1853184" y="718418"/>
                  </a:lnTo>
                  <a:cubicBezTo>
                    <a:pt x="1845056" y="717270"/>
                    <a:pt x="1836885" y="717181"/>
                    <a:pt x="1828694" y="717181"/>
                  </a:cubicBezTo>
                  <a:close/>
                  <a:moveTo>
                    <a:pt x="1841754" y="0"/>
                  </a:moveTo>
                  <a:cubicBezTo>
                    <a:pt x="824581" y="0"/>
                    <a:pt x="0" y="824581"/>
                    <a:pt x="0" y="1841754"/>
                  </a:cubicBezTo>
                  <a:lnTo>
                    <a:pt x="1018" y="1861917"/>
                  </a:lnTo>
                  <a:lnTo>
                    <a:pt x="367540" y="1861917"/>
                  </a:lnTo>
                  <a:cubicBezTo>
                    <a:pt x="366567" y="1855215"/>
                    <a:pt x="366522" y="1848490"/>
                    <a:pt x="366522" y="1841754"/>
                  </a:cubicBezTo>
                  <a:cubicBezTo>
                    <a:pt x="366522" y="1027006"/>
                    <a:pt x="1027006" y="366522"/>
                    <a:pt x="1841754" y="366522"/>
                  </a:cubicBezTo>
                  <a:lnTo>
                    <a:pt x="1853184" y="367099"/>
                  </a:lnTo>
                  <a:lnTo>
                    <a:pt x="1853184" y="577"/>
                  </a:lnTo>
                  <a:cubicBezTo>
                    <a:pt x="1849379" y="12"/>
                    <a:pt x="1845568" y="0"/>
                    <a:pt x="1841754"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rgbClr val="121212"/>
                </a:solidFill>
              </a:endParaRPr>
            </a:p>
          </p:txBody>
        </p:sp>
        <p:grpSp>
          <p:nvGrpSpPr>
            <p:cNvPr id="7" name="NUC Ethernet"/>
            <p:cNvGrpSpPr/>
            <p:nvPr/>
          </p:nvGrpSpPr>
          <p:grpSpPr>
            <a:xfrm>
              <a:off x="208201" y="2863651"/>
              <a:ext cx="664562" cy="900018"/>
              <a:chOff x="207366" y="2863570"/>
              <a:chExt cx="664656" cy="900145"/>
            </a:xfrm>
          </p:grpSpPr>
          <p:grpSp>
            <p:nvGrpSpPr>
              <p:cNvPr id="25" name="Ethernet Cable Male End"/>
              <p:cNvGrpSpPr/>
              <p:nvPr/>
            </p:nvGrpSpPr>
            <p:grpSpPr>
              <a:xfrm>
                <a:off x="207367" y="3607246"/>
                <a:ext cx="664655" cy="156469"/>
                <a:chOff x="-10162304" y="1"/>
                <a:chExt cx="27239260" cy="6412494"/>
              </a:xfrm>
            </p:grpSpPr>
            <p:sp>
              <p:nvSpPr>
                <p:cNvPr id="34"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sp>
              <p:nvSpPr>
                <p:cNvPr id="35"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6"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7"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8"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9"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grpSp>
            <p:nvGrpSpPr>
              <p:cNvPr id="26" name="Ethernet Cable Male End"/>
              <p:cNvGrpSpPr/>
              <p:nvPr/>
            </p:nvGrpSpPr>
            <p:grpSpPr>
              <a:xfrm>
                <a:off x="207367" y="2863570"/>
                <a:ext cx="664655" cy="156469"/>
                <a:chOff x="-10162304" y="1"/>
                <a:chExt cx="27239260" cy="6412494"/>
              </a:xfrm>
            </p:grpSpPr>
            <p:sp>
              <p:nvSpPr>
                <p:cNvPr id="28"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sp>
              <p:nvSpPr>
                <p:cNvPr id="29"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0"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1"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2"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3"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sp>
            <p:nvSpPr>
              <p:cNvPr id="27" name="Cable"/>
              <p:cNvSpPr>
                <a:spLocks/>
              </p:cNvSpPr>
              <p:nvPr/>
            </p:nvSpPr>
            <p:spPr bwMode="auto">
              <a:xfrm rot="5400000">
                <a:off x="-164472" y="3280485"/>
                <a:ext cx="809990" cy="66314"/>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grpSp>
        <p:grpSp>
          <p:nvGrpSpPr>
            <p:cNvPr id="8" name="Intel NUC and Label"/>
            <p:cNvGrpSpPr/>
            <p:nvPr/>
          </p:nvGrpSpPr>
          <p:grpSpPr>
            <a:xfrm>
              <a:off x="916847" y="3543561"/>
              <a:ext cx="2201431" cy="708494"/>
              <a:chOff x="935231" y="3614120"/>
              <a:chExt cx="2245574" cy="722701"/>
            </a:xfrm>
          </p:grpSpPr>
          <p:grpSp>
            <p:nvGrpSpPr>
              <p:cNvPr id="12" name="NUC"/>
              <p:cNvGrpSpPr/>
              <p:nvPr/>
            </p:nvGrpSpPr>
            <p:grpSpPr>
              <a:xfrm rot="16200000">
                <a:off x="1795676" y="2753675"/>
                <a:ext cx="524683" cy="2245574"/>
                <a:chOff x="1400175" y="1012666"/>
                <a:chExt cx="1600200" cy="6848634"/>
              </a:xfrm>
            </p:grpSpPr>
            <p:sp>
              <p:nvSpPr>
                <p:cNvPr id="14" name="Rectangle: Rounded Corners 3"/>
                <p:cNvSpPr/>
                <p:nvPr/>
              </p:nvSpPr>
              <p:spPr>
                <a:xfrm>
                  <a:off x="1400175" y="1190625"/>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5" name="Rectangle: Rounded Corners 4"/>
                <p:cNvSpPr/>
                <p:nvPr/>
              </p:nvSpPr>
              <p:spPr>
                <a:xfrm>
                  <a:off x="1400175" y="7284562"/>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6" name="Rectangle: Rounded Corners 5"/>
                <p:cNvSpPr/>
                <p:nvPr/>
              </p:nvSpPr>
              <p:spPr>
                <a:xfrm>
                  <a:off x="1470025" y="1012666"/>
                  <a:ext cx="1530350" cy="6848634"/>
                </a:xfrm>
                <a:prstGeom prst="roundRect">
                  <a:avLst>
                    <a:gd name="adj" fmla="val 5392"/>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7" name="Rectangle: Rounded Corners 6"/>
                <p:cNvSpPr/>
                <p:nvPr/>
              </p:nvSpPr>
              <p:spPr>
                <a:xfrm>
                  <a:off x="1587500" y="1012666"/>
                  <a:ext cx="1295400" cy="6848634"/>
                </a:xfrm>
                <a:prstGeom prst="roundRect">
                  <a:avLst>
                    <a:gd name="adj" fmla="val 5392"/>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sp>
              <p:nvSpPr>
                <p:cNvPr id="18" name="Oval 17"/>
                <p:cNvSpPr/>
                <p:nvPr/>
              </p:nvSpPr>
              <p:spPr>
                <a:xfrm>
                  <a:off x="1908175" y="4122658"/>
                  <a:ext cx="641350" cy="641350"/>
                </a:xfrm>
                <a:prstGeom prst="ellipse">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9" name="Oval 18"/>
                <p:cNvSpPr/>
                <p:nvPr/>
              </p:nvSpPr>
              <p:spPr>
                <a:xfrm>
                  <a:off x="1939925" y="4154408"/>
                  <a:ext cx="577850" cy="577850"/>
                </a:xfrm>
                <a:prstGeom prst="ellipse">
                  <a:avLst/>
                </a:prstGeom>
                <a:solidFill>
                  <a:srgbClr val="E1E1E3"/>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0" name="Freeform: Shape 9"/>
                <p:cNvSpPr/>
                <p:nvPr/>
              </p:nvSpPr>
              <p:spPr>
                <a:xfrm>
                  <a:off x="2121694" y="4348587"/>
                  <a:ext cx="214312" cy="201903"/>
                </a:xfrm>
                <a:custGeom>
                  <a:avLst/>
                  <a:gdLst>
                    <a:gd name="connsiteX0" fmla="*/ 59531 w 214312"/>
                    <a:gd name="connsiteY0" fmla="*/ 0 h 201903"/>
                    <a:gd name="connsiteX1" fmla="*/ 59531 w 214312"/>
                    <a:gd name="connsiteY1" fmla="*/ 25371 h 201903"/>
                    <a:gd name="connsiteX2" fmla="*/ 46539 w 214312"/>
                    <a:gd name="connsiteY2" fmla="*/ 34130 h 201903"/>
                    <a:gd name="connsiteX3" fmla="*/ 21431 w 214312"/>
                    <a:gd name="connsiteY3" fmla="*/ 94747 h 201903"/>
                    <a:gd name="connsiteX4" fmla="*/ 107156 w 214312"/>
                    <a:gd name="connsiteY4" fmla="*/ 180472 h 201903"/>
                    <a:gd name="connsiteX5" fmla="*/ 192881 w 214312"/>
                    <a:gd name="connsiteY5" fmla="*/ 94747 h 201903"/>
                    <a:gd name="connsiteX6" fmla="*/ 167773 w 214312"/>
                    <a:gd name="connsiteY6" fmla="*/ 34130 h 201903"/>
                    <a:gd name="connsiteX7" fmla="*/ 154782 w 214312"/>
                    <a:gd name="connsiteY7" fmla="*/ 25372 h 201903"/>
                    <a:gd name="connsiteX8" fmla="*/ 154782 w 214312"/>
                    <a:gd name="connsiteY8" fmla="*/ 1 h 201903"/>
                    <a:gd name="connsiteX9" fmla="*/ 182927 w 214312"/>
                    <a:gd name="connsiteY9" fmla="*/ 18976 h 201903"/>
                    <a:gd name="connsiteX10" fmla="*/ 214312 w 214312"/>
                    <a:gd name="connsiteY10" fmla="*/ 94747 h 201903"/>
                    <a:gd name="connsiteX11" fmla="*/ 107156 w 214312"/>
                    <a:gd name="connsiteY11" fmla="*/ 201903 h 201903"/>
                    <a:gd name="connsiteX12" fmla="*/ 0 w 214312"/>
                    <a:gd name="connsiteY12" fmla="*/ 94747 h 201903"/>
                    <a:gd name="connsiteX13" fmla="*/ 31385 w 214312"/>
                    <a:gd name="connsiteY13" fmla="*/ 18976 h 20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 h="201903">
                      <a:moveTo>
                        <a:pt x="59531" y="0"/>
                      </a:moveTo>
                      <a:lnTo>
                        <a:pt x="59531" y="25371"/>
                      </a:lnTo>
                      <a:lnTo>
                        <a:pt x="46539" y="34130"/>
                      </a:lnTo>
                      <a:cubicBezTo>
                        <a:pt x="31026" y="49644"/>
                        <a:pt x="21431" y="71075"/>
                        <a:pt x="21431" y="94747"/>
                      </a:cubicBezTo>
                      <a:cubicBezTo>
                        <a:pt x="21431" y="142092"/>
                        <a:pt x="59811" y="180472"/>
                        <a:pt x="107156" y="180472"/>
                      </a:cubicBezTo>
                      <a:cubicBezTo>
                        <a:pt x="154501" y="180472"/>
                        <a:pt x="192881" y="142092"/>
                        <a:pt x="192881" y="94747"/>
                      </a:cubicBezTo>
                      <a:cubicBezTo>
                        <a:pt x="192881" y="71075"/>
                        <a:pt x="183286" y="49644"/>
                        <a:pt x="167773" y="34130"/>
                      </a:cubicBezTo>
                      <a:lnTo>
                        <a:pt x="154782" y="25372"/>
                      </a:lnTo>
                      <a:lnTo>
                        <a:pt x="154782" y="1"/>
                      </a:lnTo>
                      <a:lnTo>
                        <a:pt x="182927" y="18976"/>
                      </a:lnTo>
                      <a:cubicBezTo>
                        <a:pt x="202318" y="38368"/>
                        <a:pt x="214312" y="65157"/>
                        <a:pt x="214312" y="94747"/>
                      </a:cubicBezTo>
                      <a:cubicBezTo>
                        <a:pt x="214312" y="153928"/>
                        <a:pt x="166337" y="201903"/>
                        <a:pt x="107156" y="201903"/>
                      </a:cubicBezTo>
                      <a:cubicBezTo>
                        <a:pt x="47975" y="201903"/>
                        <a:pt x="0" y="153928"/>
                        <a:pt x="0" y="94747"/>
                      </a:cubicBezTo>
                      <a:cubicBezTo>
                        <a:pt x="0" y="65157"/>
                        <a:pt x="11994" y="38368"/>
                        <a:pt x="31385" y="18976"/>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1" name="Rectangle: Rounded Corners 10"/>
                <p:cNvSpPr/>
                <p:nvPr/>
              </p:nvSpPr>
              <p:spPr>
                <a:xfrm>
                  <a:off x="2215134" y="4312658"/>
                  <a:ext cx="27432" cy="13565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2" name="Rectangle: Rounded Corners 11"/>
                <p:cNvSpPr/>
                <p:nvPr/>
              </p:nvSpPr>
              <p:spPr>
                <a:xfrm>
                  <a:off x="1890232" y="5298281"/>
                  <a:ext cx="260038" cy="545306"/>
                </a:xfrm>
                <a:prstGeom prst="roundRect">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3" name="Rectangle: Rounded Corners 12"/>
                <p:cNvSpPr/>
                <p:nvPr/>
              </p:nvSpPr>
              <p:spPr>
                <a:xfrm>
                  <a:off x="1921667" y="5322093"/>
                  <a:ext cx="190501" cy="497682"/>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4" name="Rectangle 23"/>
                <p:cNvSpPr/>
                <p:nvPr/>
              </p:nvSpPr>
              <p:spPr>
                <a:xfrm>
                  <a:off x="2014537" y="5372099"/>
                  <a:ext cx="45719" cy="392907"/>
                </a:xfrm>
                <a:prstGeom prst="rect">
                  <a:avLst/>
                </a:prstGeom>
                <a:solidFill>
                  <a:srgbClr val="1376B4"/>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sp>
            <p:nvSpPr>
              <p:cNvPr id="13" name="NUC Label"/>
              <p:cNvSpPr txBox="1"/>
              <p:nvPr/>
            </p:nvSpPr>
            <p:spPr>
              <a:xfrm>
                <a:off x="1432649" y="4114604"/>
                <a:ext cx="1265751" cy="222217"/>
              </a:xfrm>
              <a:prstGeom prst="rect">
                <a:avLst/>
              </a:prstGeom>
              <a:noFill/>
            </p:spPr>
            <p:txBody>
              <a:bodyPr wrap="none" rtlCol="0">
                <a:spAutoFit/>
              </a:bodyPr>
              <a:lstStyle/>
              <a:p>
                <a:pPr algn="ctr" defTabSz="914225"/>
                <a:r>
                  <a:rPr lang="en-US" sz="800" kern="0" dirty="0">
                    <a:solidFill>
                      <a:sysClr val="windowText" lastClr="000000"/>
                    </a:solidFill>
                  </a:rPr>
                  <a:t>Intel NUC / IoT Gateway</a:t>
                </a:r>
              </a:p>
            </p:txBody>
          </p:sp>
        </p:grpSp>
        <p:grpSp>
          <p:nvGrpSpPr>
            <p:cNvPr id="9" name="Laptop"/>
            <p:cNvGrpSpPr/>
            <p:nvPr/>
          </p:nvGrpSpPr>
          <p:grpSpPr>
            <a:xfrm>
              <a:off x="1147518" y="852193"/>
              <a:ext cx="1722537" cy="1245983"/>
              <a:chOff x="1170527" y="868784"/>
              <a:chExt cx="1757077" cy="1270968"/>
            </a:xfrm>
          </p:grpSpPr>
          <p:sp>
            <p:nvSpPr>
              <p:cNvPr id="10" name="Laptop"/>
              <p:cNvSpPr/>
              <p:nvPr/>
            </p:nvSpPr>
            <p:spPr>
              <a:xfrm>
                <a:off x="1170527" y="868784"/>
                <a:ext cx="1757077" cy="1270968"/>
              </a:xfrm>
              <a:custGeom>
                <a:avLst/>
                <a:gdLst>
                  <a:gd name="connsiteX0" fmla="*/ 642657 w 1472838"/>
                  <a:gd name="connsiteY0" fmla="*/ 922293 h 1065365"/>
                  <a:gd name="connsiteX1" fmla="*/ 637150 w 1472838"/>
                  <a:gd name="connsiteY1" fmla="*/ 929114 h 1065365"/>
                  <a:gd name="connsiteX2" fmla="*/ 617978 w 1472838"/>
                  <a:gd name="connsiteY2" fmla="*/ 1021726 h 1065365"/>
                  <a:gd name="connsiteX3" fmla="*/ 619885 w 1472838"/>
                  <a:gd name="connsiteY3" fmla="*/ 1031433 h 1065365"/>
                  <a:gd name="connsiteX4" fmla="*/ 736260 w 1472838"/>
                  <a:gd name="connsiteY4" fmla="*/ 1031433 h 1065365"/>
                  <a:gd name="connsiteX5" fmla="*/ 736577 w 1472838"/>
                  <a:gd name="connsiteY5" fmla="*/ 1031433 h 1065365"/>
                  <a:gd name="connsiteX6" fmla="*/ 852952 w 1472838"/>
                  <a:gd name="connsiteY6" fmla="*/ 1031433 h 1065365"/>
                  <a:gd name="connsiteX7" fmla="*/ 854858 w 1472838"/>
                  <a:gd name="connsiteY7" fmla="*/ 1021726 h 1065365"/>
                  <a:gd name="connsiteX8" fmla="*/ 835687 w 1472838"/>
                  <a:gd name="connsiteY8" fmla="*/ 929114 h 1065365"/>
                  <a:gd name="connsiteX9" fmla="*/ 830180 w 1472838"/>
                  <a:gd name="connsiteY9" fmla="*/ 922293 h 1065365"/>
                  <a:gd name="connsiteX10" fmla="*/ 736418 w 1472838"/>
                  <a:gd name="connsiteY10" fmla="*/ 922381 h 1065365"/>
                  <a:gd name="connsiteX11" fmla="*/ 154273 w 1472838"/>
                  <a:gd name="connsiteY11" fmla="*/ 791792 h 1065365"/>
                  <a:gd name="connsiteX12" fmla="*/ 736419 w 1472838"/>
                  <a:gd name="connsiteY12" fmla="*/ 792014 h 1065365"/>
                  <a:gd name="connsiteX13" fmla="*/ 1318565 w 1472838"/>
                  <a:gd name="connsiteY13" fmla="*/ 791792 h 1065365"/>
                  <a:gd name="connsiteX14" fmla="*/ 1352762 w 1472838"/>
                  <a:gd name="connsiteY14" fmla="*/ 808890 h 1065365"/>
                  <a:gd name="connsiteX15" fmla="*/ 1471792 w 1472838"/>
                  <a:gd name="connsiteY15" fmla="*/ 1041033 h 1065365"/>
                  <a:gd name="connsiteX16" fmla="*/ 1459955 w 1472838"/>
                  <a:gd name="connsiteY16" fmla="*/ 1065365 h 1065365"/>
                  <a:gd name="connsiteX17" fmla="*/ 737406 w 1472838"/>
                  <a:gd name="connsiteY17" fmla="*/ 1065365 h 1065365"/>
                  <a:gd name="connsiteX18" fmla="*/ 735433 w 1472838"/>
                  <a:gd name="connsiteY18" fmla="*/ 1065365 h 1065365"/>
                  <a:gd name="connsiteX19" fmla="*/ 12883 w 1472838"/>
                  <a:gd name="connsiteY19" fmla="*/ 1065365 h 1065365"/>
                  <a:gd name="connsiteX20" fmla="*/ 1046 w 1472838"/>
                  <a:gd name="connsiteY20" fmla="*/ 1041033 h 1065365"/>
                  <a:gd name="connsiteX21" fmla="*/ 120077 w 1472838"/>
                  <a:gd name="connsiteY21" fmla="*/ 808890 h 1065365"/>
                  <a:gd name="connsiteX22" fmla="*/ 154273 w 1472838"/>
                  <a:gd name="connsiteY22" fmla="*/ 791792 h 1065365"/>
                  <a:gd name="connsiteX23" fmla="*/ 216248 w 1472838"/>
                  <a:gd name="connsiteY23" fmla="*/ 79246 h 1065365"/>
                  <a:gd name="connsiteX24" fmla="*/ 216248 w 1472838"/>
                  <a:gd name="connsiteY24" fmla="*/ 671060 h 1065365"/>
                  <a:gd name="connsiteX25" fmla="*/ 1277981 w 1472838"/>
                  <a:gd name="connsiteY25" fmla="*/ 671060 h 1065365"/>
                  <a:gd name="connsiteX26" fmla="*/ 1277981 w 1472838"/>
                  <a:gd name="connsiteY26" fmla="*/ 79246 h 1065365"/>
                  <a:gd name="connsiteX27" fmla="*/ 157991 w 1472838"/>
                  <a:gd name="connsiteY27" fmla="*/ 0 h 1065365"/>
                  <a:gd name="connsiteX28" fmla="*/ 1336238 w 1472838"/>
                  <a:gd name="connsiteY28" fmla="*/ 0 h 1065365"/>
                  <a:gd name="connsiteX29" fmla="*/ 1352751 w 1472838"/>
                  <a:gd name="connsiteY29" fmla="*/ 16513 h 1065365"/>
                  <a:gd name="connsiteX30" fmla="*/ 1352751 w 1472838"/>
                  <a:gd name="connsiteY30" fmla="*/ 733056 h 1065365"/>
                  <a:gd name="connsiteX31" fmla="*/ 1336238 w 1472838"/>
                  <a:gd name="connsiteY31" fmla="*/ 749569 h 1065365"/>
                  <a:gd name="connsiteX32" fmla="*/ 157991 w 1472838"/>
                  <a:gd name="connsiteY32" fmla="*/ 749569 h 1065365"/>
                  <a:gd name="connsiteX33" fmla="*/ 141478 w 1472838"/>
                  <a:gd name="connsiteY33" fmla="*/ 733056 h 1065365"/>
                  <a:gd name="connsiteX34" fmla="*/ 141478 w 1472838"/>
                  <a:gd name="connsiteY34" fmla="*/ 16513 h 1065365"/>
                  <a:gd name="connsiteX35" fmla="*/ 157991 w 1472838"/>
                  <a:gd name="connsiteY35" fmla="*/ 0 h 10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72838" h="1065365">
                    <a:moveTo>
                      <a:pt x="642657" y="922293"/>
                    </a:moveTo>
                    <a:cubicBezTo>
                      <a:pt x="639762" y="922730"/>
                      <a:pt x="637926" y="925529"/>
                      <a:pt x="637150" y="929114"/>
                    </a:cubicBezTo>
                    <a:lnTo>
                      <a:pt x="617978" y="1021726"/>
                    </a:lnTo>
                    <a:cubicBezTo>
                      <a:pt x="617449" y="1024699"/>
                      <a:pt x="618190" y="1031083"/>
                      <a:pt x="619885" y="1031433"/>
                    </a:cubicBezTo>
                    <a:lnTo>
                      <a:pt x="736260" y="1031433"/>
                    </a:lnTo>
                    <a:lnTo>
                      <a:pt x="736577" y="1031433"/>
                    </a:lnTo>
                    <a:lnTo>
                      <a:pt x="852952" y="1031433"/>
                    </a:lnTo>
                    <a:cubicBezTo>
                      <a:pt x="854646" y="1031083"/>
                      <a:pt x="855388" y="1024699"/>
                      <a:pt x="854858" y="1021726"/>
                    </a:cubicBezTo>
                    <a:lnTo>
                      <a:pt x="835687" y="929114"/>
                    </a:lnTo>
                    <a:cubicBezTo>
                      <a:pt x="834910" y="925529"/>
                      <a:pt x="833075" y="922730"/>
                      <a:pt x="830180" y="922293"/>
                    </a:cubicBezTo>
                    <a:lnTo>
                      <a:pt x="736418" y="922381"/>
                    </a:lnTo>
                    <a:close/>
                    <a:moveTo>
                      <a:pt x="154273" y="791792"/>
                    </a:moveTo>
                    <a:lnTo>
                      <a:pt x="736419" y="792014"/>
                    </a:lnTo>
                    <a:lnTo>
                      <a:pt x="1318565" y="791792"/>
                    </a:lnTo>
                    <a:cubicBezTo>
                      <a:pt x="1336540" y="792888"/>
                      <a:pt x="1347939" y="799903"/>
                      <a:pt x="1352762" y="808890"/>
                    </a:cubicBezTo>
                    <a:lnTo>
                      <a:pt x="1471792" y="1041033"/>
                    </a:lnTo>
                    <a:cubicBezTo>
                      <a:pt x="1475080" y="1048486"/>
                      <a:pt x="1470477" y="1064489"/>
                      <a:pt x="1459955" y="1065365"/>
                    </a:cubicBezTo>
                    <a:lnTo>
                      <a:pt x="737406" y="1065365"/>
                    </a:lnTo>
                    <a:lnTo>
                      <a:pt x="735433" y="1065365"/>
                    </a:lnTo>
                    <a:lnTo>
                      <a:pt x="12883" y="1065365"/>
                    </a:lnTo>
                    <a:cubicBezTo>
                      <a:pt x="2361" y="1064489"/>
                      <a:pt x="-2242" y="1048486"/>
                      <a:pt x="1046" y="1041033"/>
                    </a:cubicBezTo>
                    <a:lnTo>
                      <a:pt x="120077" y="808890"/>
                    </a:lnTo>
                    <a:cubicBezTo>
                      <a:pt x="124899" y="799903"/>
                      <a:pt x="136298" y="792888"/>
                      <a:pt x="154273" y="791792"/>
                    </a:cubicBezTo>
                    <a:close/>
                    <a:moveTo>
                      <a:pt x="216248" y="79246"/>
                    </a:moveTo>
                    <a:lnTo>
                      <a:pt x="216248" y="671060"/>
                    </a:lnTo>
                    <a:lnTo>
                      <a:pt x="1277981" y="671060"/>
                    </a:lnTo>
                    <a:lnTo>
                      <a:pt x="1277981" y="79246"/>
                    </a:lnTo>
                    <a:close/>
                    <a:moveTo>
                      <a:pt x="157991" y="0"/>
                    </a:moveTo>
                    <a:lnTo>
                      <a:pt x="1336238" y="0"/>
                    </a:lnTo>
                    <a:cubicBezTo>
                      <a:pt x="1345357" y="0"/>
                      <a:pt x="1352751" y="7393"/>
                      <a:pt x="1352751" y="16513"/>
                    </a:cubicBezTo>
                    <a:lnTo>
                      <a:pt x="1352751" y="733056"/>
                    </a:lnTo>
                    <a:cubicBezTo>
                      <a:pt x="1352751" y="742175"/>
                      <a:pt x="1345357" y="749569"/>
                      <a:pt x="1336238" y="749569"/>
                    </a:cubicBezTo>
                    <a:lnTo>
                      <a:pt x="157991" y="749569"/>
                    </a:lnTo>
                    <a:cubicBezTo>
                      <a:pt x="148871" y="749569"/>
                      <a:pt x="141478" y="742175"/>
                      <a:pt x="141478" y="733056"/>
                    </a:cubicBezTo>
                    <a:lnTo>
                      <a:pt x="141478" y="16513"/>
                    </a:lnTo>
                    <a:cubicBezTo>
                      <a:pt x="141478" y="7393"/>
                      <a:pt x="148871" y="0"/>
                      <a:pt x="15799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1" name="Laptop Label"/>
              <p:cNvSpPr txBox="1"/>
              <p:nvPr/>
            </p:nvSpPr>
            <p:spPr>
              <a:xfrm>
                <a:off x="1419081" y="1060491"/>
                <a:ext cx="1257577" cy="478311"/>
              </a:xfrm>
              <a:prstGeom prst="rect">
                <a:avLst/>
              </a:prstGeom>
              <a:noFill/>
            </p:spPr>
            <p:txBody>
              <a:bodyPr wrap="none" rtlCol="0">
                <a:spAutoFit/>
              </a:bodyPr>
              <a:lstStyle/>
              <a:p>
                <a:pPr algn="ctr" defTabSz="914225"/>
                <a:r>
                  <a:rPr lang="en-US" sz="800" kern="0" dirty="0">
                    <a:solidFill>
                      <a:sysClr val="windowText" lastClr="000000"/>
                    </a:solidFill>
                  </a:rPr>
                  <a:t>Development</a:t>
                </a:r>
                <a:br>
                  <a:rPr lang="en-US" sz="800" kern="0" dirty="0">
                    <a:solidFill>
                      <a:sysClr val="windowText" lastClr="000000"/>
                    </a:solidFill>
                  </a:rPr>
                </a:br>
                <a:r>
                  <a:rPr lang="en-US" sz="800" kern="0" dirty="0">
                    <a:solidFill>
                      <a:sysClr val="windowText" lastClr="000000"/>
                    </a:solidFill>
                  </a:rPr>
                  <a:t>Workstation</a:t>
                </a:r>
                <a:br>
                  <a:rPr lang="en-US" sz="800" kern="0" dirty="0">
                    <a:solidFill>
                      <a:sysClr val="windowText" lastClr="000000"/>
                    </a:solidFill>
                  </a:rPr>
                </a:br>
                <a:r>
                  <a:rPr lang="en-US" sz="800" kern="0" dirty="0">
                    <a:solidFill>
                      <a:sysClr val="windowText" lastClr="000000"/>
                    </a:solidFill>
                  </a:rPr>
                  <a:t>(Windows / </a:t>
                </a:r>
                <a:r>
                  <a:rPr lang="en-US" sz="800" kern="0" dirty="0" err="1">
                    <a:solidFill>
                      <a:sysClr val="windowText" lastClr="000000"/>
                    </a:solidFill>
                  </a:rPr>
                  <a:t>OSx</a:t>
                </a:r>
                <a:r>
                  <a:rPr lang="en-US" sz="800" kern="0" dirty="0">
                    <a:solidFill>
                      <a:sysClr val="windowText" lastClr="000000"/>
                    </a:solidFill>
                  </a:rPr>
                  <a:t> / Linux)</a:t>
                </a:r>
              </a:p>
            </p:txBody>
          </p:sp>
        </p:grpSp>
      </p:grpSp>
    </p:spTree>
    <p:extLst>
      <p:ext uri="{BB962C8B-B14F-4D97-AF65-F5344CB8AC3E}">
        <p14:creationId xmlns:p14="http://schemas.microsoft.com/office/powerpoint/2010/main" val="748077644"/>
      </p:ext>
    </p:extLst>
  </p:cSld>
  <p:clrMapOvr>
    <a:masterClrMapping/>
  </p:clrMapOvr>
  <p:transition spd="slow" advClick="0" advTm="15000">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your azure subscription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You will need an active Azure Subscription to complete the lab.</a:t>
            </a:r>
          </a:p>
          <a:p>
            <a:pPr marL="0" indent="0">
              <a:buNone/>
            </a:pPr>
            <a:endParaRPr lang="en-US" dirty="0"/>
          </a:p>
          <a:p>
            <a:pPr marL="0" indent="0">
              <a:buNone/>
            </a:pPr>
            <a:r>
              <a:rPr lang="en-US" dirty="0"/>
              <a:t>You can sign up for a free trial at: </a:t>
            </a:r>
            <a:r>
              <a:rPr lang="en-US" dirty="0">
                <a:hlinkClick r:id="rId2"/>
              </a:rPr>
              <a:t>http://azure.com/free</a:t>
            </a:r>
            <a:endParaRPr lang="en-US" dirty="0"/>
          </a:p>
          <a:p>
            <a:pPr marL="0" indent="0">
              <a:buNone/>
            </a:pPr>
            <a:endParaRPr lang="en-US" dirty="0"/>
          </a:p>
          <a:p>
            <a:pPr marL="0" indent="0">
              <a:buNone/>
            </a:pPr>
            <a:r>
              <a:rPr lang="en-US" dirty="0"/>
              <a:t>If you have already used a free trial in the past:</a:t>
            </a:r>
            <a:br>
              <a:rPr lang="en-US" dirty="0"/>
            </a:br>
            <a:endParaRPr lang="en-US" dirty="0"/>
          </a:p>
          <a:p>
            <a:pPr lvl="1"/>
            <a:r>
              <a:rPr lang="en-US" dirty="0"/>
              <a:t>Open a private browser session.</a:t>
            </a:r>
          </a:p>
          <a:p>
            <a:pPr lvl="1"/>
            <a:r>
              <a:rPr lang="en-US" dirty="0"/>
              <a:t>Go to outlook.com and create a new free outlook.com email address</a:t>
            </a:r>
          </a:p>
          <a:p>
            <a:pPr lvl="1"/>
            <a:r>
              <a:rPr lang="en-US" dirty="0"/>
              <a:t>Sign up for the free Azure Trial using that new outlook.com email address</a:t>
            </a:r>
          </a:p>
          <a:p>
            <a:pPr marL="0" indent="0">
              <a:buNone/>
            </a:pPr>
            <a:endParaRPr lang="en-US" dirty="0"/>
          </a:p>
          <a:p>
            <a:pPr marL="0" indent="0">
              <a:buNone/>
            </a:pPr>
            <a:r>
              <a:rPr lang="en-US" sz="2000" dirty="0"/>
              <a:t>If you have an existing subscription you wish to use you may do so.  While the services you will configure in the lab are inexpensive, there are costs associated.  You could expect to be billed appx </a:t>
            </a:r>
            <a:r>
              <a:rPr lang="en-US" sz="2000" b="1" i="1" dirty="0"/>
              <a:t>$5 USD per day</a:t>
            </a:r>
            <a:r>
              <a:rPr lang="en-US" sz="2000" dirty="0"/>
              <a:t> for normal usage of the services The cost could be higher with excessive usage..</a:t>
            </a:r>
          </a:p>
        </p:txBody>
      </p:sp>
    </p:spTree>
    <p:extLst>
      <p:ext uri="{BB962C8B-B14F-4D97-AF65-F5344CB8AC3E}">
        <p14:creationId xmlns:p14="http://schemas.microsoft.com/office/powerpoint/2010/main" val="3601376244"/>
      </p:ext>
    </p:extLst>
  </p:cSld>
  <p:clrMapOvr>
    <a:masterClrMapping/>
  </p:clrMapOvr>
  <p:transition spd="slow" advClick="0" advTm="1500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Stay current with the content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We have the latest content for you on the USB drives here at the event, however in the future:</a:t>
            </a:r>
          </a:p>
          <a:p>
            <a:pPr marL="0" indent="0">
              <a:buNone/>
            </a:pPr>
            <a:endParaRPr lang="en-US" dirty="0"/>
          </a:p>
          <a:p>
            <a:pPr marL="0" indent="0">
              <a:buNone/>
            </a:pPr>
            <a:r>
              <a:rPr lang="en-US" dirty="0"/>
              <a:t>The content is available on GitHub at:</a:t>
            </a:r>
          </a:p>
          <a:p>
            <a:pPr marL="0" indent="0">
              <a:buNone/>
            </a:pPr>
            <a:endParaRPr lang="en-US" dirty="0"/>
          </a:p>
          <a:p>
            <a:pPr marL="0" indent="0">
              <a:buNone/>
            </a:pPr>
            <a:r>
              <a:rPr lang="en-US" dirty="0">
                <a:hlinkClick r:id="rId2"/>
              </a:rPr>
              <a:t>http://github.com/dxcamps/MicrosoftIntelIoTCamp</a:t>
            </a:r>
            <a:endParaRPr lang="en-US" dirty="0"/>
          </a:p>
          <a:p>
            <a:pPr marL="0" indent="0">
              <a:buNone/>
            </a:pPr>
            <a:endParaRPr lang="en-US" dirty="0"/>
          </a:p>
          <a:p>
            <a:pPr marL="0" indent="0">
              <a:buNone/>
            </a:pPr>
            <a:r>
              <a:rPr lang="en-US" dirty="0"/>
              <a:t>You can download a a.zip file with the most recent content from:</a:t>
            </a:r>
          </a:p>
          <a:p>
            <a:pPr marL="0" indent="0">
              <a:buNone/>
            </a:pPr>
            <a:endParaRPr lang="en-US" dirty="0"/>
          </a:p>
          <a:p>
            <a:pPr marL="0" indent="0">
              <a:buNone/>
            </a:pPr>
            <a:r>
              <a:rPr lang="en-US" dirty="0">
                <a:hlinkClick r:id="rId3"/>
              </a:rPr>
              <a:t>http://github.com/dxcamps/MicrosoftIntelIoTCamp/releases/latest</a:t>
            </a:r>
            <a:r>
              <a:rPr lang="en-US"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50420936"/>
      </p:ext>
    </p:extLst>
  </p:cSld>
  <p:clrMapOvr>
    <a:masterClrMapping/>
  </p:clrMapOvr>
  <p:transition spd="slow" advTm="15000">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What you need for the labs…</a:t>
            </a:r>
          </a:p>
        </p:txBody>
      </p:sp>
      <p:sp>
        <p:nvSpPr>
          <p:cNvPr id="3" name="Content Placeholder 2"/>
          <p:cNvSpPr>
            <a:spLocks noGrp="1"/>
          </p:cNvSpPr>
          <p:nvPr>
            <p:ph idx="1"/>
          </p:nvPr>
        </p:nvSpPr>
        <p:spPr/>
        <p:txBody>
          <a:bodyPr>
            <a:noAutofit/>
          </a:bodyPr>
          <a:lstStyle/>
          <a:p>
            <a:pPr marL="0" indent="0">
              <a:buNone/>
            </a:pPr>
            <a:r>
              <a:rPr lang="en-US" sz="2400" dirty="0"/>
              <a:t>Now is a great time to setup or install these if you don’t have them already. </a:t>
            </a:r>
            <a:br>
              <a:rPr lang="en-US" sz="2400" dirty="0"/>
            </a:br>
            <a:r>
              <a:rPr lang="en-US" sz="2400" b="1" i="1" dirty="0"/>
              <a:t>There are copies of the software on the yellow USB drives</a:t>
            </a:r>
            <a:r>
              <a:rPr lang="en-US" sz="2400" dirty="0"/>
              <a:t>…</a:t>
            </a:r>
          </a:p>
          <a:p>
            <a:r>
              <a:rPr lang="en-US" sz="2400" dirty="0"/>
              <a:t>An active </a:t>
            </a:r>
            <a:r>
              <a:rPr lang="en-US" sz="2400" b="1" dirty="0"/>
              <a:t>Microsoft Azure Subscription</a:t>
            </a:r>
            <a:r>
              <a:rPr lang="en-US" sz="2400" dirty="0"/>
              <a:t>. </a:t>
            </a:r>
          </a:p>
          <a:p>
            <a:r>
              <a:rPr lang="en-US" sz="2400" b="1" dirty="0"/>
              <a:t>Node.js 4.x or later</a:t>
            </a:r>
            <a:r>
              <a:rPr lang="en-US" sz="2400" dirty="0"/>
              <a:t>. You can install Node.js from </a:t>
            </a:r>
            <a:r>
              <a:rPr lang="en-US" sz="2400" dirty="0">
                <a:hlinkClick r:id="rId2"/>
              </a:rPr>
              <a:t>nodejs.org</a:t>
            </a:r>
            <a:endParaRPr lang="en-US" sz="2400" dirty="0"/>
          </a:p>
          <a:p>
            <a:r>
              <a:rPr lang="en-US" sz="2400" b="1" dirty="0"/>
              <a:t>Visual Studio Code</a:t>
            </a:r>
            <a:r>
              <a:rPr lang="en-US" sz="2400" dirty="0"/>
              <a:t>. You can install it from </a:t>
            </a:r>
            <a:r>
              <a:rPr lang="en-US" sz="2400" dirty="0">
                <a:hlinkClick r:id="rId3"/>
              </a:rPr>
              <a:t>code.visualstudio.com</a:t>
            </a:r>
            <a:endParaRPr lang="en-US" sz="2400" dirty="0"/>
          </a:p>
          <a:p>
            <a:r>
              <a:rPr lang="en-US" sz="2400" b="1" dirty="0" err="1"/>
              <a:t>Git</a:t>
            </a:r>
            <a:r>
              <a:rPr lang="en-US" sz="2400" dirty="0"/>
              <a:t> installed and in your system path.  Install it from:</a:t>
            </a:r>
          </a:p>
          <a:p>
            <a:pPr lvl="1"/>
            <a:r>
              <a:rPr lang="en-US" sz="2000" dirty="0">
                <a:hlinkClick r:id="rId4"/>
              </a:rPr>
              <a:t>git-scm.com/downloads</a:t>
            </a:r>
            <a:r>
              <a:rPr lang="en-US" sz="2000" dirty="0"/>
              <a:t> or if you prefer GitHub…</a:t>
            </a:r>
          </a:p>
          <a:p>
            <a:pPr lvl="1"/>
            <a:r>
              <a:rPr lang="en-US" sz="2000" dirty="0">
                <a:hlinkClick r:id="rId5"/>
              </a:rPr>
              <a:t>desktop.github.com</a:t>
            </a:r>
            <a:endParaRPr lang="en-US" sz="2000" dirty="0"/>
          </a:p>
          <a:p>
            <a:pPr lvl="1"/>
            <a:r>
              <a:rPr lang="en-US" sz="2000" dirty="0"/>
              <a:t>Make sure your </a:t>
            </a:r>
            <a:r>
              <a:rPr lang="en-US" sz="2000" dirty="0" err="1"/>
              <a:t>git</a:t>
            </a:r>
            <a:r>
              <a:rPr lang="en-US" sz="2000" dirty="0"/>
              <a:t> global </a:t>
            </a:r>
            <a:r>
              <a:rPr lang="en-US" sz="2000" dirty="0" err="1"/>
              <a:t>config</a:t>
            </a:r>
            <a:r>
              <a:rPr lang="en-US" sz="2000" dirty="0"/>
              <a:t> is setup:</a:t>
            </a:r>
            <a:br>
              <a:rPr lang="en-US" sz="2000" dirty="0"/>
            </a:br>
            <a:br>
              <a:rPr lang="en-US" sz="2000" dirty="0"/>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user.name "Your Name“</a:t>
            </a:r>
            <a:br>
              <a:rPr lang="en-US" sz="2000" dirty="0">
                <a:latin typeface="Consolas" panose="020B0609020204030204" pitchFamily="49" charset="0"/>
              </a:rPr>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user.email</a:t>
            </a:r>
            <a:r>
              <a:rPr lang="en-US" sz="2000" dirty="0">
                <a:latin typeface="Consolas" panose="020B0609020204030204" pitchFamily="49" charset="0"/>
              </a:rPr>
              <a:t> "Your Email"</a:t>
            </a:r>
          </a:p>
          <a:p>
            <a:pPr marL="0" indent="0">
              <a:buNone/>
            </a:pPr>
            <a:endParaRPr lang="en-US" sz="2400" dirty="0"/>
          </a:p>
        </p:txBody>
      </p:sp>
    </p:spTree>
    <p:extLst>
      <p:ext uri="{BB962C8B-B14F-4D97-AF65-F5344CB8AC3E}">
        <p14:creationId xmlns:p14="http://schemas.microsoft.com/office/powerpoint/2010/main" val="1997780138"/>
      </p:ext>
    </p:extLst>
  </p:cSld>
  <p:clrMapOvr>
    <a:masterClrMapping/>
  </p:clrMapOvr>
  <p:transition spd="slow" advTm="15000">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5227" y="4091535"/>
            <a:ext cx="11209587" cy="621556"/>
          </a:xfrm>
          <a:prstGeom prst="rect">
            <a:avLst/>
          </a:prstGeom>
          <a:noFill/>
        </p:spPr>
        <p:txBody>
          <a:bodyPr wrap="square" lIns="179285" tIns="143428" rIns="179285" bIns="143428" rtlCol="0">
            <a:spAutoFit/>
          </a:bodyPr>
          <a:lstStyle/>
          <a:p>
            <a:pPr>
              <a:spcAft>
                <a:spcPts val="588"/>
              </a:spcAft>
            </a:pPr>
            <a:endParaRPr lang="en-US" sz="2157" spc="29" dirty="0">
              <a:solidFill>
                <a:schemeClr val="bg1"/>
              </a:solidFill>
              <a:latin typeface="Segoe UI" panose="020B0502040204020203" pitchFamily="34" charset="0"/>
              <a:cs typeface="Segoe UI" panose="020B0502040204020203" pitchFamily="34" charset="0"/>
            </a:endParaRPr>
          </a:p>
        </p:txBody>
      </p:sp>
      <p:sp>
        <p:nvSpPr>
          <p:cNvPr id="5" name="TextBox 4"/>
          <p:cNvSpPr txBox="1"/>
          <p:nvPr/>
        </p:nvSpPr>
        <p:spPr>
          <a:xfrm>
            <a:off x="358061" y="5960417"/>
            <a:ext cx="11659750" cy="888955"/>
          </a:xfrm>
          <a:prstGeom prst="rect">
            <a:avLst/>
          </a:prstGeom>
          <a:noFill/>
        </p:spPr>
        <p:txBody>
          <a:bodyPr wrap="square" lIns="179285" tIns="143430" rIns="179285" bIns="143430" rtlCol="0">
            <a:noAutofit/>
          </a:bodyPr>
          <a:lstStyle/>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 2016 Microsoft Corporation. All rights reserved. Microsoft, Windows, Windows Vista and other product names are or may be registered trademarks and/or trademarks in the U.S. and/or other countries.</a:t>
            </a:r>
          </a:p>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a:t>
            </a:r>
          </a:p>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conditions, it should not be interpreted to be a commitment on the part of Microsoft, and Microsoft cannot guarantee the accuracy of any information provided after the date of this presentation.</a:t>
            </a:r>
          </a:p>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MICROSOFT MAKES NO WARRANTIES, EXPRESS, IMPLIED OR STATUTORY, AS TO THE INFORMATION IN THIS PRESENTATION.</a:t>
            </a:r>
          </a:p>
        </p:txBody>
      </p:sp>
      <p:sp>
        <p:nvSpPr>
          <p:cNvPr id="2" name="Rectangle 1"/>
          <p:cNvSpPr/>
          <p:nvPr/>
        </p:nvSpPr>
        <p:spPr>
          <a:xfrm>
            <a:off x="183871" y="246473"/>
            <a:ext cx="11833940" cy="663797"/>
          </a:xfrm>
          <a:prstGeom prst="rect">
            <a:avLst/>
          </a:prstGeom>
        </p:spPr>
        <p:txBody>
          <a:bodyPr wrap="square">
            <a:spAutoFit/>
          </a:bodyPr>
          <a:lstStyle/>
          <a:p>
            <a:r>
              <a:rPr lang="en-US" sz="3725" dirty="0">
                <a:latin typeface="Segoe UI Light" panose="020B0502040204020203" pitchFamily="34" charset="0"/>
                <a:cs typeface="Segoe UI Light" panose="020B0502040204020203" pitchFamily="34" charset="0"/>
              </a:rPr>
              <a:t>Microsoft &amp; Intel | </a:t>
            </a:r>
            <a:r>
              <a:rPr lang="en-US" sz="3725" dirty="0" err="1">
                <a:latin typeface="Segoe UI Light" panose="020B0502040204020203" pitchFamily="34" charset="0"/>
                <a:cs typeface="Segoe UI Light" panose="020B0502040204020203" pitchFamily="34" charset="0"/>
              </a:rPr>
              <a:t>IoT</a:t>
            </a:r>
            <a:r>
              <a:rPr lang="en-US" sz="3725" dirty="0">
                <a:latin typeface="Segoe UI Light" panose="020B0502040204020203" pitchFamily="34" charset="0"/>
                <a:cs typeface="Segoe UI Light" panose="020B0502040204020203" pitchFamily="34" charset="0"/>
              </a:rPr>
              <a:t> Camp Attendee Evaluation</a:t>
            </a:r>
          </a:p>
        </p:txBody>
      </p:sp>
      <p:sp>
        <p:nvSpPr>
          <p:cNvPr id="3" name="TextBox 2"/>
          <p:cNvSpPr txBox="1"/>
          <p:nvPr/>
        </p:nvSpPr>
        <p:spPr>
          <a:xfrm>
            <a:off x="385226" y="1106652"/>
            <a:ext cx="10958583" cy="5026761"/>
          </a:xfrm>
          <a:prstGeom prst="rect">
            <a:avLst/>
          </a:prstGeom>
          <a:noFill/>
        </p:spPr>
        <p:txBody>
          <a:bodyPr wrap="square" lIns="179285" tIns="143428" rIns="179285" bIns="143428" rtlCol="0">
            <a:spAutoFit/>
          </a:bodyPr>
          <a:lstStyle/>
          <a:p>
            <a:pPr>
              <a:spcAft>
                <a:spcPts val="588"/>
              </a:spcAft>
            </a:pPr>
            <a:r>
              <a:rPr lang="en-US" sz="2157" spc="29" dirty="0">
                <a:latin typeface="Segoe UI" panose="020B0502040204020203" pitchFamily="34" charset="0"/>
                <a:cs typeface="Segoe UI" panose="020B0502040204020203" pitchFamily="34" charset="0"/>
              </a:rPr>
              <a:t>Please take a few minutes to answer our short survey BEFORE you leave the event today! </a:t>
            </a:r>
          </a:p>
          <a:p>
            <a:pPr>
              <a:spcAft>
                <a:spcPts val="588"/>
              </a:spcAft>
            </a:pPr>
            <a:r>
              <a:rPr lang="en-US" sz="2157" spc="29" dirty="0">
                <a:latin typeface="Segoe UI" panose="020B0502040204020203" pitchFamily="34" charset="0"/>
                <a:cs typeface="Segoe UI" panose="020B0502040204020203" pitchFamily="34" charset="0"/>
              </a:rPr>
              <a:t>To receive the evaluation link for this event, text</a:t>
            </a:r>
            <a:r>
              <a:rPr lang="en-US" sz="2157" b="1" spc="29" dirty="0">
                <a:latin typeface="Segoe UI" panose="020B0502040204020203" pitchFamily="34" charset="0"/>
                <a:cs typeface="Segoe UI" panose="020B0502040204020203" pitchFamily="34" charset="0"/>
              </a:rPr>
              <a:t> MICROSOFT CALI </a:t>
            </a:r>
            <a:r>
              <a:rPr lang="en-US" sz="2157" spc="29" dirty="0">
                <a:latin typeface="Segoe UI" panose="020B0502040204020203" pitchFamily="34" charset="0"/>
                <a:cs typeface="Segoe UI" panose="020B0502040204020203" pitchFamily="34" charset="0"/>
              </a:rPr>
              <a:t>to </a:t>
            </a:r>
            <a:r>
              <a:rPr lang="en-US" sz="2157" b="1" u="sng" spc="29" dirty="0">
                <a:latin typeface="Segoe UI" panose="020B0502040204020203" pitchFamily="34" charset="0"/>
                <a:cs typeface="Segoe UI" panose="020B0502040204020203" pitchFamily="34" charset="0"/>
              </a:rPr>
              <a:t>878787</a:t>
            </a:r>
            <a:r>
              <a:rPr lang="en-US" sz="2157" spc="29" dirty="0">
                <a:latin typeface="Segoe UI" panose="020B0502040204020203" pitchFamily="34" charset="0"/>
                <a:cs typeface="Segoe UI" panose="020B0502040204020203" pitchFamily="34" charset="0"/>
              </a:rPr>
              <a:t>. By doing so you agree that Microsoft can send you an automated message to this mobile phone. </a:t>
            </a:r>
          </a:p>
          <a:p>
            <a:pPr>
              <a:spcAft>
                <a:spcPts val="588"/>
              </a:spcAft>
            </a:pPr>
            <a:endParaRPr lang="en-US" sz="2157" spc="29" dirty="0">
              <a:latin typeface="Segoe UI" panose="020B0502040204020203" pitchFamily="34" charset="0"/>
              <a:cs typeface="Segoe UI" panose="020B0502040204020203" pitchFamily="34" charset="0"/>
            </a:endParaRPr>
          </a:p>
          <a:p>
            <a:pPr lvl="0"/>
            <a:r>
              <a:rPr lang="en-US" sz="2157" spc="29" dirty="0">
                <a:latin typeface="Segoe UI" panose="020B0502040204020203" pitchFamily="34" charset="0"/>
                <a:cs typeface="Segoe UI" panose="020B0502040204020203" pitchFamily="34" charset="0"/>
              </a:rPr>
              <a:t>If unable to access the evaluation through the QR code on your name badge, you can access the evaluation here: </a:t>
            </a:r>
            <a:r>
              <a:rPr lang="en-US" sz="2451" b="1" spc="29" dirty="0">
                <a:latin typeface="Segoe UI" panose="020B0502040204020203" pitchFamily="34" charset="0"/>
                <a:cs typeface="Segoe UI" panose="020B0502040204020203" pitchFamily="34" charset="0"/>
              </a:rPr>
              <a:t>http://aka.ms/IoTCampCA  </a:t>
            </a:r>
          </a:p>
          <a:p>
            <a:pPr lvl="0"/>
            <a:endParaRPr lang="en-US" sz="2157" b="1" spc="29" dirty="0">
              <a:latin typeface="Segoe UI" panose="020B0502040204020203" pitchFamily="34" charset="0"/>
              <a:cs typeface="Segoe UI" panose="020B0502040204020203" pitchFamily="34" charset="0"/>
            </a:endParaRPr>
          </a:p>
          <a:p>
            <a:pPr>
              <a:spcAft>
                <a:spcPts val="588"/>
              </a:spcAft>
            </a:pPr>
            <a:r>
              <a:rPr lang="en-US" sz="2157" spc="29" dirty="0">
                <a:latin typeface="Segoe UI" panose="020B0502040204020203" pitchFamily="34" charset="0"/>
                <a:cs typeface="Segoe UI" panose="020B0502040204020203" pitchFamily="34" charset="0"/>
              </a:rPr>
              <a:t>Provide the email you used to register for this event, select the attendee evaluation and complete the evaluation. </a:t>
            </a:r>
          </a:p>
          <a:p>
            <a:pPr>
              <a:spcAft>
                <a:spcPts val="588"/>
              </a:spcAft>
            </a:pPr>
            <a:endParaRPr lang="en-US" sz="2157" spc="29" dirty="0">
              <a:latin typeface="Segoe UI" panose="020B0502040204020203" pitchFamily="34" charset="0"/>
              <a:cs typeface="Segoe UI" panose="020B0502040204020203" pitchFamily="34" charset="0"/>
            </a:endParaRPr>
          </a:p>
          <a:p>
            <a:pPr>
              <a:spcAft>
                <a:spcPts val="588"/>
              </a:spcAft>
            </a:pPr>
            <a:r>
              <a:rPr lang="en-US" sz="2157" spc="29" dirty="0">
                <a:latin typeface="Segoe UI" panose="020B0502040204020203" pitchFamily="34" charset="0"/>
                <a:cs typeface="Segoe UI" panose="020B0502040204020203" pitchFamily="34" charset="0"/>
              </a:rPr>
              <a:t>Thank you for your feedback! </a:t>
            </a:r>
          </a:p>
        </p:txBody>
      </p:sp>
    </p:spTree>
    <p:extLst>
      <p:ext uri="{BB962C8B-B14F-4D97-AF65-F5344CB8AC3E}">
        <p14:creationId xmlns:p14="http://schemas.microsoft.com/office/powerpoint/2010/main" val="1085347364"/>
      </p:ext>
    </p:extLst>
  </p:cSld>
  <p:clrMapOvr>
    <a:masterClrMapping/>
  </p:clrMapOvr>
  <p:transition spd="slow" advClick="0" advTm="15000">
    <p:push/>
  </p:transition>
</p:sld>
</file>

<file path=ppt/theme/theme1.xml><?xml version="1.0" encoding="utf-8"?>
<a:theme xmlns:a="http://schemas.openxmlformats.org/drawingml/2006/main" name="Azure DevOps Theme">
  <a:themeElements>
    <a:clrScheme name="Field Notes White Colors">
      <a:dk1>
        <a:srgbClr val="1E313B"/>
      </a:dk1>
      <a:lt1>
        <a:srgbClr val="FFFFFF"/>
      </a:lt1>
      <a:dk2>
        <a:srgbClr val="3C454F"/>
      </a:dk2>
      <a:lt2>
        <a:srgbClr val="E0E0F2"/>
      </a:lt2>
      <a:accent1>
        <a:srgbClr val="71B1D1"/>
      </a:accent1>
      <a:accent2>
        <a:srgbClr val="FF8E00"/>
      </a:accent2>
      <a:accent3>
        <a:srgbClr val="8CC53D"/>
      </a:accent3>
      <a:accent4>
        <a:srgbClr val="EC2276"/>
      </a:accent4>
      <a:accent5>
        <a:srgbClr val="9B4F96"/>
      </a:accent5>
      <a:accent6>
        <a:srgbClr val="FCD116"/>
      </a:accent6>
      <a:hlink>
        <a:srgbClr val="0072C6"/>
      </a:hlink>
      <a:folHlink>
        <a:srgbClr val="0072C6"/>
      </a:folHlink>
    </a:clrScheme>
    <a:fontScheme name="IoT Fonts">
      <a:majorFont>
        <a:latin typeface="Segoe UI Black"/>
        <a:ea typeface=""/>
        <a:cs typeface=""/>
      </a:majorFont>
      <a:minorFont>
        <a:latin typeface="Segoe UI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DevOps Theme" id="{7FF1F243-228B-4FA3-84E2-ADE0AC2B36B7}" vid="{5C7DF221-C612-4DC4-8B27-6E904B50FB56}"/>
    </a:ext>
  </a:extLst>
</a:theme>
</file>

<file path=docProps/app.xml><?xml version="1.0" encoding="utf-8"?>
<Properties xmlns="http://schemas.openxmlformats.org/officeDocument/2006/extended-properties" xmlns:vt="http://schemas.openxmlformats.org/officeDocument/2006/docPropsVTypes">
  <TotalTime>99</TotalTime>
  <Words>510</Words>
  <Application>Microsoft Office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Consolas</vt:lpstr>
      <vt:lpstr>OCR A Std</vt:lpstr>
      <vt:lpstr>Segoe UI</vt:lpstr>
      <vt:lpstr>Segoe UI Black</vt:lpstr>
      <vt:lpstr>Segoe UI Light</vt:lpstr>
      <vt:lpstr>Azure DevOps Theme</vt:lpstr>
      <vt:lpstr>WELCOME to the  Microsoft &amp; Intel IoT Camp!</vt:lpstr>
      <vt:lpstr>USB STICKs</vt:lpstr>
      <vt:lpstr>PLEASE CONNECT TO WIFI</vt:lpstr>
      <vt:lpstr>Verify your azure subscription</vt:lpstr>
      <vt:lpstr>Stay current with the content</vt:lpstr>
      <vt:lpstr>GET What you need for the 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Bret Stateham</dc:creator>
  <cp:lastModifiedBy>Bret Stateham</cp:lastModifiedBy>
  <cp:revision>21</cp:revision>
  <dcterms:created xsi:type="dcterms:W3CDTF">2016-10-16T18:24:27Z</dcterms:created>
  <dcterms:modified xsi:type="dcterms:W3CDTF">2016-10-17T04:41:35Z</dcterms:modified>
</cp:coreProperties>
</file>