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sldIdLst>
    <p:sldId id="259" r:id="rId3"/>
    <p:sldId id="264" r:id="rId4"/>
    <p:sldId id="265" r:id="rId5"/>
    <p:sldId id="260" r:id="rId6"/>
    <p:sldId id="262" r:id="rId7"/>
    <p:sldId id="266"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14" d="100"/>
          <a:sy n="114" d="100"/>
        </p:scale>
        <p:origin x="303"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Tree>
    <p:extLst>
      <p:ext uri="{BB962C8B-B14F-4D97-AF65-F5344CB8AC3E}">
        <p14:creationId xmlns:p14="http://schemas.microsoft.com/office/powerpoint/2010/main" val="796834380"/>
      </p:ext>
    </p:extLst>
  </p:cSld>
  <p:clrMapOvr>
    <a:masterClrMapping/>
  </p:clrMapOvr>
  <p:transition spd="slow"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192000" cy="6858000"/>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375146" y="6176964"/>
            <a:ext cx="1816855" cy="681037"/>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1478986261"/>
      </p:ext>
    </p:extLst>
  </p:cSld>
  <p:clrMapOvr>
    <a:masterClrMapping/>
  </p:clrMapOvr>
  <p:transition spd="slow"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442191"/>
      </p:ext>
    </p:extLst>
  </p:cSld>
  <p:clrMapOvr>
    <a:masterClrMapping/>
  </p:clrMapOvr>
  <p:transition spd="slow" advTm="1500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380335"/>
      </p:ext>
    </p:extLst>
  </p:cSld>
  <p:clrMapOvr>
    <a:masterClrMapping/>
  </p:clrMapOvr>
  <p:transition spd="slow" advTm="15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2351300682"/>
      </p:ext>
    </p:extLst>
  </p:cSld>
  <p:clrMapOvr>
    <a:masterClrMapping/>
  </p:clrMapOvr>
  <p:transition spd="slow" advTm="1500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1425450432"/>
      </p:ext>
    </p:extLst>
  </p:cSld>
  <p:clrMapOvr>
    <a:masterClrMapping/>
  </p:clrMapOvr>
  <p:transition spd="slow" advTm="1500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r>
              <a:rPr lang="en-US"/>
              <a:t>Microsoft Confidential</a:t>
            </a:r>
          </a:p>
        </p:txBody>
      </p:sp>
      <p:sp>
        <p:nvSpPr>
          <p:cNvPr id="5" name="Slide Number Placeholder 4"/>
          <p:cNvSpPr>
            <a:spLocks noGrp="1"/>
          </p:cNvSpPr>
          <p:nvPr>
            <p:ph type="sldNum" sz="quarter" idx="11"/>
          </p:nvPr>
        </p:nvSpPr>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1118802206"/>
      </p:ext>
    </p:extLst>
  </p:cSld>
  <p:clrMapOvr>
    <a:masterClrMapping/>
  </p:clrMapOvr>
  <p:transition spd="slow" advTm="1500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1316420" y="5738649"/>
            <a:ext cx="9758855" cy="621792"/>
          </a:xfrm>
        </p:spPr>
        <p:txBody>
          <a:bodyPr/>
          <a:lstStyle>
            <a:lvl1pPr algn="ct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547100417"/>
      </p:ext>
    </p:extLst>
  </p:cSld>
  <p:clrMapOvr>
    <a:masterClrMapping/>
  </p:clrMapOvr>
  <p:transition spd="slow" advTm="1500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06099775"/>
      </p:ext>
    </p:extLst>
  </p:cSld>
  <p:clrMapOvr>
    <a:masterClrMapping/>
  </p:clrMapOvr>
  <p:transition spd="slow" advTm="15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Featur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4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Date Placeholder 3"/>
          <p:cNvSpPr>
            <a:spLocks noGrp="1"/>
          </p:cNvSpPr>
          <p:nvPr>
            <p:ph type="dt" sz="half" idx="10"/>
          </p:nvPr>
        </p:nvSpPr>
        <p:spPr/>
        <p:txBody>
          <a:bodyPr/>
          <a:lstStyle>
            <a:lvl1pPr>
              <a:defRPr/>
            </a:lvl1pPr>
          </a:lstStyle>
          <a:p>
            <a:pPr>
              <a:defRPr/>
            </a:pPr>
            <a:fld id="{8E00CFB0-7D5F-6A43-920E-36EF8DD8C642}" type="datetimeFigureOut">
              <a:rPr lang="en-US"/>
              <a:pPr>
                <a:defRPr/>
              </a:pPr>
              <a:t>2/23/2017</a:t>
            </a:fld>
            <a:endParaRPr lang="en-US"/>
          </a:p>
        </p:txBody>
      </p:sp>
      <p:sp>
        <p:nvSpPr>
          <p:cNvPr id="17"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pPr>
              <a:defRPr/>
            </a:pPr>
            <a:fld id="{17A27513-DEAD-C246-AC9F-78AEC2C6AF2B}" type="slidenum">
              <a:rPr lang="en-US"/>
              <a:pPr>
                <a:defRPr/>
              </a:pPr>
              <a:t>‹#›</a:t>
            </a:fld>
            <a:endParaRPr lang="en-US"/>
          </a:p>
        </p:txBody>
      </p:sp>
    </p:spTree>
    <p:extLst>
      <p:ext uri="{BB962C8B-B14F-4D97-AF65-F5344CB8AC3E}">
        <p14:creationId xmlns:p14="http://schemas.microsoft.com/office/powerpoint/2010/main" val="1333883401"/>
      </p:ext>
    </p:extLst>
  </p:cSld>
  <p:clrMapOvr>
    <a:masterClrMapping/>
  </p:clrMapOvr>
  <p:transition spd="slow" advTm="1500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4"/>
          <p:cNvGrpSpPr>
            <a:grpSpLocks/>
          </p:cNvGrpSpPr>
          <p:nvPr/>
        </p:nvGrpSpPr>
        <p:grpSpPr bwMode="auto">
          <a:xfrm>
            <a:off x="14288" y="2871788"/>
            <a:ext cx="877887" cy="371475"/>
            <a:chOff x="23967" y="2871758"/>
            <a:chExt cx="877868" cy="370945"/>
          </a:xfrm>
        </p:grpSpPr>
        <p:pic>
          <p:nvPicPr>
            <p:cNvPr id="13" name="Picture 15"/>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7"/>
          <p:cNvGrpSpPr>
            <a:grpSpLocks/>
          </p:cNvGrpSpPr>
          <p:nvPr/>
        </p:nvGrpSpPr>
        <p:grpSpPr bwMode="auto">
          <a:xfrm>
            <a:off x="14288" y="4210050"/>
            <a:ext cx="877887" cy="369888"/>
            <a:chOff x="23967" y="4209784"/>
            <a:chExt cx="877868" cy="370945"/>
          </a:xfrm>
        </p:grpSpPr>
        <p:pic>
          <p:nvPicPr>
            <p:cNvPr id="16" name="Picture 18"/>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315700" y="2871788"/>
            <a:ext cx="876300" cy="382587"/>
            <a:chOff x="11314970" y="2871758"/>
            <a:chExt cx="877030" cy="383257"/>
          </a:xfrm>
        </p:grpSpPr>
        <p:pic>
          <p:nvPicPr>
            <p:cNvPr id="19"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23"/>
          <p:cNvGrpSpPr>
            <a:grpSpLocks/>
          </p:cNvGrpSpPr>
          <p:nvPr/>
        </p:nvGrpSpPr>
        <p:grpSpPr bwMode="auto">
          <a:xfrm>
            <a:off x="11312525" y="4210050"/>
            <a:ext cx="879475" cy="384175"/>
            <a:chOff x="11311874" y="4209784"/>
            <a:chExt cx="880126" cy="384199"/>
          </a:xfrm>
        </p:grpSpPr>
        <p:pic>
          <p:nvPicPr>
            <p:cNvPr id="22" name="Picture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3"/>
          <p:cNvSpPr>
            <a:spLocks noGrp="1"/>
          </p:cNvSpPr>
          <p:nvPr>
            <p:ph type="dt" sz="half" idx="10"/>
          </p:nvPr>
        </p:nvSpPr>
        <p:spPr/>
        <p:txBody>
          <a:bodyPr/>
          <a:lstStyle>
            <a:lvl1pPr>
              <a:defRPr/>
            </a:lvl1pPr>
          </a:lstStyle>
          <a:p>
            <a:pPr>
              <a:defRPr/>
            </a:pPr>
            <a:fld id="{14EF882E-93BE-6D4A-92B0-CACB9C292BD9}" type="datetimeFigureOut">
              <a:rPr lang="en-US"/>
              <a:pPr>
                <a:defRPr/>
              </a:pPr>
              <a:t>2/23/2017</a:t>
            </a:fld>
            <a:endParaRPr lang="en-US"/>
          </a:p>
        </p:txBody>
      </p:sp>
      <p:sp>
        <p:nvSpPr>
          <p:cNvPr id="2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6" name="Slide Number Placeholder 5"/>
          <p:cNvSpPr>
            <a:spLocks noGrp="1"/>
          </p:cNvSpPr>
          <p:nvPr>
            <p:ph type="sldNum" sz="quarter" idx="12"/>
          </p:nvPr>
        </p:nvSpPr>
        <p:spPr/>
        <p:txBody>
          <a:bodyPr/>
          <a:lstStyle>
            <a:lvl1pPr>
              <a:defRPr/>
            </a:lvl1pPr>
          </a:lstStyle>
          <a:p>
            <a:pPr>
              <a:defRPr/>
            </a:pPr>
            <a:fld id="{2D52498D-0018-BD45-BADF-DD8DD5C87BC2}" type="slidenum">
              <a:rPr lang="en-US"/>
              <a:pPr>
                <a:defRPr/>
              </a:pPr>
              <a:t>‹#›</a:t>
            </a:fld>
            <a:endParaRPr lang="en-US"/>
          </a:p>
        </p:txBody>
      </p:sp>
    </p:spTree>
    <p:extLst>
      <p:ext uri="{BB962C8B-B14F-4D97-AF65-F5344CB8AC3E}">
        <p14:creationId xmlns:p14="http://schemas.microsoft.com/office/powerpoint/2010/main" val="2569586852"/>
      </p:ext>
    </p:extLst>
  </p:cSld>
  <p:clrMapOvr>
    <a:masterClrMapping/>
  </p:clrMapOvr>
  <p:transition spd="slow"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22960" y="2449974"/>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1</a:t>
            </a:r>
          </a:p>
        </p:txBody>
      </p:sp>
      <p:grpSp>
        <p:nvGrpSpPr>
          <p:cNvPr id="5" name="Group 4"/>
          <p:cNvGrpSpPr/>
          <p:nvPr userDrawn="1"/>
        </p:nvGrpSpPr>
        <p:grpSpPr>
          <a:xfrm>
            <a:off x="3058637" y="2449974"/>
            <a:ext cx="2996730" cy="2438402"/>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1" name="Group 10"/>
          <p:cNvGrpSpPr/>
          <p:nvPr userDrawn="1"/>
        </p:nvGrpSpPr>
        <p:grpSpPr>
          <a:xfrm>
            <a:off x="5426555" y="2099138"/>
            <a:ext cx="3285648" cy="2789238"/>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7" name="Group 16"/>
          <p:cNvGrpSpPr/>
          <p:nvPr userDrawn="1"/>
        </p:nvGrpSpPr>
        <p:grpSpPr>
          <a:xfrm>
            <a:off x="8084922" y="2449975"/>
            <a:ext cx="3289458" cy="2831678"/>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spTree>
    <p:extLst>
      <p:ext uri="{BB962C8B-B14F-4D97-AF65-F5344CB8AC3E}">
        <p14:creationId xmlns:p14="http://schemas.microsoft.com/office/powerpoint/2010/main" val="122719486"/>
      </p:ext>
    </p:extLst>
  </p:cSld>
  <p:clrMapOvr>
    <a:masterClrMapping/>
  </p:clrMapOvr>
  <p:transition spd="slow" advTm="1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6"/>
          <p:cNvGrpSpPr>
            <a:grpSpLocks/>
          </p:cNvGrpSpPr>
          <p:nvPr/>
        </p:nvGrpSpPr>
        <p:grpSpPr bwMode="auto">
          <a:xfrm>
            <a:off x="14288" y="2871788"/>
            <a:ext cx="877887" cy="371475"/>
            <a:chOff x="23967" y="2871758"/>
            <a:chExt cx="877868" cy="370945"/>
          </a:xfrm>
        </p:grpSpPr>
        <p:pic>
          <p:nvPicPr>
            <p:cNvPr id="16" name="Picture 17"/>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9"/>
          <p:cNvGrpSpPr>
            <a:grpSpLocks/>
          </p:cNvGrpSpPr>
          <p:nvPr/>
        </p:nvGrpSpPr>
        <p:grpSpPr bwMode="auto">
          <a:xfrm>
            <a:off x="14288" y="4210050"/>
            <a:ext cx="877887" cy="369888"/>
            <a:chOff x="23967" y="4209784"/>
            <a:chExt cx="877868" cy="370945"/>
          </a:xfrm>
        </p:grpSpPr>
        <p:pic>
          <p:nvPicPr>
            <p:cNvPr id="19" name="Picture 20"/>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22"/>
          <p:cNvGrpSpPr>
            <a:grpSpLocks/>
          </p:cNvGrpSpPr>
          <p:nvPr/>
        </p:nvGrpSpPr>
        <p:grpSpPr bwMode="auto">
          <a:xfrm>
            <a:off x="11315700" y="2871788"/>
            <a:ext cx="876300" cy="382587"/>
            <a:chOff x="11314970" y="2871758"/>
            <a:chExt cx="877030" cy="383257"/>
          </a:xfrm>
        </p:grpSpPr>
        <p:pic>
          <p:nvPicPr>
            <p:cNvPr id="22" name="Picture 2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5"/>
          <p:cNvGrpSpPr>
            <a:grpSpLocks/>
          </p:cNvGrpSpPr>
          <p:nvPr/>
        </p:nvGrpSpPr>
        <p:grpSpPr bwMode="auto">
          <a:xfrm>
            <a:off x="11312525" y="4210050"/>
            <a:ext cx="879475" cy="384175"/>
            <a:chOff x="11311874" y="4209784"/>
            <a:chExt cx="880126" cy="384199"/>
          </a:xfrm>
        </p:grpSpPr>
        <p:pic>
          <p:nvPicPr>
            <p:cNvPr id="25"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 name="Picture 2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0"/>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Date Placeholder 4"/>
          <p:cNvSpPr>
            <a:spLocks noGrp="1"/>
          </p:cNvSpPr>
          <p:nvPr>
            <p:ph type="dt" sz="half" idx="14"/>
          </p:nvPr>
        </p:nvSpPr>
        <p:spPr/>
        <p:txBody>
          <a:bodyPr/>
          <a:lstStyle>
            <a:lvl1pPr>
              <a:defRPr/>
            </a:lvl1pPr>
          </a:lstStyle>
          <a:p>
            <a:pPr>
              <a:defRPr/>
            </a:pPr>
            <a:fld id="{2DF3988A-DEA6-CC43-B204-DAE7272A51D4}" type="datetimeFigureOut">
              <a:rPr lang="en-US"/>
              <a:pPr>
                <a:defRPr/>
              </a:pPr>
              <a:t>2/23/2017</a:t>
            </a:fld>
            <a:endParaRPr lang="en-US"/>
          </a:p>
        </p:txBody>
      </p:sp>
      <p:sp>
        <p:nvSpPr>
          <p:cNvPr id="35"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6" name="Slide Number Placeholder 6"/>
          <p:cNvSpPr>
            <a:spLocks noGrp="1"/>
          </p:cNvSpPr>
          <p:nvPr>
            <p:ph type="sldNum" sz="quarter" idx="16"/>
          </p:nvPr>
        </p:nvSpPr>
        <p:spPr/>
        <p:txBody>
          <a:bodyPr/>
          <a:lstStyle>
            <a:lvl1pPr>
              <a:defRPr/>
            </a:lvl1pPr>
          </a:lstStyle>
          <a:p>
            <a:pPr>
              <a:defRPr/>
            </a:pPr>
            <a:fld id="{1F0E700C-C04C-A544-8226-E62573D5FD27}" type="slidenum">
              <a:rPr lang="en-US"/>
              <a:pPr>
                <a:defRPr/>
              </a:pPr>
              <a:t>‹#›</a:t>
            </a:fld>
            <a:endParaRPr lang="en-US"/>
          </a:p>
        </p:txBody>
      </p:sp>
    </p:spTree>
    <p:extLst>
      <p:ext uri="{BB962C8B-B14F-4D97-AF65-F5344CB8AC3E}">
        <p14:creationId xmlns:p14="http://schemas.microsoft.com/office/powerpoint/2010/main" val="995385954"/>
      </p:ext>
    </p:extLst>
  </p:cSld>
  <p:clrMapOvr>
    <a:masterClrMapping/>
  </p:clrMapOvr>
  <p:transition spd="slow" advTm="1500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5"/>
          <p:cNvGrpSpPr>
            <a:grpSpLocks/>
          </p:cNvGrpSpPr>
          <p:nvPr/>
        </p:nvGrpSpPr>
        <p:grpSpPr bwMode="auto">
          <a:xfrm>
            <a:off x="11312525" y="4210050"/>
            <a:ext cx="879475" cy="384175"/>
            <a:chOff x="11311874" y="4209784"/>
            <a:chExt cx="880126" cy="384199"/>
          </a:xfrm>
        </p:grpSpPr>
        <p:pic>
          <p:nvPicPr>
            <p:cNvPr id="28"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7"/>
            <p:cNvPicPr>
              <a:picLocks noChangeAspect="1"/>
            </p:cNvPicPr>
            <p:nvPr/>
          </p:nvPicPr>
          <p:blipFill>
            <a:blip r:embed="rId2">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Picture 28"/>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0"/>
          <p:cNvPicPr>
            <a:picLocks/>
          </p:cNvPicPr>
          <p:nvPr/>
        </p:nvPicPr>
        <p:blipFill>
          <a:blip r:embed="rId2">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Date Placeholder 3"/>
          <p:cNvSpPr>
            <a:spLocks noGrp="1"/>
          </p:cNvSpPr>
          <p:nvPr>
            <p:ph type="dt" sz="half" idx="15"/>
          </p:nvPr>
        </p:nvSpPr>
        <p:spPr/>
        <p:txBody>
          <a:bodyPr/>
          <a:lstStyle>
            <a:lvl1pPr>
              <a:defRPr/>
            </a:lvl1pPr>
          </a:lstStyle>
          <a:p>
            <a:pPr>
              <a:defRPr/>
            </a:pPr>
            <a:fld id="{E134985E-16AA-6F46-8776-FDEE200634CD}" type="datetimeFigureOut">
              <a:rPr lang="en-US"/>
              <a:pPr>
                <a:defRPr/>
              </a:pPr>
              <a:t>2/23/2017</a:t>
            </a:fld>
            <a:endParaRPr lang="en-US"/>
          </a:p>
        </p:txBody>
      </p:sp>
      <p:sp>
        <p:nvSpPr>
          <p:cNvPr id="37"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38" name="Slide Number Placeholder 5"/>
          <p:cNvSpPr>
            <a:spLocks noGrp="1"/>
          </p:cNvSpPr>
          <p:nvPr>
            <p:ph type="sldNum" sz="quarter" idx="17"/>
          </p:nvPr>
        </p:nvSpPr>
        <p:spPr/>
        <p:txBody>
          <a:bodyPr/>
          <a:lstStyle>
            <a:lvl1pPr>
              <a:defRPr/>
            </a:lvl1pPr>
          </a:lstStyle>
          <a:p>
            <a:pPr>
              <a:defRPr/>
            </a:pPr>
            <a:fld id="{FC10F4FC-F9B8-6B48-89E2-8EF4A4C9744C}" type="slidenum">
              <a:rPr lang="en-US"/>
              <a:pPr>
                <a:defRPr/>
              </a:pPr>
              <a:t>‹#›</a:t>
            </a:fld>
            <a:endParaRPr lang="en-US"/>
          </a:p>
        </p:txBody>
      </p:sp>
    </p:spTree>
    <p:extLst>
      <p:ext uri="{BB962C8B-B14F-4D97-AF65-F5344CB8AC3E}">
        <p14:creationId xmlns:p14="http://schemas.microsoft.com/office/powerpoint/2010/main" val="2960030483"/>
      </p:ext>
    </p:extLst>
  </p:cSld>
  <p:clrMapOvr>
    <a:masterClrMapping/>
  </p:clrMapOvr>
  <p:transition spd="slow" advTm="1500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1315700" y="2871788"/>
            <a:ext cx="876300" cy="382587"/>
            <a:chOff x="11314970" y="2871758"/>
            <a:chExt cx="877030" cy="383257"/>
          </a:xfrm>
        </p:grpSpPr>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a:grpSpLocks/>
          </p:cNvGrpSpPr>
          <p:nvPr/>
        </p:nvGrpSpPr>
        <p:grpSpPr bwMode="auto">
          <a:xfrm>
            <a:off x="11312525" y="4210050"/>
            <a:ext cx="879475" cy="384175"/>
            <a:chOff x="11311874" y="4209784"/>
            <a:chExt cx="880126" cy="384199"/>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8" name="Title Placeholder 1"/>
          <p:cNvSpPr>
            <a:spLocks noGrp="1"/>
          </p:cNvSpPr>
          <p:nvPr>
            <p:ph type="title"/>
          </p:nvPr>
        </p:nvSpPr>
        <p:spPr>
          <a:xfrm>
            <a:off x="838200" y="1046480"/>
            <a:ext cx="3933825" cy="644208"/>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1" name="Date Placeholder 4"/>
          <p:cNvSpPr>
            <a:spLocks noGrp="1"/>
          </p:cNvSpPr>
          <p:nvPr>
            <p:ph type="dt" sz="half" idx="10"/>
          </p:nvPr>
        </p:nvSpPr>
        <p:spPr/>
        <p:txBody>
          <a:bodyPr/>
          <a:lstStyle>
            <a:lvl1pPr>
              <a:defRPr/>
            </a:lvl1pPr>
          </a:lstStyle>
          <a:p>
            <a:pPr>
              <a:defRPr/>
            </a:pPr>
            <a:fld id="{D77E933F-6338-1F41-A84E-97E0230C92E4}" type="datetimeFigureOut">
              <a:rPr lang="en-US"/>
              <a:pPr>
                <a:defRPr/>
              </a:pPr>
              <a:t>2/23/2017</a:t>
            </a:fld>
            <a:endParaRPr lang="en-US"/>
          </a:p>
        </p:txBody>
      </p:sp>
      <p:sp>
        <p:nvSpPr>
          <p:cNvPr id="22"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3" name="Slide Number Placeholder 6"/>
          <p:cNvSpPr>
            <a:spLocks noGrp="1"/>
          </p:cNvSpPr>
          <p:nvPr>
            <p:ph type="sldNum" sz="quarter" idx="12"/>
          </p:nvPr>
        </p:nvSpPr>
        <p:spPr/>
        <p:txBody>
          <a:bodyPr/>
          <a:lstStyle>
            <a:lvl1pPr>
              <a:defRPr/>
            </a:lvl1pPr>
          </a:lstStyle>
          <a:p>
            <a:pPr>
              <a:defRPr/>
            </a:pPr>
            <a:fld id="{55FE910C-B31D-7749-B215-412FD0624E65}" type="slidenum">
              <a:rPr lang="en-US"/>
              <a:pPr>
                <a:defRPr/>
              </a:pPr>
              <a:t>‹#›</a:t>
            </a:fld>
            <a:endParaRPr lang="en-US"/>
          </a:p>
        </p:txBody>
      </p:sp>
    </p:spTree>
    <p:extLst>
      <p:ext uri="{BB962C8B-B14F-4D97-AF65-F5344CB8AC3E}">
        <p14:creationId xmlns:p14="http://schemas.microsoft.com/office/powerpoint/2010/main" val="353492747"/>
      </p:ext>
    </p:extLst>
  </p:cSld>
  <p:clrMapOvr>
    <a:masterClrMapping/>
  </p:clrMapOvr>
  <p:transition spd="slow" advTm="1500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Caption No Frame">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itle Placeholder 1"/>
          <p:cNvSpPr>
            <a:spLocks noGrp="1"/>
          </p:cNvSpPr>
          <p:nvPr>
            <p:ph type="title"/>
          </p:nvPr>
        </p:nvSpPr>
        <p:spPr>
          <a:xfrm>
            <a:off x="838200" y="1046480"/>
            <a:ext cx="3933825" cy="644208"/>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9DA32DA7-2879-9B4B-9512-2ACD125DEDE1}" type="datetimeFigureOut">
              <a:rPr lang="en-US"/>
              <a:pPr>
                <a:defRPr/>
              </a:pPr>
              <a:t>2/23/2017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AF1B8FF-F8E1-6145-8C84-535C2F87F2DF}" type="slidenum">
              <a:rPr lang="en-US"/>
              <a:pPr>
                <a:defRPr/>
              </a:pPr>
              <a:t>‹#›</a:t>
            </a:fld>
            <a:endParaRPr lang="en-US"/>
          </a:p>
        </p:txBody>
      </p:sp>
    </p:spTree>
    <p:extLst>
      <p:ext uri="{BB962C8B-B14F-4D97-AF65-F5344CB8AC3E}">
        <p14:creationId xmlns:p14="http://schemas.microsoft.com/office/powerpoint/2010/main" val="2413485073"/>
      </p:ext>
    </p:extLst>
  </p:cSld>
  <p:clrMapOvr>
    <a:masterClrMapping/>
  </p:clrMapOvr>
  <p:transition spd="slow" advTm="1500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No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E48805B-20FD-0449-9481-A772D3B331E9}" type="datetimeFigureOut">
              <a:rPr lang="en-US"/>
              <a:pPr>
                <a:defRPr/>
              </a:pPr>
              <a:t>2/23/2017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702643-81A5-5349-88A9-89F04727E68D}" type="slidenum">
              <a:rPr lang="en-US"/>
              <a:pPr>
                <a:defRPr/>
              </a:pPr>
              <a:t>‹#›</a:t>
            </a:fld>
            <a:endParaRPr lang="en-US"/>
          </a:p>
        </p:txBody>
      </p:sp>
    </p:spTree>
    <p:extLst>
      <p:ext uri="{BB962C8B-B14F-4D97-AF65-F5344CB8AC3E}">
        <p14:creationId xmlns:p14="http://schemas.microsoft.com/office/powerpoint/2010/main" val="2316878007"/>
      </p:ext>
    </p:extLst>
  </p:cSld>
  <p:clrMapOvr>
    <a:masterClrMapping/>
  </p:clrMapOvr>
  <p:transition spd="slow" advTm="1500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A9B673-9646-644A-836A-9CC6CC097812}" type="datetimeFigureOut">
              <a:rPr lang="en-US"/>
              <a:pPr>
                <a:defRPr/>
              </a:pPr>
              <a:t>2/23/2017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3CBCB78-1779-6144-BB00-E1A932830B95}" type="slidenum">
              <a:rPr lang="en-US"/>
              <a:pPr>
                <a:defRPr/>
              </a:pPr>
              <a:t>‹#›</a:t>
            </a:fld>
            <a:endParaRPr lang="en-US"/>
          </a:p>
        </p:txBody>
      </p:sp>
    </p:spTree>
    <p:extLst>
      <p:ext uri="{BB962C8B-B14F-4D97-AF65-F5344CB8AC3E}">
        <p14:creationId xmlns:p14="http://schemas.microsoft.com/office/powerpoint/2010/main" val="3115298559"/>
      </p:ext>
    </p:extLst>
  </p:cSld>
  <p:clrMapOvr>
    <a:masterClrMapping/>
  </p:clrMapOvr>
  <p:transition spd="slow"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457216"/>
      </p:ext>
    </p:extLst>
  </p:cSld>
  <p:clrMapOvr>
    <a:masterClrMapping/>
  </p:clrMapOvr>
  <p:transition spd="slow"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953123"/>
      </p:ext>
    </p:extLst>
  </p:cSld>
  <p:clrMapOvr>
    <a:masterClrMapping/>
  </p:clrMapOvr>
  <p:transition spd="slow"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2"/>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416280"/>
      </p:ext>
    </p:extLst>
  </p:cSld>
  <p:clrMapOvr>
    <a:masterClrMapping/>
  </p:clrMapOvr>
  <p:transition spd="slow"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81848"/>
      </p:ext>
    </p:extLst>
  </p:cSld>
  <p:clrMapOvr>
    <a:masterClrMapping/>
  </p:clrMapOvr>
  <p:transition spd="slow"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447283"/>
      </p:ext>
    </p:extLst>
  </p:cSld>
  <p:clrMapOvr>
    <a:masterClrMapping/>
  </p:clrMapOvr>
  <p:transition spd="slow"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506427"/>
      </p:ext>
    </p:extLst>
  </p:cSld>
  <p:clrMapOvr>
    <a:masterClrMapping/>
  </p:clrMapOvr>
  <p:transition spd="slow"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958684"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1427" tIns="45713" rIns="91427" bIns="45713" numCol="1" anchor="t" anchorCtr="0" compatLnSpc="1">
            <a:prstTxWarp prst="textNoShape">
              <a:avLst/>
            </a:prstTxWarp>
            <a:noAutofit/>
          </a:bodyPr>
          <a:lstStyle/>
          <a:p>
            <a:endParaRPr lang="en-US" sz="1800"/>
          </a:p>
        </p:txBody>
      </p:sp>
      <p:sp>
        <p:nvSpPr>
          <p:cNvPr id="5" name="TextBox 4"/>
          <p:cNvSpPr txBox="1"/>
          <p:nvPr/>
        </p:nvSpPr>
        <p:spPr>
          <a:xfrm>
            <a:off x="230978" y="3031544"/>
            <a:ext cx="3114250" cy="939809"/>
          </a:xfrm>
          <a:prstGeom prst="rect">
            <a:avLst/>
          </a:prstGeom>
          <a:noFill/>
        </p:spPr>
        <p:txBody>
          <a:bodyPr wrap="square" rtlCol="0" anchor="ctr">
            <a:spAutoFit/>
          </a:bodyPr>
          <a:lstStyle/>
          <a:p>
            <a:pPr algn="ctr"/>
            <a:r>
              <a:rPr lang="en-US" sz="5399" dirty="0">
                <a:solidFill>
                  <a:schemeClr val="bg1"/>
                </a:solidFill>
                <a:latin typeface="+mj-lt"/>
              </a:rPr>
              <a:t>DEMO</a:t>
            </a:r>
          </a:p>
        </p:txBody>
      </p:sp>
    </p:spTree>
    <p:extLst>
      <p:ext uri="{BB962C8B-B14F-4D97-AF65-F5344CB8AC3E}">
        <p14:creationId xmlns:p14="http://schemas.microsoft.com/office/powerpoint/2010/main" val="1355627394"/>
      </p:ext>
    </p:extLst>
  </p:cSld>
  <p:clrMapOvr>
    <a:masterClrMapping/>
  </p:clrMapOvr>
  <p:transition spd="slow"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2.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4988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375146" y="6176964"/>
            <a:ext cx="1816855" cy="681037"/>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16" name="Freeform 15"/>
          <p:cNvSpPr>
            <a:spLocks noChangeAspect="1"/>
          </p:cNvSpPr>
          <p:nvPr userDrawn="1"/>
        </p:nvSpPr>
        <p:spPr bwMode="auto">
          <a:xfrm>
            <a:off x="171116" y="6366476"/>
            <a:ext cx="452504" cy="308805"/>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99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advTm="15000"/>
  <p:txStyles>
    <p:titleStyle>
      <a:lvl1pPr algn="l" defTabSz="914225" rtl="0" eaLnBrk="1" latinLnBrk="0" hangingPunct="1">
        <a:lnSpc>
          <a:spcPct val="90000"/>
        </a:lnSpc>
        <a:spcBef>
          <a:spcPct val="0"/>
        </a:spcBef>
        <a:buNone/>
        <a:defRPr sz="3200" b="1" kern="1200" cap="all" spc="600" baseline="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A8F792E0-7273-6740-A87C-D4F70BBB6A23}" type="datetimeFigureOut">
              <a:rPr lang="en-US"/>
              <a:pPr>
                <a:defRPr/>
              </a:pPr>
              <a:t>2/23/2017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ABB7C5D-5CB9-494B-88F1-9E2BB7A8688F}" type="slidenum">
              <a:rPr lang="en-US"/>
              <a:pPr>
                <a:defRPr/>
              </a:pPr>
              <a:t>‹#›</a:t>
            </a:fld>
            <a:endParaRPr lang="en-US"/>
          </a:p>
        </p:txBody>
      </p:sp>
    </p:spTree>
    <p:extLst>
      <p:ext uri="{BB962C8B-B14F-4D97-AF65-F5344CB8AC3E}">
        <p14:creationId xmlns:p14="http://schemas.microsoft.com/office/powerpoint/2010/main" val="277985928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ransition spd="slow" advTm="15000"/>
  <p:txStyles>
    <p:titleStyle>
      <a:lvl1pPr algn="l" rtl="0" eaLnBrk="1" fontAlgn="base" hangingPunct="1">
        <a:lnSpc>
          <a:spcPct val="90000"/>
        </a:lnSpc>
        <a:spcBef>
          <a:spcPct val="0"/>
        </a:spcBef>
        <a:spcAft>
          <a:spcPct val="0"/>
        </a:spcAft>
        <a:defRPr sz="4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azure.com/fre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dxcamps/MicrosoftIntelIoTCamp/releases/latest" TargetMode="External"/><Relationship Id="rId2" Type="http://schemas.openxmlformats.org/officeDocument/2006/relationships/hyperlink" Target="http://github.com/dxcamps/MicrosoftIntelIoTCam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3.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video.ch9.ms/ch9/4251/1d9bef16-ff5d-40a1-9599-ebad04d04251/MissionMars_mid.mp4" TargetMode="External"/><Relationship Id="rId2" Type="http://schemas.openxmlformats.org/officeDocument/2006/relationships/hyperlink" Target="http://missionmars.microsoft.com/" TargetMode="Externa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the </a:t>
            </a:r>
            <a:br>
              <a:rPr lang="en-US" dirty="0"/>
            </a:br>
            <a:r>
              <a:rPr lang="en-US" dirty="0"/>
              <a:t>Microsoft &amp; Intel IoT Camp!</a:t>
            </a:r>
          </a:p>
        </p:txBody>
      </p:sp>
      <p:sp>
        <p:nvSpPr>
          <p:cNvPr id="3" name="Content Placeholder 2"/>
          <p:cNvSpPr>
            <a:spLocks noGrp="1"/>
          </p:cNvSpPr>
          <p:nvPr>
            <p:ph idx="1"/>
          </p:nvPr>
        </p:nvSpPr>
        <p:spPr>
          <a:xfrm>
            <a:off x="838200" y="1825625"/>
            <a:ext cx="7764470" cy="1112447"/>
          </a:xfrm>
        </p:spPr>
        <p:txBody>
          <a:bodyPr/>
          <a:lstStyle/>
          <a:p>
            <a:pPr marL="0" indent="0">
              <a:buNone/>
            </a:pPr>
            <a:r>
              <a:rPr lang="en-US" dirty="0"/>
              <a:t>Come on it, find a seat, and get comfortable!  </a:t>
            </a:r>
          </a:p>
          <a:p>
            <a:pPr marL="0" indent="0">
              <a:buNone/>
            </a:pPr>
            <a:r>
              <a:rPr lang="en-US" dirty="0"/>
              <a:t>We have a great day planned! </a:t>
            </a:r>
          </a:p>
          <a:p>
            <a:pPr marL="0" indent="0">
              <a:buNone/>
            </a:pPr>
            <a:endParaRPr lang="en-US" dirty="0"/>
          </a:p>
          <a:p>
            <a:pPr marL="0" indent="0">
              <a:buNone/>
            </a:pP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2104416302"/>
              </p:ext>
            </p:extLst>
          </p:nvPr>
        </p:nvGraphicFramePr>
        <p:xfrm>
          <a:off x="822960" y="3088248"/>
          <a:ext cx="8128000" cy="2966720"/>
        </p:xfrm>
        <a:graphic>
          <a:graphicData uri="http://schemas.openxmlformats.org/drawingml/2006/table">
            <a:tbl>
              <a:tblPr bandRow="1">
                <a:tableStyleId>{5C22544A-7EE6-4342-B048-85BDC9FD1C3A}</a:tableStyleId>
              </a:tblPr>
              <a:tblGrid>
                <a:gridCol w="1230692">
                  <a:extLst>
                    <a:ext uri="{9D8B030D-6E8A-4147-A177-3AD203B41FA5}">
                      <a16:colId xmlns:a16="http://schemas.microsoft.com/office/drawing/2014/main" val="33923009"/>
                    </a:ext>
                  </a:extLst>
                </a:gridCol>
                <a:gridCol w="6897308">
                  <a:extLst>
                    <a:ext uri="{9D8B030D-6E8A-4147-A177-3AD203B41FA5}">
                      <a16:colId xmlns:a16="http://schemas.microsoft.com/office/drawing/2014/main" val="2590472693"/>
                    </a:ext>
                  </a:extLst>
                </a:gridCol>
              </a:tblGrid>
              <a:tr h="370840">
                <a:tc>
                  <a:txBody>
                    <a:bodyPr/>
                    <a:lstStyle/>
                    <a:p>
                      <a:r>
                        <a:rPr lang="en-US" dirty="0"/>
                        <a:t>8:30am</a:t>
                      </a:r>
                    </a:p>
                  </a:txBody>
                  <a:tcPr/>
                </a:tc>
                <a:tc>
                  <a:txBody>
                    <a:bodyPr/>
                    <a:lstStyle/>
                    <a:p>
                      <a:r>
                        <a:rPr lang="en-US" dirty="0"/>
                        <a:t>Registration / Welcome</a:t>
                      </a:r>
                    </a:p>
                  </a:txBody>
                  <a:tcPr/>
                </a:tc>
                <a:extLst>
                  <a:ext uri="{0D108BD9-81ED-4DB2-BD59-A6C34878D82A}">
                    <a16:rowId xmlns:a16="http://schemas.microsoft.com/office/drawing/2014/main" val="3435844712"/>
                  </a:ext>
                </a:extLst>
              </a:tr>
              <a:tr h="370840">
                <a:tc>
                  <a:txBody>
                    <a:bodyPr/>
                    <a:lstStyle/>
                    <a:p>
                      <a:r>
                        <a:rPr lang="en-US" dirty="0"/>
                        <a:t>9:00am</a:t>
                      </a:r>
                    </a:p>
                  </a:txBody>
                  <a:tcPr/>
                </a:tc>
                <a:tc>
                  <a:txBody>
                    <a:bodyPr/>
                    <a:lstStyle/>
                    <a:p>
                      <a:r>
                        <a:rPr lang="en-US" dirty="0"/>
                        <a:t>Introduction to Microsoft Azure IoT Services</a:t>
                      </a:r>
                    </a:p>
                  </a:txBody>
                  <a:tcPr/>
                </a:tc>
                <a:extLst>
                  <a:ext uri="{0D108BD9-81ED-4DB2-BD59-A6C34878D82A}">
                    <a16:rowId xmlns:a16="http://schemas.microsoft.com/office/drawing/2014/main" val="4158226135"/>
                  </a:ext>
                </a:extLst>
              </a:tr>
              <a:tr h="370840">
                <a:tc>
                  <a:txBody>
                    <a:bodyPr/>
                    <a:lstStyle/>
                    <a:p>
                      <a:r>
                        <a:rPr lang="en-US" dirty="0"/>
                        <a:t>10:00am</a:t>
                      </a:r>
                    </a:p>
                  </a:txBody>
                  <a:tcPr/>
                </a:tc>
                <a:tc>
                  <a:txBody>
                    <a:bodyPr/>
                    <a:lstStyle/>
                    <a:p>
                      <a:r>
                        <a:rPr lang="en-US" dirty="0"/>
                        <a:t>Introduction</a:t>
                      </a:r>
                      <a:r>
                        <a:rPr lang="en-US" baseline="0" dirty="0"/>
                        <a:t> to the Intel IoT Gateway</a:t>
                      </a:r>
                      <a:endParaRPr lang="en-US" dirty="0"/>
                    </a:p>
                  </a:txBody>
                  <a:tcPr/>
                </a:tc>
                <a:extLst>
                  <a:ext uri="{0D108BD9-81ED-4DB2-BD59-A6C34878D82A}">
                    <a16:rowId xmlns:a16="http://schemas.microsoft.com/office/drawing/2014/main" val="953460437"/>
                  </a:ext>
                </a:extLst>
              </a:tr>
              <a:tr h="370840">
                <a:tc>
                  <a:txBody>
                    <a:bodyPr/>
                    <a:lstStyle/>
                    <a:p>
                      <a:r>
                        <a:rPr lang="en-US" dirty="0"/>
                        <a:t>11:00am</a:t>
                      </a:r>
                    </a:p>
                  </a:txBody>
                  <a:tcPr/>
                </a:tc>
                <a:tc>
                  <a:txBody>
                    <a:bodyPr/>
                    <a:lstStyle/>
                    <a:p>
                      <a:r>
                        <a:rPr lang="en-US" dirty="0"/>
                        <a:t>Hands-On-Lab</a:t>
                      </a:r>
                    </a:p>
                  </a:txBody>
                  <a:tcPr/>
                </a:tc>
                <a:extLst>
                  <a:ext uri="{0D108BD9-81ED-4DB2-BD59-A6C34878D82A}">
                    <a16:rowId xmlns:a16="http://schemas.microsoft.com/office/drawing/2014/main" val="174527548"/>
                  </a:ext>
                </a:extLst>
              </a:tr>
              <a:tr h="370840">
                <a:tc>
                  <a:txBody>
                    <a:bodyPr/>
                    <a:lstStyle/>
                    <a:p>
                      <a:r>
                        <a:rPr lang="en-US" dirty="0"/>
                        <a:t>12:00pm</a:t>
                      </a:r>
                    </a:p>
                  </a:txBody>
                  <a:tcPr/>
                </a:tc>
                <a:tc>
                  <a:txBody>
                    <a:bodyPr/>
                    <a:lstStyle/>
                    <a:p>
                      <a:r>
                        <a:rPr lang="en-US" dirty="0"/>
                        <a:t>Lunch</a:t>
                      </a:r>
                      <a:r>
                        <a:rPr lang="en-US" baseline="0" dirty="0"/>
                        <a:t> Served</a:t>
                      </a:r>
                      <a:endParaRPr lang="en-US" dirty="0"/>
                    </a:p>
                  </a:txBody>
                  <a:tcPr/>
                </a:tc>
                <a:extLst>
                  <a:ext uri="{0D108BD9-81ED-4DB2-BD59-A6C34878D82A}">
                    <a16:rowId xmlns:a16="http://schemas.microsoft.com/office/drawing/2014/main" val="2955090853"/>
                  </a:ext>
                </a:extLst>
              </a:tr>
              <a:tr h="370840">
                <a:tc>
                  <a:txBody>
                    <a:bodyPr/>
                    <a:lstStyle/>
                    <a:p>
                      <a:r>
                        <a:rPr lang="en-US" dirty="0"/>
                        <a:t>Afternoon</a:t>
                      </a:r>
                    </a:p>
                  </a:txBody>
                  <a:tcPr/>
                </a:tc>
                <a:tc>
                  <a:txBody>
                    <a:bodyPr/>
                    <a:lstStyle/>
                    <a:p>
                      <a:r>
                        <a:rPr lang="en-US" dirty="0"/>
                        <a:t>Hands-On-Lab</a:t>
                      </a:r>
                      <a:r>
                        <a:rPr lang="en-US" baseline="0" dirty="0"/>
                        <a:t> Continues</a:t>
                      </a:r>
                      <a:endParaRPr lang="en-US" dirty="0"/>
                    </a:p>
                  </a:txBody>
                  <a:tcPr/>
                </a:tc>
                <a:extLst>
                  <a:ext uri="{0D108BD9-81ED-4DB2-BD59-A6C34878D82A}">
                    <a16:rowId xmlns:a16="http://schemas.microsoft.com/office/drawing/2014/main" val="2458068762"/>
                  </a:ext>
                </a:extLst>
              </a:tr>
              <a:tr h="370840">
                <a:tc>
                  <a:txBody>
                    <a:bodyPr/>
                    <a:lstStyle/>
                    <a:p>
                      <a:r>
                        <a:rPr lang="en-US" dirty="0"/>
                        <a:t>4:30pm</a:t>
                      </a:r>
                    </a:p>
                  </a:txBody>
                  <a:tcPr/>
                </a:tc>
                <a:tc>
                  <a:txBody>
                    <a:bodyPr/>
                    <a:lstStyle/>
                    <a:p>
                      <a:r>
                        <a:rPr lang="en-US" dirty="0"/>
                        <a:t>Make</a:t>
                      </a:r>
                      <a:r>
                        <a:rPr lang="en-US" baseline="0" dirty="0"/>
                        <a:t> sure to complete your Eval! </a:t>
                      </a:r>
                      <a:endParaRPr lang="en-US" dirty="0"/>
                    </a:p>
                  </a:txBody>
                  <a:tcPr/>
                </a:tc>
                <a:extLst>
                  <a:ext uri="{0D108BD9-81ED-4DB2-BD59-A6C34878D82A}">
                    <a16:rowId xmlns:a16="http://schemas.microsoft.com/office/drawing/2014/main" val="2364340749"/>
                  </a:ext>
                </a:extLst>
              </a:tr>
              <a:tr h="370840">
                <a:tc>
                  <a:txBody>
                    <a:bodyPr/>
                    <a:lstStyle/>
                    <a:p>
                      <a:r>
                        <a:rPr lang="en-US" dirty="0"/>
                        <a:t>5:00pm</a:t>
                      </a:r>
                    </a:p>
                  </a:txBody>
                  <a:tcPr/>
                </a:tc>
                <a:tc>
                  <a:txBody>
                    <a:bodyPr/>
                    <a:lstStyle/>
                    <a:p>
                      <a:r>
                        <a:rPr lang="en-US" dirty="0"/>
                        <a:t>End of Event</a:t>
                      </a:r>
                    </a:p>
                  </a:txBody>
                  <a:tcPr/>
                </a:tc>
                <a:extLst>
                  <a:ext uri="{0D108BD9-81ED-4DB2-BD59-A6C34878D82A}">
                    <a16:rowId xmlns:a16="http://schemas.microsoft.com/office/drawing/2014/main" val="1733371470"/>
                  </a:ext>
                </a:extLst>
              </a:tr>
            </a:tbl>
          </a:graphicData>
        </a:graphic>
      </p:graphicFrame>
    </p:spTree>
    <p:extLst>
      <p:ext uri="{BB962C8B-B14F-4D97-AF65-F5344CB8AC3E}">
        <p14:creationId xmlns:p14="http://schemas.microsoft.com/office/powerpoint/2010/main" val="3452370355"/>
      </p:ext>
    </p:extLst>
  </p:cSld>
  <p:clrMapOvr>
    <a:masterClrMapping/>
  </p:clrMapOvr>
  <p:transition spd="slow" advClick="0" advTm="15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598" y="118"/>
            <a:ext cx="10515600" cy="1325563"/>
          </a:xfrm>
        </p:spPr>
        <p:txBody>
          <a:bodyPr/>
          <a:lstStyle/>
          <a:p>
            <a:r>
              <a:rPr lang="en-US" dirty="0"/>
              <a:t>USB STICKs</a:t>
            </a:r>
          </a:p>
        </p:txBody>
      </p:sp>
      <p:sp>
        <p:nvSpPr>
          <p:cNvPr id="7" name="TextBox 6"/>
          <p:cNvSpPr txBox="1"/>
          <p:nvPr/>
        </p:nvSpPr>
        <p:spPr>
          <a:xfrm>
            <a:off x="418643" y="1262640"/>
            <a:ext cx="8142525" cy="5123866"/>
          </a:xfrm>
          <a:prstGeom prst="rect">
            <a:avLst/>
          </a:prstGeom>
          <a:noFill/>
        </p:spPr>
        <p:txBody>
          <a:bodyPr wrap="square" lIns="179285" tIns="143428" rIns="179285" bIns="143428" rtlCol="0">
            <a:spAutoFit/>
          </a:bodyPr>
          <a:lstStyle/>
          <a:p>
            <a:pPr>
              <a:lnSpc>
                <a:spcPct val="90000"/>
              </a:lnSpc>
              <a:spcAft>
                <a:spcPts val="588"/>
              </a:spcAft>
            </a:pPr>
            <a:r>
              <a:rPr lang="en-US" sz="2745" dirty="0"/>
              <a:t>There are Yellow USB Sticks being passed around.</a:t>
            </a:r>
          </a:p>
          <a:p>
            <a:pPr>
              <a:lnSpc>
                <a:spcPct val="90000"/>
              </a:lnSpc>
              <a:spcAft>
                <a:spcPts val="588"/>
              </a:spcAft>
            </a:pPr>
            <a:endParaRPr lang="en-US" sz="2745" dirty="0"/>
          </a:p>
          <a:p>
            <a:pPr>
              <a:lnSpc>
                <a:spcPct val="90000"/>
              </a:lnSpc>
              <a:spcAft>
                <a:spcPts val="588"/>
              </a:spcAft>
            </a:pPr>
            <a:r>
              <a:rPr lang="en-US" sz="2745" dirty="0"/>
              <a:t>Please </a:t>
            </a:r>
            <a:r>
              <a:rPr lang="en-US" sz="2745" b="1" dirty="0"/>
              <a:t>copy, </a:t>
            </a:r>
            <a:r>
              <a:rPr lang="en-US" sz="2745" b="1" i="1" dirty="0"/>
              <a:t>not move</a:t>
            </a:r>
            <a:r>
              <a:rPr lang="en-US" sz="2745" b="1" dirty="0"/>
              <a:t>,</a:t>
            </a:r>
            <a:r>
              <a:rPr lang="en-US" sz="2745" dirty="0"/>
              <a:t> the contents to your computer and pass the stick on to your neighbor. </a:t>
            </a:r>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r>
              <a:rPr lang="en-US" sz="3600" b="1" dirty="0"/>
              <a:t>PLEASE DO NOT TAKE THE USB STICKS!</a:t>
            </a:r>
          </a:p>
          <a:p>
            <a:pPr>
              <a:lnSpc>
                <a:spcPct val="90000"/>
              </a:lnSpc>
              <a:spcAft>
                <a:spcPts val="588"/>
              </a:spcAft>
            </a:pPr>
            <a:r>
              <a:rPr lang="en-US" sz="1600" b="1" i="1" dirty="0"/>
              <a:t>We got to a lot of effort to make these, please help make them available to future attendees! </a:t>
            </a:r>
            <a:endParaRPr lang="en-US" sz="1200" b="1" i="1" dirty="0"/>
          </a:p>
        </p:txBody>
      </p:sp>
      <p:pic>
        <p:nvPicPr>
          <p:cNvPr id="6" name="Picture 5"/>
          <p:cNvPicPr>
            <a:picLocks noChangeAspect="1"/>
          </p:cNvPicPr>
          <p:nvPr/>
        </p:nvPicPr>
        <p:blipFill>
          <a:blip r:embed="rId2"/>
          <a:stretch>
            <a:fillRect/>
          </a:stretch>
        </p:blipFill>
        <p:spPr>
          <a:xfrm>
            <a:off x="8675658" y="1557092"/>
            <a:ext cx="3127519" cy="3962743"/>
          </a:xfrm>
          <a:prstGeom prst="rect">
            <a:avLst/>
          </a:prstGeom>
        </p:spPr>
      </p:pic>
      <p:pic>
        <p:nvPicPr>
          <p:cNvPr id="3" name="Picture 2"/>
          <p:cNvPicPr>
            <a:picLocks noChangeAspect="1"/>
          </p:cNvPicPr>
          <p:nvPr/>
        </p:nvPicPr>
        <p:blipFill>
          <a:blip r:embed="rId3"/>
          <a:stretch>
            <a:fillRect/>
          </a:stretch>
        </p:blipFill>
        <p:spPr>
          <a:xfrm>
            <a:off x="555496" y="3275716"/>
            <a:ext cx="4387980" cy="1857975"/>
          </a:xfrm>
          <a:prstGeom prst="rect">
            <a:avLst/>
          </a:prstGeom>
        </p:spPr>
      </p:pic>
    </p:spTree>
    <p:extLst>
      <p:ext uri="{BB962C8B-B14F-4D97-AF65-F5344CB8AC3E}">
        <p14:creationId xmlns:p14="http://schemas.microsoft.com/office/powerpoint/2010/main" val="3735023504"/>
      </p:ext>
    </p:extLst>
  </p:cSld>
  <p:clrMapOvr>
    <a:masterClrMapping/>
  </p:clrMapOvr>
  <p:transition spd="slow" advClick="0" advTm="15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CONNECT TO WIFI</a:t>
            </a:r>
          </a:p>
        </p:txBody>
      </p:sp>
      <p:sp>
        <p:nvSpPr>
          <p:cNvPr id="3" name="Content Placeholder 2"/>
          <p:cNvSpPr>
            <a:spLocks noGrp="1"/>
          </p:cNvSpPr>
          <p:nvPr>
            <p:ph idx="1"/>
          </p:nvPr>
        </p:nvSpPr>
        <p:spPr>
          <a:xfrm>
            <a:off x="838200" y="1825625"/>
            <a:ext cx="7764470" cy="4351338"/>
          </a:xfrm>
        </p:spPr>
        <p:txBody>
          <a:bodyPr/>
          <a:lstStyle/>
          <a:p>
            <a:pPr marL="0" indent="0">
              <a:buNone/>
            </a:pPr>
            <a:r>
              <a:rPr lang="en-US" dirty="0"/>
              <a:t>PLEASE DO NOT CONNECT YOUR LAPTOP TO THE ETHERNET CABLES AT YOUR TABLE.  THE ETHERNET CONNECTION IS REQUIRED BY THE INTEL GATEWAY DEVICE YOU WILL USE IN THE LAB.</a:t>
            </a:r>
          </a:p>
          <a:p>
            <a:pPr marL="0" indent="0">
              <a:buNone/>
            </a:pPr>
            <a:endParaRPr lang="en-US" dirty="0"/>
          </a:p>
          <a:p>
            <a:pPr marL="0" indent="0">
              <a:buNone/>
            </a:pPr>
            <a:r>
              <a:rPr lang="en-US" dirty="0"/>
              <a:t>SSID:		</a:t>
            </a:r>
            <a:r>
              <a:rPr lang="en-US" b="1" dirty="0"/>
              <a:t>MSFTOPEN</a:t>
            </a:r>
          </a:p>
          <a:p>
            <a:pPr marL="0" indent="0">
              <a:buNone/>
            </a:pPr>
            <a:r>
              <a:rPr lang="en-US" dirty="0"/>
              <a:t>Password:	</a:t>
            </a:r>
            <a:r>
              <a:rPr lang="en-US" b="1" dirty="0"/>
              <a:t>None</a:t>
            </a:r>
            <a:r>
              <a:rPr lang="en-US" dirty="0"/>
              <a:t>.  Open Browser to Connect</a:t>
            </a:r>
          </a:p>
        </p:txBody>
      </p:sp>
      <p:grpSp>
        <p:nvGrpSpPr>
          <p:cNvPr id="4" name="Group 3"/>
          <p:cNvGrpSpPr/>
          <p:nvPr/>
        </p:nvGrpSpPr>
        <p:grpSpPr>
          <a:xfrm>
            <a:off x="8602670" y="1959011"/>
            <a:ext cx="2910077" cy="3399862"/>
            <a:chOff x="208201" y="852193"/>
            <a:chExt cx="2910077" cy="3399862"/>
          </a:xfrm>
        </p:grpSpPr>
        <p:grpSp>
          <p:nvGrpSpPr>
            <p:cNvPr id="5" name="Router"/>
            <p:cNvGrpSpPr/>
            <p:nvPr/>
          </p:nvGrpSpPr>
          <p:grpSpPr>
            <a:xfrm>
              <a:off x="910579" y="2474520"/>
              <a:ext cx="2144045" cy="800856"/>
              <a:chOff x="3916908" y="3261359"/>
              <a:chExt cx="2204911" cy="823590"/>
            </a:xfrm>
          </p:grpSpPr>
          <p:grpSp>
            <p:nvGrpSpPr>
              <p:cNvPr id="40" name="Group 39"/>
              <p:cNvGrpSpPr/>
              <p:nvPr/>
            </p:nvGrpSpPr>
            <p:grpSpPr>
              <a:xfrm>
                <a:off x="4383858" y="3261359"/>
                <a:ext cx="1255454" cy="328989"/>
                <a:chOff x="4809508" y="3261359"/>
                <a:chExt cx="1255454" cy="328989"/>
              </a:xfrm>
            </p:grpSpPr>
            <p:sp>
              <p:nvSpPr>
                <p:cNvPr id="45"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6"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grpSp>
          <p:sp>
            <p:nvSpPr>
              <p:cNvPr id="41"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2"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3"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44" name="TextBox 43"/>
              <p:cNvSpPr txBox="1"/>
              <p:nvPr/>
            </p:nvSpPr>
            <p:spPr>
              <a:xfrm>
                <a:off x="3930375" y="3635442"/>
                <a:ext cx="2191444" cy="316514"/>
              </a:xfrm>
              <a:prstGeom prst="rect">
                <a:avLst/>
              </a:prstGeom>
              <a:noFill/>
            </p:spPr>
            <p:txBody>
              <a:bodyPr wrap="square" rtlCol="0" anchor="ctr">
                <a:spAutoFit/>
              </a:bodyPr>
              <a:lstStyle/>
              <a:p>
                <a:pPr algn="ctr" defTabSz="914225"/>
                <a:r>
                  <a:rPr lang="en-US" sz="1400" kern="0" dirty="0">
                    <a:solidFill>
                      <a:srgbClr val="121212"/>
                    </a:solidFill>
                    <a:latin typeface="OCR A Std" panose="020F0609000104060307" pitchFamily="49" charset="0"/>
                  </a:rPr>
                  <a:t>MSFTOPEN</a:t>
                </a:r>
              </a:p>
            </p:txBody>
          </p:sp>
        </p:grpSp>
        <p:sp>
          <p:nvSpPr>
            <p:cNvPr id="6" name="WiFI Icon"/>
            <p:cNvSpPr>
              <a:spLocks noChangeAspect="1"/>
            </p:cNvSpPr>
            <p:nvPr/>
          </p:nvSpPr>
          <p:spPr>
            <a:xfrm rot="8100000" flipH="1">
              <a:off x="1790787" y="2256239"/>
              <a:ext cx="433644" cy="435688"/>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rgbClr val="121212"/>
                </a:solidFill>
              </a:endParaRPr>
            </a:p>
          </p:txBody>
        </p:sp>
        <p:grpSp>
          <p:nvGrpSpPr>
            <p:cNvPr id="7" name="NUC Ethernet"/>
            <p:cNvGrpSpPr/>
            <p:nvPr/>
          </p:nvGrpSpPr>
          <p:grpSpPr>
            <a:xfrm>
              <a:off x="208201" y="2863651"/>
              <a:ext cx="664562" cy="900018"/>
              <a:chOff x="207366" y="2863570"/>
              <a:chExt cx="664656" cy="900145"/>
            </a:xfrm>
          </p:grpSpPr>
          <p:grpSp>
            <p:nvGrpSpPr>
              <p:cNvPr id="25" name="Ethernet Cable Male End"/>
              <p:cNvGrpSpPr/>
              <p:nvPr/>
            </p:nvGrpSpPr>
            <p:grpSpPr>
              <a:xfrm>
                <a:off x="207367" y="3607246"/>
                <a:ext cx="664655" cy="156469"/>
                <a:chOff x="-10162304" y="1"/>
                <a:chExt cx="27239260" cy="6412494"/>
              </a:xfrm>
            </p:grpSpPr>
            <p:sp>
              <p:nvSpPr>
                <p:cNvPr id="34"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35"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6"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7"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8"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9"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grpSp>
            <p:nvGrpSpPr>
              <p:cNvPr id="26" name="Ethernet Cable Male End"/>
              <p:cNvGrpSpPr/>
              <p:nvPr/>
            </p:nvGrpSpPr>
            <p:grpSpPr>
              <a:xfrm>
                <a:off x="207367" y="2863570"/>
                <a:ext cx="664655" cy="156469"/>
                <a:chOff x="-10162304" y="1"/>
                <a:chExt cx="27239260" cy="6412494"/>
              </a:xfrm>
            </p:grpSpPr>
            <p:sp>
              <p:nvSpPr>
                <p:cNvPr id="28"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29"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0"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1"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2"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3"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27"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grpSp>
        <p:grpSp>
          <p:nvGrpSpPr>
            <p:cNvPr id="8" name="Intel NUC and Label"/>
            <p:cNvGrpSpPr/>
            <p:nvPr/>
          </p:nvGrpSpPr>
          <p:grpSpPr>
            <a:xfrm>
              <a:off x="916847" y="3543561"/>
              <a:ext cx="2201431" cy="708494"/>
              <a:chOff x="935231" y="3614120"/>
              <a:chExt cx="2245574" cy="722701"/>
            </a:xfrm>
          </p:grpSpPr>
          <p:grpSp>
            <p:nvGrpSpPr>
              <p:cNvPr id="12" name="NUC"/>
              <p:cNvGrpSpPr/>
              <p:nvPr/>
            </p:nvGrpSpPr>
            <p:grpSpPr>
              <a:xfrm rot="16200000">
                <a:off x="1795676" y="2753675"/>
                <a:ext cx="524683" cy="2245574"/>
                <a:chOff x="1400175" y="1012666"/>
                <a:chExt cx="1600200" cy="6848634"/>
              </a:xfrm>
            </p:grpSpPr>
            <p:sp>
              <p:nvSpPr>
                <p:cNvPr id="1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18" name="Oval 1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9" name="Oval 1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4" name="Rectangle 2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13" name="NUC Label"/>
              <p:cNvSpPr txBox="1"/>
              <p:nvPr/>
            </p:nvSpPr>
            <p:spPr>
              <a:xfrm>
                <a:off x="1432649" y="4114604"/>
                <a:ext cx="1265751" cy="222217"/>
              </a:xfrm>
              <a:prstGeom prst="rect">
                <a:avLst/>
              </a:prstGeom>
              <a:noFill/>
            </p:spPr>
            <p:txBody>
              <a:bodyPr wrap="none" rtlCol="0">
                <a:spAutoFit/>
              </a:bodyPr>
              <a:lstStyle/>
              <a:p>
                <a:pPr algn="ctr" defTabSz="914225"/>
                <a:r>
                  <a:rPr lang="en-US" sz="800" kern="0" dirty="0">
                    <a:solidFill>
                      <a:sysClr val="windowText" lastClr="000000"/>
                    </a:solidFill>
                  </a:rPr>
                  <a:t>Intel NUC / IoT Gateway</a:t>
                </a:r>
              </a:p>
            </p:txBody>
          </p:sp>
        </p:grpSp>
        <p:grpSp>
          <p:nvGrpSpPr>
            <p:cNvPr id="9" name="Laptop"/>
            <p:cNvGrpSpPr/>
            <p:nvPr/>
          </p:nvGrpSpPr>
          <p:grpSpPr>
            <a:xfrm>
              <a:off x="1147518" y="852193"/>
              <a:ext cx="1722537" cy="1245983"/>
              <a:chOff x="1170527" y="868784"/>
              <a:chExt cx="1757077" cy="1270968"/>
            </a:xfrm>
          </p:grpSpPr>
          <p:sp>
            <p:nvSpPr>
              <p:cNvPr id="10"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1" name="Laptop Label"/>
              <p:cNvSpPr txBox="1"/>
              <p:nvPr/>
            </p:nvSpPr>
            <p:spPr>
              <a:xfrm>
                <a:off x="1419081" y="1060491"/>
                <a:ext cx="1257577" cy="478311"/>
              </a:xfrm>
              <a:prstGeom prst="rect">
                <a:avLst/>
              </a:prstGeom>
              <a:noFill/>
            </p:spPr>
            <p:txBody>
              <a:bodyPr wrap="none" rtlCol="0">
                <a:spAutoFit/>
              </a:bodyPr>
              <a:lstStyle/>
              <a:p>
                <a:pPr algn="ctr" defTabSz="914225"/>
                <a:r>
                  <a:rPr lang="en-US" sz="800" kern="0" dirty="0">
                    <a:solidFill>
                      <a:sysClr val="windowText" lastClr="000000"/>
                    </a:solidFill>
                  </a:rPr>
                  <a:t>Development</a:t>
                </a:r>
                <a:br>
                  <a:rPr lang="en-US" sz="800" kern="0" dirty="0">
                    <a:solidFill>
                      <a:sysClr val="windowText" lastClr="000000"/>
                    </a:solidFill>
                  </a:rPr>
                </a:br>
                <a:r>
                  <a:rPr lang="en-US" sz="800" kern="0" dirty="0">
                    <a:solidFill>
                      <a:sysClr val="windowText" lastClr="000000"/>
                    </a:solidFill>
                  </a:rPr>
                  <a:t>Workstation</a:t>
                </a:r>
                <a:br>
                  <a:rPr lang="en-US" sz="800" kern="0" dirty="0">
                    <a:solidFill>
                      <a:sysClr val="windowText" lastClr="000000"/>
                    </a:solidFill>
                  </a:rPr>
                </a:br>
                <a:r>
                  <a:rPr lang="en-US" sz="800" kern="0" dirty="0">
                    <a:solidFill>
                      <a:sysClr val="windowText" lastClr="000000"/>
                    </a:solidFill>
                  </a:rPr>
                  <a:t>(Windows / </a:t>
                </a:r>
                <a:r>
                  <a:rPr lang="en-US" sz="800" kern="0" dirty="0" err="1">
                    <a:solidFill>
                      <a:sysClr val="windowText" lastClr="000000"/>
                    </a:solidFill>
                  </a:rPr>
                  <a:t>OSx</a:t>
                </a:r>
                <a:r>
                  <a:rPr lang="en-US" sz="800" kern="0" dirty="0">
                    <a:solidFill>
                      <a:sysClr val="windowText" lastClr="000000"/>
                    </a:solidFill>
                  </a:rPr>
                  <a:t> / Linux)</a:t>
                </a:r>
              </a:p>
            </p:txBody>
          </p:sp>
        </p:grpSp>
      </p:grpSp>
    </p:spTree>
    <p:extLst>
      <p:ext uri="{BB962C8B-B14F-4D97-AF65-F5344CB8AC3E}">
        <p14:creationId xmlns:p14="http://schemas.microsoft.com/office/powerpoint/2010/main" val="748077644"/>
      </p:ext>
    </p:extLst>
  </p:cSld>
  <p:clrMapOvr>
    <a:masterClrMapping/>
  </p:clrMapOvr>
  <p:transition spd="slow" advClick="0" advTm="15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your azure subscription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will need an active Azure Subscription to complete the lab.</a:t>
            </a:r>
          </a:p>
          <a:p>
            <a:pPr marL="0" indent="0">
              <a:buNone/>
            </a:pPr>
            <a:endParaRPr lang="en-US" dirty="0"/>
          </a:p>
          <a:p>
            <a:pPr marL="0" indent="0">
              <a:buNone/>
            </a:pPr>
            <a:r>
              <a:rPr lang="en-US" dirty="0"/>
              <a:t>You can sign up for a free trial at: </a:t>
            </a:r>
            <a:r>
              <a:rPr lang="en-US" dirty="0">
                <a:hlinkClick r:id="rId2"/>
              </a:rPr>
              <a:t>http://azure.com/free</a:t>
            </a:r>
            <a:endParaRPr lang="en-US" dirty="0"/>
          </a:p>
          <a:p>
            <a:pPr marL="0" indent="0">
              <a:buNone/>
            </a:pPr>
            <a:endParaRPr lang="en-US" dirty="0"/>
          </a:p>
          <a:p>
            <a:pPr marL="0" indent="0">
              <a:buNone/>
            </a:pPr>
            <a:r>
              <a:rPr lang="en-US" dirty="0"/>
              <a:t>If you have already used a free trial in the past:</a:t>
            </a:r>
            <a:br>
              <a:rPr lang="en-US" dirty="0"/>
            </a:br>
            <a:endParaRPr lang="en-US" dirty="0"/>
          </a:p>
          <a:p>
            <a:pPr lvl="1"/>
            <a:r>
              <a:rPr lang="en-US" dirty="0"/>
              <a:t>Open a private browser session.</a:t>
            </a:r>
          </a:p>
          <a:p>
            <a:pPr lvl="1"/>
            <a:r>
              <a:rPr lang="en-US" dirty="0"/>
              <a:t>Go to outlook.com and create a new free outlook.com email address</a:t>
            </a:r>
          </a:p>
          <a:p>
            <a:pPr lvl="1"/>
            <a:r>
              <a:rPr lang="en-US" dirty="0"/>
              <a:t>Sign up for the free Azure Trial using that new outlook.com email address</a:t>
            </a:r>
          </a:p>
          <a:p>
            <a:pPr marL="0" indent="0">
              <a:buNone/>
            </a:pPr>
            <a:endParaRPr lang="en-US" dirty="0"/>
          </a:p>
          <a:p>
            <a:pPr marL="0" indent="0">
              <a:buNone/>
            </a:pPr>
            <a:r>
              <a:rPr lang="en-US" sz="2000" dirty="0"/>
              <a:t>If you have an existing subscription you wish to use you may do so.  While the services you will configure in the lab are inexpensive, there are costs associated.  You could expect to be billed appx </a:t>
            </a:r>
            <a:r>
              <a:rPr lang="en-US" sz="2000" b="1" i="1" dirty="0"/>
              <a:t>$5 USD per day</a:t>
            </a:r>
            <a:r>
              <a:rPr lang="en-US" sz="2000" dirty="0"/>
              <a:t> for normal usage of the services The cost could be higher with excessive usage..</a:t>
            </a:r>
          </a:p>
        </p:txBody>
      </p:sp>
    </p:spTree>
    <p:extLst>
      <p:ext uri="{BB962C8B-B14F-4D97-AF65-F5344CB8AC3E}">
        <p14:creationId xmlns:p14="http://schemas.microsoft.com/office/powerpoint/2010/main" val="3601376244"/>
      </p:ext>
    </p:extLst>
  </p:cSld>
  <p:clrMapOvr>
    <a:masterClrMapping/>
  </p:clrMapOvr>
  <p:transition spd="slow" advClick="0" advTm="15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 current with the content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We have the latest content for you on the USB drives here at the event, however in the future:</a:t>
            </a:r>
          </a:p>
          <a:p>
            <a:pPr marL="0" indent="0">
              <a:buNone/>
            </a:pPr>
            <a:endParaRPr lang="en-US" dirty="0"/>
          </a:p>
          <a:p>
            <a:pPr marL="0" indent="0">
              <a:buNone/>
            </a:pPr>
            <a:r>
              <a:rPr lang="en-US" dirty="0"/>
              <a:t>The content is available on GitHub at:</a:t>
            </a:r>
          </a:p>
          <a:p>
            <a:pPr marL="0" indent="0">
              <a:buNone/>
            </a:pPr>
            <a:endParaRPr lang="en-US" dirty="0"/>
          </a:p>
          <a:p>
            <a:pPr marL="0" indent="0">
              <a:buNone/>
            </a:pPr>
            <a:r>
              <a:rPr lang="en-US" dirty="0">
                <a:hlinkClick r:id="rId2"/>
              </a:rPr>
              <a:t>http://github.com/dxcamps/MicrosoftIntelIoTCamp</a:t>
            </a:r>
            <a:endParaRPr lang="en-US" dirty="0"/>
          </a:p>
          <a:p>
            <a:pPr marL="0" indent="0">
              <a:buNone/>
            </a:pPr>
            <a:endParaRPr lang="en-US" dirty="0"/>
          </a:p>
          <a:p>
            <a:pPr marL="0" indent="0">
              <a:buNone/>
            </a:pPr>
            <a:r>
              <a:rPr lang="en-US" dirty="0"/>
              <a:t>You can download a a.zip file with the most recent content from:</a:t>
            </a:r>
          </a:p>
          <a:p>
            <a:pPr marL="0" indent="0">
              <a:buNone/>
            </a:pPr>
            <a:endParaRPr lang="en-US" dirty="0"/>
          </a:p>
          <a:p>
            <a:pPr marL="0" indent="0">
              <a:buNone/>
            </a:pPr>
            <a:r>
              <a:rPr lang="en-US" dirty="0">
                <a:hlinkClick r:id="rId3"/>
              </a:rPr>
              <a:t>http://github.com/dxcamps/MicrosoftIntelIoTCamp/releases/latest</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0420936"/>
      </p:ext>
    </p:extLst>
  </p:cSld>
  <p:clrMapOvr>
    <a:masterClrMapping/>
  </p:clrMapOvr>
  <p:transition spd="slow" advTm="15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What you need for the labs…</a:t>
            </a:r>
          </a:p>
        </p:txBody>
      </p:sp>
      <p:sp>
        <p:nvSpPr>
          <p:cNvPr id="3" name="Content Placeholder 2"/>
          <p:cNvSpPr>
            <a:spLocks noGrp="1"/>
          </p:cNvSpPr>
          <p:nvPr>
            <p:ph idx="1"/>
          </p:nvPr>
        </p:nvSpPr>
        <p:spPr/>
        <p:txBody>
          <a:bodyPr>
            <a:noAutofit/>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1997780138"/>
      </p:ext>
    </p:extLst>
  </p:cSld>
  <p:clrMapOvr>
    <a:masterClrMapping/>
  </p:clrMapOvr>
  <p:transition spd="slow" advTm="15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487015"/>
            <a:ext cx="10515600" cy="644525"/>
          </a:xfrm>
        </p:spPr>
        <p:txBody>
          <a:bodyPr/>
          <a:lstStyle/>
          <a:p>
            <a:pPr algn="ctr"/>
            <a:r>
              <a:rPr lang="en-US" sz="4400" dirty="0"/>
              <a:t>Earth’s Mission to Mars is in jeopardy.  Will you answer the call? </a:t>
            </a:r>
          </a:p>
        </p:txBody>
      </p:sp>
      <p:graphicFrame>
        <p:nvGraphicFramePr>
          <p:cNvPr id="2" name="Content Placeholder 1"/>
          <p:cNvGraphicFramePr>
            <a:graphicFrameLocks noGrp="1"/>
          </p:cNvGraphicFramePr>
          <p:nvPr>
            <p:ph idx="1"/>
            <p:extLst/>
          </p:nvPr>
        </p:nvGraphicFramePr>
        <p:xfrm>
          <a:off x="1202014" y="2085710"/>
          <a:ext cx="3911312" cy="3697870"/>
        </p:xfrm>
        <a:graphic>
          <a:graphicData uri="http://schemas.openxmlformats.org/drawingml/2006/table">
            <a:tbl>
              <a:tblPr firstRow="1" bandRow="1">
                <a:tableStyleId>{8799B23B-EC83-4686-B30A-512413B5E67A}</a:tableStyleId>
              </a:tblPr>
              <a:tblGrid>
                <a:gridCol w="2514109">
                  <a:extLst>
                    <a:ext uri="{9D8B030D-6E8A-4147-A177-3AD203B41FA5}">
                      <a16:colId xmlns:a16="http://schemas.microsoft.com/office/drawing/2014/main" val="3956796112"/>
                    </a:ext>
                  </a:extLst>
                </a:gridCol>
                <a:gridCol w="1397203">
                  <a:extLst>
                    <a:ext uri="{9D8B030D-6E8A-4147-A177-3AD203B41FA5}">
                      <a16:colId xmlns:a16="http://schemas.microsoft.com/office/drawing/2014/main" val="1420735590"/>
                    </a:ext>
                  </a:extLst>
                </a:gridCol>
              </a:tblGrid>
              <a:tr h="370840">
                <a:tc>
                  <a:txBody>
                    <a:bodyPr/>
                    <a:lstStyle/>
                    <a:p>
                      <a:pPr algn="ctr"/>
                      <a:r>
                        <a:rPr lang="en-US" dirty="0">
                          <a:solidFill>
                            <a:schemeClr val="accent2">
                              <a:lumMod val="75000"/>
                            </a:schemeClr>
                          </a:solidFill>
                        </a:rPr>
                        <a:t>MISSION LOCATION</a:t>
                      </a:r>
                      <a:endParaRPr lang="en-US"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dirty="0">
                          <a:solidFill>
                            <a:schemeClr val="accent2">
                              <a:lumMod val="75000"/>
                            </a:schemeClr>
                          </a:solidFill>
                        </a:rPr>
                        <a:t>DATE</a:t>
                      </a:r>
                      <a:endParaRPr lang="en-US"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315911043"/>
                  </a:ext>
                </a:extLst>
              </a:tr>
              <a:tr h="370840">
                <a:tc>
                  <a:txBody>
                    <a:bodyPr/>
                    <a:lstStyle/>
                    <a:p>
                      <a:pPr algn="ctr"/>
                      <a:r>
                        <a:rPr lang="en-US" sz="1400" dirty="0">
                          <a:solidFill>
                            <a:schemeClr val="accent2">
                              <a:lumMod val="75000"/>
                            </a:schemeClr>
                          </a:solidFill>
                        </a:rPr>
                        <a:t>LOS</a:t>
                      </a:r>
                      <a:r>
                        <a:rPr lang="en-US" sz="1400" baseline="0" dirty="0">
                          <a:solidFill>
                            <a:schemeClr val="accent2">
                              <a:lumMod val="75000"/>
                            </a:schemeClr>
                          </a:solidFill>
                        </a:rPr>
                        <a:t> ANGELES</a:t>
                      </a:r>
                      <a:r>
                        <a:rPr lang="en-US" sz="1400" dirty="0">
                          <a:solidFill>
                            <a:schemeClr val="accent2">
                              <a:lumMod val="75000"/>
                            </a:schemeClr>
                          </a:solidFill>
                        </a:rPr>
                        <a:t> </a:t>
                      </a:r>
                      <a:endParaRPr lang="en-US" sz="1100" baseline="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accent2">
                              <a:lumMod val="75000"/>
                            </a:schemeClr>
                          </a:solidFill>
                        </a:rPr>
                        <a:t>FEB 28</a:t>
                      </a:r>
                      <a:endParaRPr lang="en-US" sz="14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7743975"/>
                  </a:ext>
                </a:extLst>
              </a:tr>
              <a:tr h="370840">
                <a:tc>
                  <a:txBody>
                    <a:bodyPr/>
                    <a:lstStyle/>
                    <a:p>
                      <a:pPr algn="ctr"/>
                      <a:r>
                        <a:rPr lang="en-US" sz="1400" dirty="0">
                          <a:solidFill>
                            <a:schemeClr val="accent2">
                              <a:lumMod val="75000"/>
                            </a:schemeClr>
                          </a:solidFill>
                        </a:rPr>
                        <a:t>SAN</a:t>
                      </a:r>
                      <a:r>
                        <a:rPr lang="en-US" sz="1400" baseline="0" dirty="0">
                          <a:solidFill>
                            <a:schemeClr val="accent2">
                              <a:lumMod val="75000"/>
                            </a:schemeClr>
                          </a:solidFill>
                        </a:rPr>
                        <a:t> FRANCISCO</a:t>
                      </a:r>
                      <a:endParaRPr lang="en-US" sz="1100" dirty="0">
                        <a:solidFill>
                          <a:schemeClr val="accent2">
                            <a:lumMod val="75000"/>
                          </a:schemeClr>
                        </a:solidFill>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baseline="0" dirty="0">
                          <a:solidFill>
                            <a:schemeClr val="accent2">
                              <a:lumMod val="75000"/>
                            </a:schemeClr>
                          </a:solidFill>
                        </a:rPr>
                        <a:t>MAR 9</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621224"/>
                  </a:ext>
                </a:extLst>
              </a:tr>
              <a:tr h="370840">
                <a:tc>
                  <a:txBody>
                    <a:bodyPr/>
                    <a:lstStyle/>
                    <a:p>
                      <a:pPr algn="ctr"/>
                      <a:r>
                        <a:rPr lang="en-US" sz="1400" dirty="0">
                          <a:solidFill>
                            <a:schemeClr val="accent2">
                              <a:lumMod val="75000"/>
                            </a:schemeClr>
                          </a:solidFill>
                        </a:rPr>
                        <a:t>CHICAGO </a:t>
                      </a:r>
                      <a:endParaRPr lang="en-US" sz="14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accent2">
                              <a:lumMod val="75000"/>
                            </a:schemeClr>
                          </a:solidFill>
                        </a:rPr>
                        <a:t>MAR 14</a:t>
                      </a:r>
                      <a:endParaRPr lang="en-US" sz="14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0305783"/>
                  </a:ext>
                </a:extLst>
              </a:tr>
              <a:tr h="370840">
                <a:tc>
                  <a:txBody>
                    <a:bodyPr/>
                    <a:lstStyle/>
                    <a:p>
                      <a:pPr algn="ctr"/>
                      <a:r>
                        <a:rPr lang="en-US" sz="1400" dirty="0">
                          <a:solidFill>
                            <a:schemeClr val="accent2">
                              <a:lumMod val="75000"/>
                            </a:schemeClr>
                          </a:solidFill>
                        </a:rPr>
                        <a:t>AUSTIN</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accent2">
                              <a:lumMod val="75000"/>
                            </a:schemeClr>
                          </a:solidFill>
                        </a:rPr>
                        <a:t>MAR 26</a:t>
                      </a:r>
                      <a:endParaRPr lang="en-US" sz="14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2334014"/>
                  </a:ext>
                </a:extLst>
              </a:tr>
              <a:tr h="370840">
                <a:tc>
                  <a:txBody>
                    <a:bodyPr/>
                    <a:lstStyle/>
                    <a:p>
                      <a:pPr algn="ctr"/>
                      <a:r>
                        <a:rPr lang="en-US" sz="1400" dirty="0">
                          <a:solidFill>
                            <a:schemeClr val="accent2">
                              <a:lumMod val="75000"/>
                            </a:schemeClr>
                          </a:solidFill>
                        </a:rPr>
                        <a:t>SEATTLE</a:t>
                      </a:r>
                      <a:endParaRPr lang="en-US" sz="1100" baseline="0" dirty="0">
                        <a:solidFill>
                          <a:schemeClr val="accent2">
                            <a:lumMod val="75000"/>
                          </a:schemeClr>
                        </a:solidFill>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accent2">
                              <a:lumMod val="75000"/>
                            </a:schemeClr>
                          </a:solidFill>
                        </a:rPr>
                        <a:t>APR 19</a:t>
                      </a:r>
                      <a:endParaRPr lang="en-US" sz="11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14293855"/>
                  </a:ext>
                </a:extLst>
              </a:tr>
              <a:tr h="370840">
                <a:tc>
                  <a:txBody>
                    <a:bodyPr/>
                    <a:lstStyle/>
                    <a:p>
                      <a:pPr algn="ctr"/>
                      <a:r>
                        <a:rPr lang="en-US" sz="1400" dirty="0">
                          <a:solidFill>
                            <a:schemeClr val="accent2">
                              <a:lumMod val="75000"/>
                            </a:schemeClr>
                          </a:solidFill>
                        </a:rPr>
                        <a:t>BOSTON</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accent2">
                              <a:lumMod val="75000"/>
                            </a:schemeClr>
                          </a:solidFill>
                        </a:rPr>
                        <a:t>APR 20</a:t>
                      </a:r>
                      <a:endParaRPr lang="en-US" sz="11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27581664"/>
                  </a:ext>
                </a:extLst>
              </a:tr>
              <a:tr h="360310">
                <a:tc>
                  <a:txBody>
                    <a:bodyPr/>
                    <a:lstStyle/>
                    <a:p>
                      <a:pPr algn="ctr"/>
                      <a:r>
                        <a:rPr lang="en-US" sz="1400" dirty="0">
                          <a:solidFill>
                            <a:schemeClr val="accent2">
                              <a:lumMod val="75000"/>
                            </a:schemeClr>
                          </a:solidFill>
                        </a:rPr>
                        <a:t>NEW</a:t>
                      </a:r>
                      <a:r>
                        <a:rPr lang="en-US" sz="1400" baseline="0" dirty="0">
                          <a:solidFill>
                            <a:schemeClr val="accent2">
                              <a:lumMod val="75000"/>
                            </a:schemeClr>
                          </a:solidFill>
                        </a:rPr>
                        <a:t> YORK</a:t>
                      </a:r>
                      <a:endParaRPr lang="en-US" sz="1100" baseline="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baseline="0" dirty="0">
                          <a:solidFill>
                            <a:schemeClr val="accent2">
                              <a:lumMod val="75000"/>
                            </a:schemeClr>
                          </a:solidFill>
                        </a:rPr>
                        <a:t>MAY 02</a:t>
                      </a:r>
                      <a:endParaRPr lang="en-US" sz="1400" baseline="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7366100"/>
                  </a:ext>
                </a:extLst>
              </a:tr>
              <a:tr h="370840">
                <a:tc>
                  <a:txBody>
                    <a:bodyPr/>
                    <a:lstStyle/>
                    <a:p>
                      <a:pPr algn="ctr"/>
                      <a:r>
                        <a:rPr lang="en-US" sz="1400" dirty="0">
                          <a:solidFill>
                            <a:schemeClr val="accent2">
                              <a:lumMod val="75000"/>
                            </a:schemeClr>
                          </a:solidFill>
                          <a:latin typeface="+mn-lt"/>
                          <a:cs typeface="+mn-cs"/>
                        </a:rPr>
                        <a:t>PHILLY</a:t>
                      </a:r>
                      <a:endParaRPr lang="en-US" sz="110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baseline="0" dirty="0">
                          <a:solidFill>
                            <a:schemeClr val="accent2">
                              <a:lumMod val="75000"/>
                            </a:schemeClr>
                          </a:solidFill>
                        </a:rPr>
                        <a:t>MAY 17</a:t>
                      </a:r>
                      <a:endParaRPr lang="en-US" sz="1400" baseline="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5114881"/>
                  </a:ext>
                </a:extLst>
              </a:tr>
              <a:tr h="370840">
                <a:tc>
                  <a:txBody>
                    <a:bodyPr/>
                    <a:lstStyle/>
                    <a:p>
                      <a:pPr algn="ctr"/>
                      <a:r>
                        <a:rPr lang="en-US" sz="1400" dirty="0">
                          <a:solidFill>
                            <a:schemeClr val="accent2">
                              <a:lumMod val="75000"/>
                            </a:schemeClr>
                          </a:solidFill>
                        </a:rPr>
                        <a:t>ATLANTA</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sz="1400" baseline="0" dirty="0">
                          <a:solidFill>
                            <a:schemeClr val="accent2">
                              <a:lumMod val="75000"/>
                            </a:schemeClr>
                          </a:solidFill>
                        </a:rPr>
                        <a:t>MAY 23</a:t>
                      </a:r>
                      <a:endParaRPr lang="en-US" sz="1400" baseline="0" dirty="0">
                        <a:solidFill>
                          <a:schemeClr val="accent2">
                            <a:lumMod val="75000"/>
                          </a:schemeClr>
                        </a:solidFill>
                        <a:latin typeface="Segoe UI" panose="020B0502040204020203" pitchFamily="34" charset="0"/>
                        <a:cs typeface="Segoe UI" panose="020B0502040204020203"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1023019"/>
                  </a:ext>
                </a:extLst>
              </a:tr>
            </a:tbl>
          </a:graphicData>
        </a:graphic>
      </p:graphicFrame>
      <p:sp>
        <p:nvSpPr>
          <p:cNvPr id="5" name="TextBox 4"/>
          <p:cNvSpPr txBox="1"/>
          <p:nvPr/>
        </p:nvSpPr>
        <p:spPr>
          <a:xfrm>
            <a:off x="5822899" y="5329038"/>
            <a:ext cx="4586631"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charset="0"/>
                <a:ea typeface="+mn-ea"/>
                <a:cs typeface="+mn-cs"/>
              </a:rPr>
              <a:t>Register: </a:t>
            </a:r>
            <a:r>
              <a:rPr kumimoji="0" lang="en-US" sz="1800" b="0" i="0" u="none" strike="noStrike" kern="1200" cap="none" spc="0" normalizeH="0" baseline="0" noProof="0" dirty="0">
                <a:ln>
                  <a:noFill/>
                </a:ln>
                <a:solidFill>
                  <a:prstClr val="white"/>
                </a:solidFill>
                <a:effectLst/>
                <a:uLnTx/>
                <a:uFillTx/>
                <a:latin typeface="Calibri" charset="0"/>
                <a:ea typeface="+mn-ea"/>
                <a:cs typeface="+mn-cs"/>
                <a:hlinkClick r:id="rId2"/>
              </a:rPr>
              <a:t>MissionMars.Microsoft.com</a:t>
            </a:r>
            <a:endParaRPr kumimoji="0" lang="en-US" sz="1800" b="0" i="0" u="none" strike="noStrike" kern="1200" cap="none" spc="0" normalizeH="0" baseline="0" noProof="0" dirty="0">
              <a:ln>
                <a:noFill/>
              </a:ln>
              <a:solidFill>
                <a:prstClr val="white"/>
              </a:solidFill>
              <a:effectLst/>
              <a:uLnTx/>
              <a:uFillTx/>
              <a:latin typeface="Calibri" charset="0"/>
              <a:ea typeface="+mn-ea"/>
              <a:cs typeface="+mn-cs"/>
            </a:endParaRPr>
          </a:p>
        </p:txBody>
      </p:sp>
      <p:pic>
        <p:nvPicPr>
          <p:cNvPr id="3" name="Picture 2">
            <a:hlinkClick r:id="rId3"/>
          </p:cNvPr>
          <p:cNvPicPr>
            <a:picLocks noChangeAspect="1"/>
          </p:cNvPicPr>
          <p:nvPr/>
        </p:nvPicPr>
        <p:blipFill>
          <a:blip r:embed="rId4"/>
          <a:stretch>
            <a:fillRect/>
          </a:stretch>
        </p:blipFill>
        <p:spPr>
          <a:xfrm>
            <a:off x="5692675" y="2235186"/>
            <a:ext cx="5115928" cy="2873996"/>
          </a:xfrm>
          <a:prstGeom prst="rect">
            <a:avLst/>
          </a:prstGeom>
        </p:spPr>
      </p:pic>
    </p:spTree>
    <p:extLst>
      <p:ext uri="{BB962C8B-B14F-4D97-AF65-F5344CB8AC3E}">
        <p14:creationId xmlns:p14="http://schemas.microsoft.com/office/powerpoint/2010/main" val="2142450303"/>
      </p:ext>
    </p:extLst>
  </p:cSld>
  <p:clrMapOvr>
    <a:masterClrMapping/>
  </p:clrMapOvr>
  <p:transition spd="slow"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5227" y="4091535"/>
            <a:ext cx="11209587" cy="621556"/>
          </a:xfrm>
          <a:prstGeom prst="rect">
            <a:avLst/>
          </a:prstGeom>
          <a:noFill/>
        </p:spPr>
        <p:txBody>
          <a:bodyPr wrap="square" lIns="179285" tIns="143428" rIns="179285" bIns="143428" rtlCol="0">
            <a:spAutoFit/>
          </a:bodyPr>
          <a:lstStyle/>
          <a:p>
            <a:pPr>
              <a:spcAft>
                <a:spcPts val="588"/>
              </a:spcAft>
            </a:pPr>
            <a:endParaRPr lang="en-US" sz="2157" spc="29" dirty="0">
              <a:solidFill>
                <a:schemeClr val="bg1"/>
              </a:solidFill>
              <a:latin typeface="Segoe UI" panose="020B0502040204020203" pitchFamily="34" charset="0"/>
              <a:cs typeface="Segoe UI" panose="020B0502040204020203" pitchFamily="34" charset="0"/>
            </a:endParaRPr>
          </a:p>
        </p:txBody>
      </p:sp>
      <p:sp>
        <p:nvSpPr>
          <p:cNvPr id="5" name="TextBox 4"/>
          <p:cNvSpPr txBox="1"/>
          <p:nvPr/>
        </p:nvSpPr>
        <p:spPr>
          <a:xfrm>
            <a:off x="358061" y="5960417"/>
            <a:ext cx="11659750" cy="888955"/>
          </a:xfrm>
          <a:prstGeom prst="rect">
            <a:avLst/>
          </a:prstGeom>
          <a:noFill/>
        </p:spPr>
        <p:txBody>
          <a:bodyPr wrap="square" lIns="179285" tIns="143430" rIns="179285" bIns="143430" rtlCol="0">
            <a:noAutofit/>
          </a:bodyPr>
          <a:lstStyle/>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 2016 Microsoft Corporation. All rights reserved. Microsoft, Windows, Windows Vista and other product names are or may be registered trademarks and/or trademarks in the U.S. and/or other countries.</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conditions, it should not be interpreted to be a commitment on the part of Microsoft, and Microsoft cannot guarantee the accuracy of any information provided after the date of this presentation.</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MICROSOFT MAKES NO WARRANTIES, EXPRESS, IMPLIED OR STATUTORY, AS TO THE INFORMATION IN THIS PRESENTATION.</a:t>
            </a:r>
          </a:p>
        </p:txBody>
      </p:sp>
      <p:sp>
        <p:nvSpPr>
          <p:cNvPr id="2" name="Rectangle 1"/>
          <p:cNvSpPr/>
          <p:nvPr/>
        </p:nvSpPr>
        <p:spPr>
          <a:xfrm>
            <a:off x="183871" y="246473"/>
            <a:ext cx="11833940" cy="663797"/>
          </a:xfrm>
          <a:prstGeom prst="rect">
            <a:avLst/>
          </a:prstGeom>
        </p:spPr>
        <p:txBody>
          <a:bodyPr wrap="square">
            <a:spAutoFit/>
          </a:bodyPr>
          <a:lstStyle/>
          <a:p>
            <a:r>
              <a:rPr lang="en-US" sz="3725" dirty="0">
                <a:latin typeface="Segoe UI Light" panose="020B0502040204020203" pitchFamily="34" charset="0"/>
                <a:cs typeface="Segoe UI Light" panose="020B0502040204020203" pitchFamily="34" charset="0"/>
              </a:rPr>
              <a:t>Microsoft &amp; Intel | </a:t>
            </a:r>
            <a:r>
              <a:rPr lang="en-US" sz="3725" dirty="0" err="1">
                <a:latin typeface="Segoe UI Light" panose="020B0502040204020203" pitchFamily="34" charset="0"/>
                <a:cs typeface="Segoe UI Light" panose="020B0502040204020203" pitchFamily="34" charset="0"/>
              </a:rPr>
              <a:t>IoT</a:t>
            </a:r>
            <a:r>
              <a:rPr lang="en-US" sz="3725" dirty="0">
                <a:latin typeface="Segoe UI Light" panose="020B0502040204020203" pitchFamily="34" charset="0"/>
                <a:cs typeface="Segoe UI Light" panose="020B0502040204020203" pitchFamily="34" charset="0"/>
              </a:rPr>
              <a:t> Camp Attendee Evaluation</a:t>
            </a:r>
          </a:p>
        </p:txBody>
      </p:sp>
      <p:sp>
        <p:nvSpPr>
          <p:cNvPr id="3" name="TextBox 2"/>
          <p:cNvSpPr txBox="1"/>
          <p:nvPr/>
        </p:nvSpPr>
        <p:spPr>
          <a:xfrm>
            <a:off x="385226" y="1106652"/>
            <a:ext cx="10958583" cy="5026761"/>
          </a:xfrm>
          <a:prstGeom prst="rect">
            <a:avLst/>
          </a:prstGeom>
          <a:noFill/>
        </p:spPr>
        <p:txBody>
          <a:bodyPr wrap="square" lIns="179285" tIns="143428" rIns="179285" bIns="143428" rtlCol="0">
            <a:spAutoFit/>
          </a:bodyPr>
          <a:lstStyle/>
          <a:p>
            <a:pPr>
              <a:spcAft>
                <a:spcPts val="588"/>
              </a:spcAft>
            </a:pPr>
            <a:r>
              <a:rPr lang="en-US" sz="2157" spc="29" dirty="0">
                <a:latin typeface="Segoe UI" panose="020B0502040204020203" pitchFamily="34" charset="0"/>
                <a:cs typeface="Segoe UI" panose="020B0502040204020203" pitchFamily="34" charset="0"/>
              </a:rPr>
              <a:t>Please take a few minutes to answer our short survey BEFORE you leave the event today! </a:t>
            </a:r>
          </a:p>
          <a:p>
            <a:pPr>
              <a:spcAft>
                <a:spcPts val="588"/>
              </a:spcAft>
            </a:pPr>
            <a:r>
              <a:rPr lang="en-US" sz="2157" spc="29" dirty="0">
                <a:latin typeface="Segoe UI" panose="020B0502040204020203" pitchFamily="34" charset="0"/>
                <a:cs typeface="Segoe UI" panose="020B0502040204020203" pitchFamily="34" charset="0"/>
              </a:rPr>
              <a:t>To receive the evaluation link for this event, text</a:t>
            </a:r>
            <a:r>
              <a:rPr lang="en-US" sz="2157" b="1" spc="29" dirty="0">
                <a:latin typeface="Segoe UI" panose="020B0502040204020203" pitchFamily="34" charset="0"/>
                <a:cs typeface="Segoe UI" panose="020B0502040204020203" pitchFamily="34" charset="0"/>
              </a:rPr>
              <a:t> MICROSOFT CALI </a:t>
            </a:r>
            <a:r>
              <a:rPr lang="en-US" sz="2157" spc="29" dirty="0">
                <a:latin typeface="Segoe UI" panose="020B0502040204020203" pitchFamily="34" charset="0"/>
                <a:cs typeface="Segoe UI" panose="020B0502040204020203" pitchFamily="34" charset="0"/>
              </a:rPr>
              <a:t>to </a:t>
            </a:r>
            <a:r>
              <a:rPr lang="en-US" sz="2157" b="1" u="sng" spc="29" dirty="0">
                <a:latin typeface="Segoe UI" panose="020B0502040204020203" pitchFamily="34" charset="0"/>
                <a:cs typeface="Segoe UI" panose="020B0502040204020203" pitchFamily="34" charset="0"/>
              </a:rPr>
              <a:t>878787</a:t>
            </a:r>
            <a:r>
              <a:rPr lang="en-US" sz="2157" spc="29" dirty="0">
                <a:latin typeface="Segoe UI" panose="020B0502040204020203" pitchFamily="34" charset="0"/>
                <a:cs typeface="Segoe UI" panose="020B0502040204020203" pitchFamily="34" charset="0"/>
              </a:rPr>
              <a:t>. By doing so you agree that Microsoft can send you an automated message to this mobile phone. </a:t>
            </a:r>
          </a:p>
          <a:p>
            <a:pPr>
              <a:spcAft>
                <a:spcPts val="588"/>
              </a:spcAft>
            </a:pPr>
            <a:endParaRPr lang="en-US" sz="2157" spc="29" dirty="0">
              <a:latin typeface="Segoe UI" panose="020B0502040204020203" pitchFamily="34" charset="0"/>
              <a:cs typeface="Segoe UI" panose="020B0502040204020203" pitchFamily="34" charset="0"/>
            </a:endParaRPr>
          </a:p>
          <a:p>
            <a:pPr lvl="0"/>
            <a:r>
              <a:rPr lang="en-US" sz="2157" spc="29" dirty="0">
                <a:latin typeface="Segoe UI" panose="020B0502040204020203" pitchFamily="34" charset="0"/>
                <a:cs typeface="Segoe UI" panose="020B0502040204020203" pitchFamily="34" charset="0"/>
              </a:rPr>
              <a:t>If unable to access the evaluation through the QR code on your name badge, you can access the evaluation here: </a:t>
            </a:r>
            <a:r>
              <a:rPr lang="en-US" sz="2451" b="1" spc="29" dirty="0">
                <a:latin typeface="Segoe UI" panose="020B0502040204020203" pitchFamily="34" charset="0"/>
                <a:cs typeface="Segoe UI" panose="020B0502040204020203" pitchFamily="34" charset="0"/>
              </a:rPr>
              <a:t>http://aka.ms/IoTCampCA  </a:t>
            </a:r>
          </a:p>
          <a:p>
            <a:pPr lvl="0"/>
            <a:endParaRPr lang="en-US" sz="2157" b="1"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Provide the email you used to register for this event, select the attendee evaluation and complete the evaluation. </a:t>
            </a:r>
          </a:p>
          <a:p>
            <a:pPr>
              <a:spcAft>
                <a:spcPts val="588"/>
              </a:spcAft>
            </a:pPr>
            <a:endParaRPr lang="en-US" sz="2157"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Thank you for your feedback! </a:t>
            </a:r>
          </a:p>
        </p:txBody>
      </p:sp>
    </p:spTree>
    <p:extLst>
      <p:ext uri="{BB962C8B-B14F-4D97-AF65-F5344CB8AC3E}">
        <p14:creationId xmlns:p14="http://schemas.microsoft.com/office/powerpoint/2010/main" val="1085347364"/>
      </p:ext>
    </p:extLst>
  </p:cSld>
  <p:clrMapOvr>
    <a:masterClrMapping/>
  </p:clrMapOvr>
  <p:transition spd="slow" advClick="0" advTm="15000">
    <p:push/>
  </p:transition>
</p:sld>
</file>

<file path=ppt/theme/theme1.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 Event Template_021017" id="{0F1E770E-7638-5746-A111-2B230791245F}" vid="{ABB71728-1E94-2642-AF4B-2611A55F1541}"/>
    </a:ext>
  </a:extLst>
</a:theme>
</file>

<file path=docProps/app.xml><?xml version="1.0" encoding="utf-8"?>
<Properties xmlns="http://schemas.openxmlformats.org/officeDocument/2006/extended-properties" xmlns:vt="http://schemas.openxmlformats.org/officeDocument/2006/docPropsVTypes">
  <TotalTime>100</TotalTime>
  <Words>596</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Consolas</vt:lpstr>
      <vt:lpstr>OCR A Std</vt:lpstr>
      <vt:lpstr>Segoe UI</vt:lpstr>
      <vt:lpstr>Segoe UI Black</vt:lpstr>
      <vt:lpstr>Segoe UI Light</vt:lpstr>
      <vt:lpstr>Segoe UI Semibold</vt:lpstr>
      <vt:lpstr>Azure DevOps Theme</vt:lpstr>
      <vt:lpstr>Office Theme</vt:lpstr>
      <vt:lpstr>WELCOME to the  Microsoft &amp; Intel IoT Camp!</vt:lpstr>
      <vt:lpstr>USB STICKs</vt:lpstr>
      <vt:lpstr>PLEASE CONNECT TO WIFI</vt:lpstr>
      <vt:lpstr>Verify your azure subscription</vt:lpstr>
      <vt:lpstr>Stay current with the content</vt:lpstr>
      <vt:lpstr>GET What you need for the labs…</vt:lpstr>
      <vt:lpstr>Earth’s Mission to Mars is in jeopardy.  Will you answer the call?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 Stateham</dc:creator>
  <cp:lastModifiedBy>Bret Stateham</cp:lastModifiedBy>
  <cp:revision>22</cp:revision>
  <dcterms:created xsi:type="dcterms:W3CDTF">2016-10-16T18:24:27Z</dcterms:created>
  <dcterms:modified xsi:type="dcterms:W3CDTF">2017-02-23T20:25:04Z</dcterms:modified>
</cp:coreProperties>
</file>