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58" autoAdjust="0"/>
  </p:normalViewPr>
  <p:slideViewPr>
    <p:cSldViewPr>
      <p:cViewPr varScale="1">
        <p:scale>
          <a:sx n="48" d="100"/>
          <a:sy n="48" d="100"/>
        </p:scale>
        <p:origin x="-19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BA8D5-22C6-4CA7-A59A-9FEE6652C646}" type="datetimeFigureOut">
              <a:rPr lang="en-US" smtClean="0"/>
              <a:t>7/21/2015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FCA449-1EBD-4030-80F2-088818060A8C}" type="slidenum">
              <a:rPr lang="en-US" smtClean="0"/>
              <a:t>‹#›</a:t>
            </a:fld>
            <a:endParaRPr lang="en-US"/>
          </a:p>
        </p:txBody>
      </p:sp>
    </p:spTree>
    <p:extLst>
      <p:ext uri="{BB962C8B-B14F-4D97-AF65-F5344CB8AC3E}">
        <p14:creationId xmlns:p14="http://schemas.microsoft.com/office/powerpoint/2010/main" val="422227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1</a:t>
            </a:fld>
            <a:endParaRPr lang="en-US"/>
          </a:p>
        </p:txBody>
      </p:sp>
    </p:spTree>
    <p:extLst>
      <p:ext uri="{BB962C8B-B14F-4D97-AF65-F5344CB8AC3E}">
        <p14:creationId xmlns:p14="http://schemas.microsoft.com/office/powerpoint/2010/main" val="281340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ANC</a:t>
            </a:r>
            <a:r>
              <a:rPr lang="en-US" baseline="0" dirty="0" smtClean="0"/>
              <a:t> systems use the concept of </a:t>
            </a:r>
            <a:r>
              <a:rPr lang="en-US" dirty="0" smtClean="0"/>
              <a:t>Anti-Noise that</a:t>
            </a:r>
            <a:r>
              <a:rPr lang="en-US" baseline="0" dirty="0" smtClean="0"/>
              <a:t> is then added to the noise source resulting in a softer, less prominent noise signal</a:t>
            </a:r>
          </a:p>
          <a:p>
            <a:pPr marL="171450" indent="-171450">
              <a:buFont typeface="Arial" panose="020B0604020202020204" pitchFamily="34" charset="0"/>
              <a:buChar char="•"/>
            </a:pPr>
            <a:r>
              <a:rPr lang="en-US" baseline="0" dirty="0" smtClean="0"/>
              <a:t>The concept of this application would be used in places that are loud, such as in a night club, where people would want to talk to cancel out the ambient background noise in order to hear the desire signal, such as a waitress speaking. </a:t>
            </a:r>
          </a:p>
          <a:p>
            <a:pPr marL="171450" indent="-171450">
              <a:buFont typeface="Arial" panose="020B0604020202020204" pitchFamily="34" charset="0"/>
              <a:buChar char="•"/>
            </a:pPr>
            <a:r>
              <a:rPr lang="en-US" baseline="0" dirty="0" smtClean="0"/>
              <a:t>This concept can also be used for hearing impaired individuals whose lack the ability to focus out background noise when trying to converse with people in their proximity </a:t>
            </a:r>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2</a:t>
            </a:fld>
            <a:endParaRPr lang="en-US"/>
          </a:p>
        </p:txBody>
      </p:sp>
    </p:spTree>
    <p:extLst>
      <p:ext uri="{BB962C8B-B14F-4D97-AF65-F5344CB8AC3E}">
        <p14:creationId xmlns:p14="http://schemas.microsoft.com/office/powerpoint/2010/main" val="130418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 typeface="Arial" panose="020B0604020202020204" pitchFamily="34" charset="0"/>
              <a:buChar char="•"/>
            </a:pPr>
            <a:r>
              <a:rPr lang="en-US" dirty="0" smtClean="0"/>
              <a:t>This</a:t>
            </a:r>
            <a:r>
              <a:rPr lang="en-US" baseline="0" dirty="0" smtClean="0"/>
              <a:t> diagram explains the basic overview of our Active Noise Control system. </a:t>
            </a:r>
          </a:p>
          <a:p>
            <a:pPr marL="171450" indent="-171450">
              <a:buFont typeface="Arial" panose="020B0604020202020204" pitchFamily="34" charset="0"/>
              <a:buChar char="•"/>
            </a:pPr>
            <a:r>
              <a:rPr lang="en-US" baseline="0" dirty="0" smtClean="0"/>
              <a:t>We use DSP Processing that would act as the adaptive canceller </a:t>
            </a:r>
            <a:r>
              <a:rPr lang="en-US" baseline="0" dirty="0" smtClean="0"/>
              <a:t>that </a:t>
            </a:r>
            <a:r>
              <a:rPr lang="en-US" baseline="0" dirty="0" smtClean="0"/>
              <a:t>ideally filters out background ambient noise to help the listener hear the desired signal more clearly</a:t>
            </a:r>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990EA470-990B-4F37-8F02-220B6079BFA8}" type="slidenum">
              <a:rPr lang="en-US" smtClean="0"/>
              <a:t>3</a:t>
            </a:fld>
            <a:endParaRPr lang="en-US"/>
          </a:p>
        </p:txBody>
      </p:sp>
    </p:spTree>
    <p:extLst>
      <p:ext uri="{BB962C8B-B14F-4D97-AF65-F5344CB8AC3E}">
        <p14:creationId xmlns:p14="http://schemas.microsoft.com/office/powerpoint/2010/main" val="40999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Qi</a:t>
            </a:r>
            <a:r>
              <a:rPr lang="en-US" sz="105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image source strength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source distance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Delta-function generates a peak in IR at arrival time </a:t>
            </a:r>
            <a:r>
              <a:rPr lang="en-US" sz="1200" kern="1200" dirty="0" err="1" smtClean="0">
                <a:solidFill>
                  <a:schemeClr val="tx1"/>
                </a:solidFill>
                <a:effectLst/>
                <a:latin typeface="+mn-lt"/>
                <a:ea typeface="+mn-ea"/>
                <a:cs typeface="+mn-cs"/>
              </a:rPr>
              <a:t>ri</a:t>
            </a:r>
            <a:r>
              <a:rPr lang="en-US" sz="1200"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c </a:t>
            </a:r>
            <a:endParaRPr lang="en-US" sz="105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4</a:t>
            </a:fld>
            <a:endParaRPr lang="en-US"/>
          </a:p>
        </p:txBody>
      </p:sp>
    </p:spTree>
    <p:extLst>
      <p:ext uri="{BB962C8B-B14F-4D97-AF65-F5344CB8AC3E}">
        <p14:creationId xmlns:p14="http://schemas.microsoft.com/office/powerpoint/2010/main" val="404614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Where X(n) is a vector</a:t>
            </a:r>
            <a:r>
              <a:rPr lang="en-US" baseline="0" dirty="0" smtClean="0"/>
              <a:t> of recent samples</a:t>
            </a:r>
          </a:p>
          <a:p>
            <a:pPr marL="0" indent="0">
              <a:buNone/>
            </a:pPr>
            <a:r>
              <a:rPr lang="en-US" sz="2800" baseline="0" dirty="0" smtClean="0">
                <a:solidFill>
                  <a:schemeClr val="tx1"/>
                </a:solidFill>
              </a:rPr>
              <a:t>If optimum w wasn’t changing, there would be a closed formed solution; however w is constantly changing hence the need for a feedback system</a:t>
            </a:r>
          </a:p>
          <a:p>
            <a:pPr marL="0" indent="0">
              <a:buNone/>
            </a:pPr>
            <a:endParaRPr lang="en-US" sz="2800" dirty="0" smtClean="0">
              <a:solidFill>
                <a:schemeClr val="tx1"/>
              </a:solidFill>
            </a:endParaRPr>
          </a:p>
          <a:p>
            <a:pPr marL="0" indent="0">
              <a:buNone/>
            </a:pPr>
            <a:r>
              <a:rPr lang="en-US" sz="2800" dirty="0" smtClean="0">
                <a:solidFill>
                  <a:schemeClr val="tx1"/>
                </a:solidFill>
              </a:rPr>
              <a:t>Normalized LMS</a:t>
            </a:r>
          </a:p>
          <a:p>
            <a:pPr lvl="1"/>
            <a:r>
              <a:rPr lang="en-US" sz="2000" dirty="0" smtClean="0">
                <a:solidFill>
                  <a:schemeClr val="tx1"/>
                </a:solidFill>
              </a:rPr>
              <a:t>Sum of Squares of output </a:t>
            </a:r>
          </a:p>
          <a:p>
            <a:pPr lvl="1"/>
            <a:r>
              <a:rPr lang="en-US" sz="2000" dirty="0" smtClean="0">
                <a:solidFill>
                  <a:schemeClr val="tx1"/>
                </a:solidFill>
              </a:rPr>
              <a:t>Filtered x LMS algorithm</a:t>
            </a:r>
            <a:endParaRPr lang="en-US"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5</a:t>
            </a:fld>
            <a:endParaRPr lang="en-US"/>
          </a:p>
        </p:txBody>
      </p:sp>
    </p:spTree>
    <p:extLst>
      <p:ext uri="{BB962C8B-B14F-4D97-AF65-F5344CB8AC3E}">
        <p14:creationId xmlns:p14="http://schemas.microsoft.com/office/powerpoint/2010/main" val="234112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Take impulse</a:t>
            </a:r>
            <a:r>
              <a:rPr lang="en-US" baseline="0" dirty="0" smtClean="0"/>
              <a:t> response and filter signal from that in the feedback path</a:t>
            </a:r>
          </a:p>
          <a:p>
            <a:pPr marL="171450" indent="-171450">
              <a:buFont typeface="Arial" panose="020B0604020202020204" pitchFamily="34" charset="0"/>
              <a:buChar char="•"/>
            </a:pPr>
            <a:r>
              <a:rPr lang="en-US" baseline="0" dirty="0" smtClean="0"/>
              <a:t>But difference between y and d is close to zero</a:t>
            </a:r>
          </a:p>
          <a:p>
            <a:pPr marL="171450" indent="-171450">
              <a:buFont typeface="Arial" panose="020B0604020202020204" pitchFamily="34" charset="0"/>
              <a:buChar char="•"/>
            </a:pPr>
            <a:r>
              <a:rPr lang="en-US" sz="1200" dirty="0" smtClean="0">
                <a:solidFill>
                  <a:schemeClr val="tx1"/>
                </a:solidFill>
              </a:rPr>
              <a:t>Sum total of all the noise we force to zero</a:t>
            </a:r>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6</a:t>
            </a:fld>
            <a:endParaRPr lang="en-US"/>
          </a:p>
        </p:txBody>
      </p:sp>
    </p:spTree>
    <p:extLst>
      <p:ext uri="{BB962C8B-B14F-4D97-AF65-F5344CB8AC3E}">
        <p14:creationId xmlns:p14="http://schemas.microsoft.com/office/powerpoint/2010/main" val="857526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ANC model illustrates the partitioning of the </a:t>
            </a:r>
            <a:r>
              <a:rPr lang="en-US" baseline="0" dirty="0" err="1" smtClean="0"/>
              <a:t>matlab</a:t>
            </a:r>
            <a:r>
              <a:rPr lang="en-US" baseline="0" dirty="0" smtClean="0"/>
              <a:t> code</a:t>
            </a:r>
            <a:endParaRPr lang="en-US" dirty="0" smtClean="0"/>
          </a:p>
          <a:p>
            <a:r>
              <a:rPr lang="en-US" dirty="0" smtClean="0"/>
              <a:t>Undesired-ambient background noise—in</a:t>
            </a:r>
            <a:r>
              <a:rPr lang="en-US" baseline="0" dirty="0" smtClean="0"/>
              <a:t> our case is Beethoven’s Fur Elise or 5</a:t>
            </a:r>
            <a:r>
              <a:rPr lang="en-US" baseline="30000" dirty="0" smtClean="0"/>
              <a:t>th</a:t>
            </a:r>
            <a:r>
              <a:rPr lang="en-US" baseline="0" dirty="0" smtClean="0"/>
              <a:t> Symphony</a:t>
            </a:r>
          </a:p>
          <a:p>
            <a:r>
              <a:rPr lang="en-US" dirty="0" smtClean="0"/>
              <a:t>The</a:t>
            </a:r>
            <a:r>
              <a:rPr lang="en-US" baseline="0" dirty="0" smtClean="0"/>
              <a:t> undesired signal is then passed through a power amplifier to the listener</a:t>
            </a:r>
          </a:p>
          <a:p>
            <a:r>
              <a:rPr lang="en-US" baseline="0" dirty="0" smtClean="0"/>
              <a:t>This process of the listener hearing the undesired signal is modeled by loudspeaker model and the room acoustics model. The room acoustics model mimics the environment around the listener. It would be based on the rooms dimensions, whether it has carpet or not, and where the listener is standing in the room. </a:t>
            </a:r>
          </a:p>
          <a:p>
            <a:r>
              <a:rPr lang="en-US" baseline="0" dirty="0" smtClean="0"/>
              <a:t>The desired noise—in our case is Obama’s Congressional Speech—is then also heard by the listener.</a:t>
            </a:r>
          </a:p>
          <a:p>
            <a:r>
              <a:rPr lang="en-US" baseline="0" dirty="0" smtClean="0"/>
              <a:t>The Adaptive Canceller uses this anti-noise concept to subtract the undesired sound, ideally eliminating x_(n) in order for the listener to just here the desired signal</a:t>
            </a:r>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8</a:t>
            </a:fld>
            <a:endParaRPr lang="en-US"/>
          </a:p>
        </p:txBody>
      </p:sp>
    </p:spTree>
    <p:extLst>
      <p:ext uri="{BB962C8B-B14F-4D97-AF65-F5344CB8AC3E}">
        <p14:creationId xmlns:p14="http://schemas.microsoft.com/office/powerpoint/2010/main" val="246148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12</a:t>
            </a:fld>
            <a:endParaRPr lang="en-US"/>
          </a:p>
        </p:txBody>
      </p:sp>
    </p:spTree>
    <p:extLst>
      <p:ext uri="{BB962C8B-B14F-4D97-AF65-F5344CB8AC3E}">
        <p14:creationId xmlns:p14="http://schemas.microsoft.com/office/powerpoint/2010/main" val="239985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0E00AD-E515-4B5C-B2CC-26648C9EA2DB}" type="datetimeFigureOut">
              <a:rPr lang="en-US" smtClean="0"/>
              <a:t>7/21/2015</a:t>
            </a:fld>
            <a:endParaRPr lang="en-US"/>
          </a:p>
        </p:txBody>
      </p:sp>
      <p:sp>
        <p:nvSpPr>
          <p:cNvPr id="8" name="Slide Number Placeholder 7"/>
          <p:cNvSpPr>
            <a:spLocks noGrp="1"/>
          </p:cNvSpPr>
          <p:nvPr>
            <p:ph type="sldNum" sz="quarter" idx="11"/>
          </p:nvPr>
        </p:nvSpPr>
        <p:spPr/>
        <p:txBody>
          <a:bodyPr/>
          <a:lstStyle/>
          <a:p>
            <a:fld id="{478200AE-AF32-4373-8AEA-193327CEFE4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F0E00AD-E515-4B5C-B2CC-26648C9EA2DB}"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200AE-AF32-4373-8AEA-193327CEFE4A}"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F0E00AD-E515-4B5C-B2CC-26648C9EA2DB}" type="datetimeFigureOut">
              <a:rPr lang="en-US" smtClean="0"/>
              <a:t>7/21/2015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200AE-AF32-4373-8AEA-193327CEFE4A}"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0E00AD-E515-4B5C-B2CC-26648C9EA2DB}" type="datetimeFigureOut">
              <a:rPr lang="en-US" smtClean="0"/>
              <a:t>7/21/2015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E00AD-E515-4B5C-B2CC-26648C9EA2DB}" type="datetimeFigureOut">
              <a:rPr lang="en-US" smtClean="0"/>
              <a:t>7/21/2015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E00AD-E515-4B5C-B2CC-26648C9EA2DB}"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E00AD-E515-4B5C-B2CC-26648C9EA2DB}"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F0E00AD-E515-4B5C-B2CC-26648C9EA2DB}" type="datetimeFigureOut">
              <a:rPr lang="en-US" smtClean="0"/>
              <a:t>7/21/2015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78200AE-AF32-4373-8AEA-193327CEFE4A}"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emf"/><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media" Target="../media/media2.wav"/><Relationship Id="rId7" Type="http://schemas.openxmlformats.org/officeDocument/2006/relationships/image" Target="../media/image18.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7.png"/><Relationship Id="rId5" Type="http://schemas.openxmlformats.org/officeDocument/2006/relationships/slideLayout" Target="../slideLayouts/slideLayout2.xml"/><Relationship Id="rId4" Type="http://schemas.openxmlformats.org/officeDocument/2006/relationships/audio" Target="../media/media2.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Active Noise Control</a:t>
            </a:r>
            <a:br>
              <a:rPr lang="en-US" dirty="0" smtClean="0"/>
            </a:br>
            <a:endParaRPr lang="en-US" dirty="0"/>
          </a:p>
        </p:txBody>
      </p:sp>
      <p:sp>
        <p:nvSpPr>
          <p:cNvPr id="3" name="Subtitle 2"/>
          <p:cNvSpPr>
            <a:spLocks noGrp="1"/>
          </p:cNvSpPr>
          <p:nvPr>
            <p:ph type="subTitle" idx="1"/>
          </p:nvPr>
        </p:nvSpPr>
        <p:spPr/>
        <p:txBody>
          <a:bodyPr/>
          <a:lstStyle/>
          <a:p>
            <a:r>
              <a:rPr lang="en-US" dirty="0" smtClean="0">
                <a:solidFill>
                  <a:schemeClr val="tx1"/>
                </a:solidFill>
              </a:rPr>
              <a:t>By: Julie Swift</a:t>
            </a:r>
          </a:p>
          <a:p>
            <a:r>
              <a:rPr lang="en-US" dirty="0" smtClean="0">
                <a:solidFill>
                  <a:schemeClr val="tx1"/>
                </a:solidFill>
              </a:rPr>
              <a:t>Advisor: Larry Pearlstein</a:t>
            </a:r>
          </a:p>
          <a:p>
            <a:endParaRPr lang="en-US" dirty="0">
              <a:solidFill>
                <a:schemeClr val="tx1"/>
              </a:solidFill>
            </a:endParaRPr>
          </a:p>
        </p:txBody>
      </p:sp>
      <p:sp>
        <p:nvSpPr>
          <p:cNvPr id="5" name="Slide Number Placeholder 4"/>
          <p:cNvSpPr>
            <a:spLocks noGrp="1"/>
          </p:cNvSpPr>
          <p:nvPr>
            <p:ph type="sldNum" sz="quarter" idx="11"/>
          </p:nvPr>
        </p:nvSpPr>
        <p:spPr/>
        <p:txBody>
          <a:bodyPr/>
          <a:lstStyle/>
          <a:p>
            <a:fld id="{C53DB21E-FC87-4CEB-9F08-72115818CB5C}" type="slidenum">
              <a:rPr lang="en-US" smtClean="0"/>
              <a:t>1</a:t>
            </a:fld>
            <a:endParaRPr lang="en-US"/>
          </a:p>
        </p:txBody>
      </p:sp>
      <p:sp>
        <p:nvSpPr>
          <p:cNvPr id="4" name="Footer Placeholder 3"/>
          <p:cNvSpPr>
            <a:spLocks noGrp="1"/>
          </p:cNvSpPr>
          <p:nvPr>
            <p:ph type="ftr" sz="quarter" idx="12"/>
          </p:nvPr>
        </p:nvSpPr>
        <p:spPr/>
        <p:txBody>
          <a:bodyPr/>
          <a:lstStyle/>
          <a:p>
            <a:r>
              <a:rPr lang="en-US" smtClean="0"/>
              <a:t>TCNJ MUSE 2015</a:t>
            </a:r>
            <a:endParaRPr lang="en-US"/>
          </a:p>
        </p:txBody>
      </p:sp>
    </p:spTree>
    <p:extLst>
      <p:ext uri="{BB962C8B-B14F-4D97-AF65-F5344CB8AC3E}">
        <p14:creationId xmlns:p14="http://schemas.microsoft.com/office/powerpoint/2010/main" val="56294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05800" cy="1524000"/>
          </a:xfrm>
        </p:spPr>
        <p:txBody>
          <a:bodyPr/>
          <a:lstStyle/>
          <a:p>
            <a:r>
              <a:rPr lang="en-US" dirty="0" smtClean="0"/>
              <a:t>Simulation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47800"/>
            <a:ext cx="6400800" cy="4800600"/>
          </a:xfr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10</a:t>
            </a:fld>
            <a:endParaRPr lang="en-US"/>
          </a:p>
        </p:txBody>
      </p:sp>
    </p:spTree>
    <p:extLst>
      <p:ext uri="{BB962C8B-B14F-4D97-AF65-F5344CB8AC3E}">
        <p14:creationId xmlns:p14="http://schemas.microsoft.com/office/powerpoint/2010/main" val="2318006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1524000"/>
          </a:xfrm>
        </p:spPr>
        <p:txBody>
          <a:bodyPr/>
          <a:lstStyle/>
          <a:p>
            <a:r>
              <a:rPr lang="en-US" dirty="0" smtClean="0"/>
              <a:t>Simulation</a:t>
            </a:r>
            <a:r>
              <a:rPr lang="en-US" dirty="0"/>
              <a:t/>
            </a:r>
            <a:br>
              <a:rPr lang="en-US" dirty="0"/>
            </a:br>
            <a:r>
              <a:rPr lang="en-US" sz="3600" dirty="0" smtClean="0">
                <a:solidFill>
                  <a:schemeClr val="tx1">
                    <a:lumMod val="50000"/>
                    <a:lumOff val="50000"/>
                  </a:schemeClr>
                </a:solidFill>
              </a:rPr>
              <a:t>Evolution of Tap </a:t>
            </a:r>
            <a:r>
              <a:rPr lang="en-US" sz="3600" dirty="0">
                <a:solidFill>
                  <a:schemeClr val="tx1">
                    <a:lumMod val="50000"/>
                    <a:lumOff val="50000"/>
                  </a:schemeClr>
                </a:solidFill>
              </a:rPr>
              <a:t>W</a:t>
            </a:r>
            <a:r>
              <a:rPr lang="en-US" sz="3600" dirty="0" smtClean="0">
                <a:solidFill>
                  <a:schemeClr val="tx1">
                    <a:lumMod val="50000"/>
                    <a:lumOff val="50000"/>
                  </a:schemeClr>
                </a:solidFill>
              </a:rPr>
              <a:t>eights</a:t>
            </a: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1" y="1600200"/>
            <a:ext cx="6370108" cy="4777581"/>
          </a:xfr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11</a:t>
            </a:fld>
            <a:endParaRPr lang="en-US"/>
          </a:p>
        </p:txBody>
      </p:sp>
    </p:spTree>
    <p:extLst>
      <p:ext uri="{BB962C8B-B14F-4D97-AF65-F5344CB8AC3E}">
        <p14:creationId xmlns:p14="http://schemas.microsoft.com/office/powerpoint/2010/main" val="1280041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dirty="0" err="1" smtClean="0"/>
              <a:t>Matlab</a:t>
            </a:r>
            <a:r>
              <a:rPr lang="en-US" dirty="0" smtClean="0"/>
              <a:t> processing for PSOC</a:t>
            </a:r>
            <a:endParaRPr lang="en-US" dirty="0"/>
          </a:p>
        </p:txBody>
      </p:sp>
      <p:sp>
        <p:nvSpPr>
          <p:cNvPr id="3" name="Content Placeholder 2"/>
          <p:cNvSpPr>
            <a:spLocks noGrp="1"/>
          </p:cNvSpPr>
          <p:nvPr>
            <p:ph idx="1"/>
          </p:nvPr>
        </p:nvSpPr>
        <p:spPr/>
        <p:txBody>
          <a:bodyPr>
            <a:normAutofit/>
          </a:bodyPr>
          <a:lstStyle/>
          <a:p>
            <a:endParaRPr lang="en-US" sz="2800" dirty="0" smtClean="0">
              <a:solidFill>
                <a:schemeClr val="tx1"/>
              </a:solidFill>
            </a:endParaRPr>
          </a:p>
          <a:p>
            <a:r>
              <a:rPr lang="en-US" sz="2800" dirty="0" smtClean="0">
                <a:solidFill>
                  <a:schemeClr val="tx1"/>
                </a:solidFill>
              </a:rPr>
              <a:t>30,000 random samples (d) —remove first 50 samples</a:t>
            </a:r>
          </a:p>
          <a:p>
            <a:r>
              <a:rPr lang="en-US" sz="2800" dirty="0" smtClean="0">
                <a:solidFill>
                  <a:schemeClr val="tx1"/>
                </a:solidFill>
              </a:rPr>
              <a:t>30,000 random </a:t>
            </a:r>
            <a:r>
              <a:rPr lang="en-US" sz="2800" dirty="0" err="1" smtClean="0">
                <a:solidFill>
                  <a:schemeClr val="tx1"/>
                </a:solidFill>
              </a:rPr>
              <a:t>PSoC</a:t>
            </a:r>
            <a:r>
              <a:rPr lang="en-US" sz="2800" dirty="0" smtClean="0">
                <a:solidFill>
                  <a:schemeClr val="tx1"/>
                </a:solidFill>
              </a:rPr>
              <a:t> generated samples (x)</a:t>
            </a:r>
          </a:p>
          <a:p>
            <a:r>
              <a:rPr lang="en-US" sz="2800" dirty="0" smtClean="0">
                <a:solidFill>
                  <a:schemeClr val="tx1"/>
                </a:solidFill>
              </a:rPr>
              <a:t>Subtract the mean of each sample from itself</a:t>
            </a:r>
          </a:p>
          <a:p>
            <a:r>
              <a:rPr lang="en-US" sz="2800" dirty="0" smtClean="0">
                <a:solidFill>
                  <a:schemeClr val="tx1"/>
                </a:solidFill>
              </a:rPr>
              <a:t>For the number </a:t>
            </a:r>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12</a:t>
            </a:fld>
            <a:endParaRPr lang="en-US"/>
          </a:p>
        </p:txBody>
      </p:sp>
    </p:spTree>
    <p:extLst>
      <p:ext uri="{BB962C8B-B14F-4D97-AF65-F5344CB8AC3E}">
        <p14:creationId xmlns:p14="http://schemas.microsoft.com/office/powerpoint/2010/main" val="1671983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endParaRPr lang="en-US" sz="2800" dirty="0" smtClean="0">
              <a:solidFill>
                <a:schemeClr val="tx1"/>
              </a:solidFill>
            </a:endParaRPr>
          </a:p>
          <a:p>
            <a:r>
              <a:rPr lang="en-US" sz="2800" dirty="0" smtClean="0">
                <a:solidFill>
                  <a:schemeClr val="tx1"/>
                </a:solidFill>
              </a:rPr>
              <a:t>Basic </a:t>
            </a:r>
            <a:r>
              <a:rPr lang="en-US" sz="2800" dirty="0" smtClean="0">
                <a:solidFill>
                  <a:schemeClr val="tx1"/>
                </a:solidFill>
              </a:rPr>
              <a:t>architecture of the ANC model</a:t>
            </a:r>
          </a:p>
          <a:p>
            <a:r>
              <a:rPr lang="en-US" sz="2800" dirty="0" smtClean="0">
                <a:solidFill>
                  <a:schemeClr val="tx1"/>
                </a:solidFill>
              </a:rPr>
              <a:t>Automated </a:t>
            </a:r>
            <a:r>
              <a:rPr lang="en-US" sz="2800" dirty="0" smtClean="0">
                <a:solidFill>
                  <a:schemeClr val="tx1"/>
                </a:solidFill>
              </a:rPr>
              <a:t>experimental process created in </a:t>
            </a:r>
            <a:r>
              <a:rPr lang="en-US" sz="2800" dirty="0" smtClean="0">
                <a:solidFill>
                  <a:schemeClr val="tx1"/>
                </a:solidFill>
              </a:rPr>
              <a:t>PERL</a:t>
            </a:r>
            <a:endParaRPr lang="en-US" sz="2800" dirty="0" smtClean="0">
              <a:solidFill>
                <a:schemeClr val="tx1"/>
              </a:solidFill>
            </a:endParaRPr>
          </a:p>
          <a:p>
            <a:endParaRPr lang="en-US" sz="2800" dirty="0" smtClean="0">
              <a:solidFill>
                <a:schemeClr val="tx1"/>
              </a:solidFill>
            </a:endParaRPr>
          </a:p>
          <a:p>
            <a:r>
              <a:rPr lang="en-US" sz="2800" dirty="0" smtClean="0">
                <a:solidFill>
                  <a:schemeClr val="tx1"/>
                </a:solidFill>
              </a:rPr>
              <a:t>Future Works:</a:t>
            </a:r>
          </a:p>
          <a:p>
            <a:pPr lvl="1"/>
            <a:endParaRPr lang="en-US" sz="20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13</a:t>
            </a:fld>
            <a:endParaRPr lang="en-US"/>
          </a:p>
        </p:txBody>
      </p:sp>
    </p:spTree>
    <p:extLst>
      <p:ext uri="{BB962C8B-B14F-4D97-AF65-F5344CB8AC3E}">
        <p14:creationId xmlns:p14="http://schemas.microsoft.com/office/powerpoint/2010/main" val="185617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solidFill>
                  <a:schemeClr val="tx1">
                    <a:lumMod val="65000"/>
                    <a:lumOff val="35000"/>
                  </a:schemeClr>
                </a:solidFill>
              </a:rPr>
              <a:t>[WID1975] </a:t>
            </a:r>
            <a:r>
              <a:rPr lang="en-US" dirty="0" err="1">
                <a:solidFill>
                  <a:schemeClr val="tx1">
                    <a:lumMod val="65000"/>
                    <a:lumOff val="35000"/>
                  </a:schemeClr>
                </a:solidFill>
              </a:rPr>
              <a:t>Widrow</a:t>
            </a:r>
            <a:r>
              <a:rPr lang="en-US" dirty="0">
                <a:solidFill>
                  <a:schemeClr val="tx1">
                    <a:lumMod val="65000"/>
                    <a:lumOff val="35000"/>
                  </a:schemeClr>
                </a:solidFill>
              </a:rPr>
              <a:t>, Bernard, et al. "Adaptive noise cancelling: Principles and </a:t>
            </a:r>
            <a:r>
              <a:rPr lang="en-US" dirty="0" err="1">
                <a:solidFill>
                  <a:schemeClr val="tx1">
                    <a:lumMod val="65000"/>
                    <a:lumOff val="35000"/>
                  </a:schemeClr>
                </a:solidFill>
              </a:rPr>
              <a:t>applications."</a:t>
            </a:r>
            <a:r>
              <a:rPr lang="en-US" i="1" dirty="0" err="1">
                <a:solidFill>
                  <a:schemeClr val="tx1">
                    <a:lumMod val="65000"/>
                    <a:lumOff val="35000"/>
                  </a:schemeClr>
                </a:solidFill>
              </a:rPr>
              <a:t>Proceedings</a:t>
            </a:r>
            <a:r>
              <a:rPr lang="en-US" i="1" dirty="0">
                <a:solidFill>
                  <a:schemeClr val="tx1">
                    <a:lumMod val="65000"/>
                    <a:lumOff val="35000"/>
                  </a:schemeClr>
                </a:solidFill>
              </a:rPr>
              <a:t> of the IEEE</a:t>
            </a:r>
            <a:r>
              <a:rPr lang="en-US" dirty="0">
                <a:solidFill>
                  <a:schemeClr val="tx1">
                    <a:lumMod val="65000"/>
                    <a:lumOff val="35000"/>
                  </a:schemeClr>
                </a:solidFill>
              </a:rPr>
              <a:t> 63.12 (1975): 1692-1716.</a:t>
            </a:r>
          </a:p>
          <a:p>
            <a:r>
              <a:rPr lang="en-US" dirty="0">
                <a:solidFill>
                  <a:schemeClr val="tx1">
                    <a:lumMod val="65000"/>
                    <a:lumOff val="35000"/>
                  </a:schemeClr>
                </a:solidFill>
              </a:rPr>
              <a:t>[KAJ2012] Kajikawa, </a:t>
            </a:r>
            <a:r>
              <a:rPr lang="en-US" dirty="0" err="1">
                <a:solidFill>
                  <a:schemeClr val="tx1">
                    <a:lumMod val="65000"/>
                    <a:lumOff val="35000"/>
                  </a:schemeClr>
                </a:solidFill>
              </a:rPr>
              <a:t>Yoshinobu</a:t>
            </a:r>
            <a:r>
              <a:rPr lang="en-US" dirty="0">
                <a:solidFill>
                  <a:schemeClr val="tx1">
                    <a:lumMod val="65000"/>
                    <a:lumOff val="35000"/>
                  </a:schemeClr>
                </a:solidFill>
              </a:rPr>
              <a:t>, </a:t>
            </a:r>
            <a:r>
              <a:rPr lang="en-US" dirty="0" err="1">
                <a:solidFill>
                  <a:schemeClr val="tx1">
                    <a:lumMod val="65000"/>
                    <a:lumOff val="35000"/>
                  </a:schemeClr>
                </a:solidFill>
              </a:rPr>
              <a:t>Woon</a:t>
            </a:r>
            <a:r>
              <a:rPr lang="en-US" dirty="0">
                <a:solidFill>
                  <a:schemeClr val="tx1">
                    <a:lumMod val="65000"/>
                    <a:lumOff val="35000"/>
                  </a:schemeClr>
                </a:solidFill>
              </a:rPr>
              <a:t>-Seng </a:t>
            </a:r>
            <a:r>
              <a:rPr lang="en-US" dirty="0" err="1">
                <a:solidFill>
                  <a:schemeClr val="tx1">
                    <a:lumMod val="65000"/>
                    <a:lumOff val="35000"/>
                  </a:schemeClr>
                </a:solidFill>
              </a:rPr>
              <a:t>Gan</a:t>
            </a:r>
            <a:r>
              <a:rPr lang="en-US" dirty="0">
                <a:solidFill>
                  <a:schemeClr val="tx1">
                    <a:lumMod val="65000"/>
                    <a:lumOff val="35000"/>
                  </a:schemeClr>
                </a:solidFill>
              </a:rPr>
              <a:t>, and Sen M. </a:t>
            </a:r>
            <a:r>
              <a:rPr lang="en-US" dirty="0" err="1">
                <a:solidFill>
                  <a:schemeClr val="tx1">
                    <a:lumMod val="65000"/>
                    <a:lumOff val="35000"/>
                  </a:schemeClr>
                </a:solidFill>
              </a:rPr>
              <a:t>Kuo</a:t>
            </a:r>
            <a:r>
              <a:rPr lang="en-US" dirty="0">
                <a:solidFill>
                  <a:schemeClr val="tx1">
                    <a:lumMod val="65000"/>
                    <a:lumOff val="35000"/>
                  </a:schemeClr>
                </a:solidFill>
              </a:rPr>
              <a:t>. "Recent advances on active noise control: open issues and innovative applications." </a:t>
            </a:r>
            <a:r>
              <a:rPr lang="en-US" i="1" dirty="0">
                <a:solidFill>
                  <a:schemeClr val="tx1">
                    <a:lumMod val="65000"/>
                    <a:lumOff val="35000"/>
                  </a:schemeClr>
                </a:solidFill>
              </a:rPr>
              <a:t>APSIPA Transactions on Signal and Information Processing</a:t>
            </a:r>
            <a:r>
              <a:rPr lang="en-US" dirty="0">
                <a:solidFill>
                  <a:schemeClr val="tx1">
                    <a:lumMod val="65000"/>
                    <a:lumOff val="35000"/>
                  </a:schemeClr>
                </a:solidFill>
              </a:rPr>
              <a:t> 1 (2012): e3.</a:t>
            </a:r>
          </a:p>
          <a:p>
            <a:r>
              <a:rPr lang="en-US" dirty="0">
                <a:solidFill>
                  <a:schemeClr val="tx1">
                    <a:lumMod val="65000"/>
                    <a:lumOff val="35000"/>
                  </a:schemeClr>
                </a:solidFill>
              </a:rPr>
              <a:t>[MOR1980] Morgan, Dennis R. "An analysis of multiple correlation cancellation loops with a filter in the auxiliary path." </a:t>
            </a:r>
            <a:r>
              <a:rPr lang="en-US" i="1" dirty="0">
                <a:solidFill>
                  <a:schemeClr val="tx1">
                    <a:lumMod val="65000"/>
                    <a:lumOff val="35000"/>
                  </a:schemeClr>
                </a:solidFill>
              </a:rPr>
              <a:t>Acoustics, Speech and Signal Processing, IEEE Transactions on</a:t>
            </a:r>
            <a:r>
              <a:rPr lang="en-US" dirty="0">
                <a:solidFill>
                  <a:schemeClr val="tx1">
                    <a:lumMod val="65000"/>
                    <a:lumOff val="35000"/>
                  </a:schemeClr>
                </a:solidFill>
              </a:rPr>
              <a:t> 28.4 (1980): 454-467.</a:t>
            </a:r>
          </a:p>
          <a:p>
            <a:r>
              <a:rPr lang="en-US" dirty="0">
                <a:solidFill>
                  <a:schemeClr val="tx1">
                    <a:lumMod val="65000"/>
                    <a:lumOff val="35000"/>
                  </a:schemeClr>
                </a:solidFill>
              </a:rPr>
              <a:t>[RAM2008] Ramachandran, </a:t>
            </a:r>
            <a:r>
              <a:rPr lang="en-US" dirty="0" err="1">
                <a:solidFill>
                  <a:schemeClr val="tx1">
                    <a:lumMod val="65000"/>
                    <a:lumOff val="35000"/>
                  </a:schemeClr>
                </a:solidFill>
              </a:rPr>
              <a:t>Venkat</a:t>
            </a:r>
            <a:r>
              <a:rPr lang="en-US" dirty="0">
                <a:solidFill>
                  <a:schemeClr val="tx1">
                    <a:lumMod val="65000"/>
                    <a:lumOff val="35000"/>
                  </a:schemeClr>
                </a:solidFill>
              </a:rPr>
              <a:t> R., </a:t>
            </a:r>
            <a:r>
              <a:rPr lang="en-US" dirty="0" err="1">
                <a:solidFill>
                  <a:schemeClr val="tx1">
                    <a:lumMod val="65000"/>
                    <a:lumOff val="35000"/>
                  </a:schemeClr>
                </a:solidFill>
              </a:rPr>
              <a:t>Issa</a:t>
            </a:r>
            <a:r>
              <a:rPr lang="en-US" dirty="0">
                <a:solidFill>
                  <a:schemeClr val="tx1">
                    <a:lumMod val="65000"/>
                    <a:lumOff val="35000"/>
                  </a:schemeClr>
                </a:solidFill>
              </a:rPr>
              <a:t> </a:t>
            </a:r>
            <a:r>
              <a:rPr lang="en-US" dirty="0" err="1">
                <a:solidFill>
                  <a:schemeClr val="tx1">
                    <a:lumMod val="65000"/>
                    <a:lumOff val="35000"/>
                  </a:schemeClr>
                </a:solidFill>
              </a:rPr>
              <a:t>Panahi</a:t>
            </a:r>
            <a:r>
              <a:rPr lang="en-US" dirty="0">
                <a:solidFill>
                  <a:schemeClr val="tx1">
                    <a:lumMod val="65000"/>
                    <a:lumOff val="35000"/>
                  </a:schemeClr>
                </a:solidFill>
              </a:rPr>
              <a:t>, and Eduardo Perez. "Active reduction of high-level acoustic noise on a fMRI test-bed using </a:t>
            </a:r>
            <a:r>
              <a:rPr lang="en-US" dirty="0" err="1">
                <a:solidFill>
                  <a:schemeClr val="tx1">
                    <a:lumMod val="65000"/>
                    <a:lumOff val="35000"/>
                  </a:schemeClr>
                </a:solidFill>
              </a:rPr>
              <a:t>labview</a:t>
            </a:r>
            <a:r>
              <a:rPr lang="en-US" dirty="0">
                <a:solidFill>
                  <a:schemeClr val="tx1">
                    <a:lumMod val="65000"/>
                    <a:lumOff val="35000"/>
                  </a:schemeClr>
                </a:solidFill>
              </a:rPr>
              <a:t> and FPGA platforms." </a:t>
            </a:r>
            <a:r>
              <a:rPr lang="en-US" i="1" dirty="0">
                <a:solidFill>
                  <a:schemeClr val="tx1">
                    <a:lumMod val="65000"/>
                    <a:lumOff val="35000"/>
                  </a:schemeClr>
                </a:solidFill>
              </a:rPr>
              <a:t>Acoustics, Speech and Signal Processing, 2008. ICASSP 2008. IEEE International Conference on</a:t>
            </a:r>
            <a:r>
              <a:rPr lang="en-US" dirty="0">
                <a:solidFill>
                  <a:schemeClr val="tx1">
                    <a:lumMod val="65000"/>
                    <a:lumOff val="35000"/>
                  </a:schemeClr>
                </a:solidFill>
              </a:rPr>
              <a:t>. IEEE, 2008.</a:t>
            </a:r>
          </a:p>
          <a:p>
            <a:r>
              <a:rPr lang="en-US" dirty="0">
                <a:solidFill>
                  <a:schemeClr val="tx1">
                    <a:lumMod val="65000"/>
                    <a:lumOff val="35000"/>
                  </a:schemeClr>
                </a:solidFill>
              </a:rPr>
              <a:t>[KAS2013] </a:t>
            </a:r>
            <a:r>
              <a:rPr lang="en-US" dirty="0" err="1">
                <a:solidFill>
                  <a:schemeClr val="tx1">
                    <a:lumMod val="65000"/>
                    <a:lumOff val="35000"/>
                  </a:schemeClr>
                </a:solidFill>
              </a:rPr>
              <a:t>Rutger</a:t>
            </a:r>
            <a:r>
              <a:rPr lang="en-US" dirty="0">
                <a:solidFill>
                  <a:schemeClr val="tx1">
                    <a:lumMod val="65000"/>
                    <a:lumOff val="35000"/>
                  </a:schemeClr>
                </a:solidFill>
              </a:rPr>
              <a:t> </a:t>
            </a:r>
            <a:r>
              <a:rPr lang="en-US" dirty="0" err="1">
                <a:solidFill>
                  <a:schemeClr val="tx1">
                    <a:lumMod val="65000"/>
                    <a:lumOff val="35000"/>
                  </a:schemeClr>
                </a:solidFill>
              </a:rPr>
              <a:t>Kastby</a:t>
            </a:r>
            <a:r>
              <a:rPr lang="en-US" dirty="0">
                <a:solidFill>
                  <a:schemeClr val="tx1">
                    <a:lumMod val="65000"/>
                    <a:lumOff val="35000"/>
                  </a:schemeClr>
                </a:solidFill>
              </a:rPr>
              <a:t>, </a:t>
            </a:r>
            <a:r>
              <a:rPr lang="en-US" dirty="0" err="1">
                <a:solidFill>
                  <a:schemeClr val="tx1">
                    <a:lumMod val="65000"/>
                    <a:lumOff val="35000"/>
                  </a:schemeClr>
                </a:solidFill>
              </a:rPr>
              <a:t>Claes</a:t>
            </a:r>
            <a:r>
              <a:rPr lang="en-US" dirty="0">
                <a:solidFill>
                  <a:schemeClr val="tx1">
                    <a:lumMod val="65000"/>
                    <a:lumOff val="35000"/>
                  </a:schemeClr>
                </a:solidFill>
              </a:rPr>
              <a:t>. "Active control for adaptive sound zones in passenger train compartments." (2013).</a:t>
            </a:r>
          </a:p>
          <a:p>
            <a:r>
              <a:rPr lang="en-US" dirty="0">
                <a:solidFill>
                  <a:schemeClr val="tx1">
                    <a:lumMod val="65000"/>
                    <a:lumOff val="35000"/>
                  </a:schemeClr>
                </a:solidFill>
              </a:rPr>
              <a:t>[GEO2013] George, </a:t>
            </a:r>
            <a:r>
              <a:rPr lang="en-US" dirty="0" err="1">
                <a:solidFill>
                  <a:schemeClr val="tx1">
                    <a:lumMod val="65000"/>
                    <a:lumOff val="35000"/>
                  </a:schemeClr>
                </a:solidFill>
              </a:rPr>
              <a:t>Nithin</a:t>
            </a:r>
            <a:r>
              <a:rPr lang="en-US" dirty="0">
                <a:solidFill>
                  <a:schemeClr val="tx1">
                    <a:lumMod val="65000"/>
                    <a:lumOff val="35000"/>
                  </a:schemeClr>
                </a:solidFill>
              </a:rPr>
              <a:t> V., and Ganapati Panda. "Advances in active noise control: A survey, with emphasis on recent nonlinear techniques." </a:t>
            </a:r>
            <a:r>
              <a:rPr lang="en-US" i="1" dirty="0">
                <a:solidFill>
                  <a:schemeClr val="tx1">
                    <a:lumMod val="65000"/>
                    <a:lumOff val="35000"/>
                  </a:schemeClr>
                </a:solidFill>
              </a:rPr>
              <a:t>Signal processing</a:t>
            </a:r>
            <a:r>
              <a:rPr lang="en-US" dirty="0">
                <a:solidFill>
                  <a:schemeClr val="tx1">
                    <a:lumMod val="65000"/>
                    <a:lumOff val="35000"/>
                  </a:schemeClr>
                </a:solidFill>
              </a:rPr>
              <a:t> 93.2 (2013): 363-377.</a:t>
            </a:r>
          </a:p>
          <a:p>
            <a:r>
              <a:rPr lang="en-US" dirty="0">
                <a:solidFill>
                  <a:schemeClr val="tx1">
                    <a:lumMod val="65000"/>
                    <a:lumOff val="35000"/>
                  </a:schemeClr>
                </a:solidFill>
              </a:rPr>
              <a:t>[SAL2014] </a:t>
            </a:r>
            <a:r>
              <a:rPr lang="en-US" dirty="0" err="1">
                <a:solidFill>
                  <a:schemeClr val="tx1">
                    <a:lumMod val="65000"/>
                    <a:lumOff val="35000"/>
                  </a:schemeClr>
                </a:solidFill>
              </a:rPr>
              <a:t>Salmasi</a:t>
            </a:r>
            <a:r>
              <a:rPr lang="en-US" dirty="0">
                <a:solidFill>
                  <a:schemeClr val="tx1">
                    <a:lumMod val="65000"/>
                    <a:lumOff val="35000"/>
                  </a:schemeClr>
                </a:solidFill>
              </a:rPr>
              <a:t>, </a:t>
            </a:r>
            <a:r>
              <a:rPr lang="en-US" dirty="0" err="1">
                <a:solidFill>
                  <a:schemeClr val="tx1">
                    <a:lumMod val="65000"/>
                    <a:lumOff val="35000"/>
                  </a:schemeClr>
                </a:solidFill>
              </a:rPr>
              <a:t>Mehrshad</a:t>
            </a:r>
            <a:r>
              <a:rPr lang="en-US" dirty="0">
                <a:solidFill>
                  <a:schemeClr val="tx1">
                    <a:lumMod val="65000"/>
                    <a:lumOff val="35000"/>
                  </a:schemeClr>
                </a:solidFill>
              </a:rPr>
              <a:t>, and </a:t>
            </a:r>
            <a:r>
              <a:rPr lang="en-US" dirty="0" err="1">
                <a:solidFill>
                  <a:schemeClr val="tx1">
                    <a:lumMod val="65000"/>
                    <a:lumOff val="35000"/>
                  </a:schemeClr>
                </a:solidFill>
              </a:rPr>
              <a:t>Homayoun</a:t>
            </a:r>
            <a:r>
              <a:rPr lang="en-US" dirty="0">
                <a:solidFill>
                  <a:schemeClr val="tx1">
                    <a:lumMod val="65000"/>
                    <a:lumOff val="35000"/>
                  </a:schemeClr>
                </a:solidFill>
              </a:rPr>
              <a:t> </a:t>
            </a:r>
            <a:r>
              <a:rPr lang="en-US" dirty="0" err="1">
                <a:solidFill>
                  <a:schemeClr val="tx1">
                    <a:lumMod val="65000"/>
                    <a:lumOff val="35000"/>
                  </a:schemeClr>
                </a:solidFill>
              </a:rPr>
              <a:t>Mahdavi-Nasab</a:t>
            </a:r>
            <a:r>
              <a:rPr lang="en-US" dirty="0">
                <a:solidFill>
                  <a:schemeClr val="tx1">
                    <a:lumMod val="65000"/>
                    <a:lumOff val="35000"/>
                  </a:schemeClr>
                </a:solidFill>
              </a:rPr>
              <a:t>. "Evaluation of Neural Networks Performance in Active Cancellation of Acoustic Noise." </a:t>
            </a:r>
            <a:r>
              <a:rPr lang="en-US" i="1" dirty="0" err="1">
                <a:solidFill>
                  <a:schemeClr val="tx1">
                    <a:lumMod val="65000"/>
                    <a:lumOff val="35000"/>
                  </a:schemeClr>
                </a:solidFill>
              </a:rPr>
              <a:t>Majlesi</a:t>
            </a:r>
            <a:r>
              <a:rPr lang="en-US" i="1" dirty="0">
                <a:solidFill>
                  <a:schemeClr val="tx1">
                    <a:lumMod val="65000"/>
                    <a:lumOff val="35000"/>
                  </a:schemeClr>
                </a:solidFill>
              </a:rPr>
              <a:t> Journal of Electrical Engineering</a:t>
            </a:r>
            <a:r>
              <a:rPr lang="en-US" dirty="0">
                <a:solidFill>
                  <a:schemeClr val="tx1">
                    <a:lumMod val="65000"/>
                    <a:lumOff val="35000"/>
                  </a:schemeClr>
                </a:solidFill>
              </a:rPr>
              <a:t> 8.4 (2014): 1-7</a:t>
            </a:r>
            <a:r>
              <a:rPr lang="en-US" dirty="0" smtClean="0">
                <a:solidFill>
                  <a:schemeClr val="tx1">
                    <a:lumMod val="65000"/>
                    <a:lumOff val="35000"/>
                  </a:schemeClr>
                </a:solidFill>
              </a:rPr>
              <a:t>.</a:t>
            </a:r>
            <a:endParaRPr lang="en-US" dirty="0">
              <a:solidFill>
                <a:schemeClr val="tx1">
                  <a:lumMod val="65000"/>
                  <a:lumOff val="35000"/>
                </a:schemeClr>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14</a:t>
            </a:fld>
            <a:endParaRPr lang="en-US"/>
          </a:p>
        </p:txBody>
      </p:sp>
    </p:spTree>
    <p:extLst>
      <p:ext uri="{BB962C8B-B14F-4D97-AF65-F5344CB8AC3E}">
        <p14:creationId xmlns:p14="http://schemas.microsoft.com/office/powerpoint/2010/main" val="4120211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15</a:t>
            </a:fld>
            <a:endParaRPr lang="en-US"/>
          </a:p>
        </p:txBody>
      </p:sp>
    </p:spTree>
    <p:extLst>
      <p:ext uri="{BB962C8B-B14F-4D97-AF65-F5344CB8AC3E}">
        <p14:creationId xmlns:p14="http://schemas.microsoft.com/office/powerpoint/2010/main" val="2256417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marL="0" indent="0">
              <a:buNone/>
            </a:pPr>
            <a:endParaRPr lang="en-US" sz="2800" dirty="0" smtClean="0">
              <a:solidFill>
                <a:schemeClr val="tx1"/>
              </a:solidFill>
            </a:endParaRPr>
          </a:p>
          <a:p>
            <a:r>
              <a:rPr lang="en-US" sz="2800" dirty="0" smtClean="0">
                <a:solidFill>
                  <a:schemeClr val="tx1"/>
                </a:solidFill>
              </a:rPr>
              <a:t>“Anti-Noise” Signals</a:t>
            </a:r>
          </a:p>
          <a:p>
            <a:endParaRPr lang="en-US" sz="2800" dirty="0">
              <a:solidFill>
                <a:schemeClr val="tx1"/>
              </a:solidFill>
            </a:endParaRPr>
          </a:p>
          <a:p>
            <a:r>
              <a:rPr lang="en-US" sz="2800" dirty="0" smtClean="0">
                <a:solidFill>
                  <a:schemeClr val="tx1"/>
                </a:solidFill>
              </a:rPr>
              <a:t>Examples of Application</a:t>
            </a:r>
          </a:p>
          <a:p>
            <a:pPr lvl="1"/>
            <a:r>
              <a:rPr lang="en-US" sz="2000" dirty="0" smtClean="0">
                <a:solidFill>
                  <a:schemeClr val="tx1"/>
                </a:solidFill>
              </a:rPr>
              <a:t>Night Club</a:t>
            </a:r>
          </a:p>
          <a:p>
            <a:pPr lvl="1"/>
            <a:r>
              <a:rPr lang="en-US" sz="2000" dirty="0" smtClean="0">
                <a:solidFill>
                  <a:schemeClr val="tx1"/>
                </a:solidFill>
              </a:rPr>
              <a:t>Hearing Impairment</a:t>
            </a:r>
          </a:p>
          <a:p>
            <a:endParaRPr lang="en-US" sz="2800" dirty="0" smtClean="0">
              <a:solidFill>
                <a:schemeClr val="tx1"/>
              </a:solidFill>
            </a:endParaRPr>
          </a:p>
          <a:p>
            <a:endParaRPr lang="en-US" sz="2800" dirty="0">
              <a:solidFill>
                <a:schemeClr val="tx1"/>
              </a:solidFill>
            </a:endParaRPr>
          </a:p>
          <a:p>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2</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52" y="3124200"/>
            <a:ext cx="350391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042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6165"/>
          <a:stretch/>
        </p:blipFill>
        <p:spPr bwMode="auto">
          <a:xfrm>
            <a:off x="4876800" y="4495800"/>
            <a:ext cx="1676400" cy="2262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4800" y="0"/>
            <a:ext cx="8229600" cy="1600200"/>
          </a:xfrm>
        </p:spPr>
        <p:txBody>
          <a:bodyPr/>
          <a:lstStyle/>
          <a:p>
            <a:r>
              <a:rPr lang="en-US" dirty="0" smtClean="0"/>
              <a:t>Stylized Application Scenario</a:t>
            </a:r>
            <a:endParaRPr lang="en-US" dirty="0"/>
          </a:p>
        </p:txBody>
      </p:sp>
      <p:pic>
        <p:nvPicPr>
          <p:cNvPr id="6" name="Content Placeholder 3"/>
          <p:cNvPicPr>
            <a:picLocks noGrp="1" noChangeAspect="1"/>
          </p:cNvPicPr>
          <p:nvPr>
            <p:ph idx="1"/>
          </p:nvPr>
        </p:nvPicPr>
        <p:blipFill>
          <a:blip r:embed="rId5"/>
          <a:stretch>
            <a:fillRect/>
          </a:stretch>
        </p:blipFill>
        <p:spPr>
          <a:xfrm>
            <a:off x="683712" y="1316302"/>
            <a:ext cx="7624176" cy="4525963"/>
          </a:xfrm>
          <a:prstGeom prst="rect">
            <a:avLst/>
          </a:prstGeo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3</a:t>
            </a:fld>
            <a:endParaRPr lang="en-US"/>
          </a:p>
        </p:txBody>
      </p:sp>
      <p:sp>
        <p:nvSpPr>
          <p:cNvPr id="7" name="TextBox 6"/>
          <p:cNvSpPr txBox="1"/>
          <p:nvPr/>
        </p:nvSpPr>
        <p:spPr>
          <a:xfrm>
            <a:off x="1809466" y="4541600"/>
            <a:ext cx="1905000" cy="369332"/>
          </a:xfrm>
          <a:prstGeom prst="rect">
            <a:avLst/>
          </a:prstGeom>
          <a:noFill/>
        </p:spPr>
        <p:txBody>
          <a:bodyPr wrap="square" rtlCol="0">
            <a:spAutoFit/>
          </a:bodyPr>
          <a:lstStyle/>
          <a:p>
            <a:r>
              <a:rPr lang="en-US" b="1" dirty="0" smtClean="0"/>
              <a:t>Room Acoustics</a:t>
            </a:r>
            <a:endParaRPr lang="en-US" b="1" dirty="0"/>
          </a:p>
        </p:txBody>
      </p:sp>
    </p:spTree>
    <p:extLst>
      <p:ext uri="{BB962C8B-B14F-4D97-AF65-F5344CB8AC3E}">
        <p14:creationId xmlns:p14="http://schemas.microsoft.com/office/powerpoint/2010/main" val="3674372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420" y="4080597"/>
            <a:ext cx="6344653" cy="2558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8229600" cy="1600200"/>
          </a:xfrm>
        </p:spPr>
        <p:txBody>
          <a:bodyPr/>
          <a:lstStyle/>
          <a:p>
            <a:r>
              <a:rPr lang="en-US" dirty="0" smtClean="0"/>
              <a:t>Modeling the Acoustics of a Room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76401"/>
                <a:ext cx="8077200" cy="2819400"/>
              </a:xfrm>
            </p:spPr>
            <p:txBody>
              <a:bodyPr numCol="1">
                <a:normAutofit fontScale="92500" lnSpcReduction="10000"/>
              </a:bodyPr>
              <a:lstStyle/>
              <a:p>
                <a:r>
                  <a:rPr lang="en-US" sz="2800" dirty="0" smtClean="0">
                    <a:solidFill>
                      <a:schemeClr val="tx1"/>
                    </a:solidFill>
                  </a:rPr>
                  <a:t>Simple model based on a sum of the direct and reflected paths between  the loudspeaker and the listener</a:t>
                </a:r>
              </a:p>
              <a:p>
                <a:r>
                  <a:rPr lang="en-US" sz="2800" dirty="0">
                    <a:solidFill>
                      <a:schemeClr val="tx1"/>
                    </a:solidFill>
                  </a:rPr>
                  <a:t>Sampling 6 Reflections in Room Acoustics </a:t>
                </a:r>
                <a:r>
                  <a:rPr lang="en-US" sz="2800" dirty="0" smtClean="0">
                    <a:solidFill>
                      <a:schemeClr val="tx1"/>
                    </a:solidFill>
                  </a:rPr>
                  <a:t>Model</a:t>
                </a:r>
                <a:endParaRPr lang="en-US" sz="2800" dirty="0" smtClean="0">
                  <a:solidFill>
                    <a:schemeClr val="tx1"/>
                  </a:solidFill>
                </a:endParaRPr>
              </a:p>
              <a:p>
                <a:pPr marL="0" indent="0">
                  <a:buNone/>
                </a:pPr>
                <a:r>
                  <a:rPr lang="en-US" sz="2800" dirty="0" smtClean="0">
                    <a:solidFill>
                      <a:schemeClr val="tx1"/>
                    </a:solidFill>
                    <a:latin typeface="+mn-lt"/>
                  </a:rPr>
                  <a:t>		h(t</a:t>
                </a:r>
                <a:r>
                  <a:rPr lang="en-US" sz="2800" dirty="0" smtClean="0">
                    <a:solidFill>
                      <a:schemeClr val="tx1"/>
                    </a:solidFill>
                    <a:latin typeface="+mn-lt"/>
                  </a:rPr>
                  <a:t>)</a:t>
                </a:r>
                <a:r>
                  <a:rPr lang="en-US" sz="2800" dirty="0" smtClean="0">
                    <a:solidFill>
                      <a:schemeClr val="tx1"/>
                    </a:solidFill>
                  </a:rPr>
                  <a:t> = </a:t>
                </a:r>
                <a:r>
                  <a:rPr lang="en-US" sz="4000" dirty="0" smtClean="0">
                    <a:solidFill>
                      <a:schemeClr val="tx1"/>
                    </a:solidFill>
                    <a:latin typeface="+mn-lt"/>
                    <a:ea typeface="Cambria Math"/>
                  </a:rPr>
                  <a:t>Ʃ </a:t>
                </a:r>
                <a:r>
                  <a:rPr lang="en-US" sz="2800" dirty="0" smtClean="0">
                    <a:solidFill>
                      <a:schemeClr val="tx1"/>
                    </a:solidFill>
                    <a:latin typeface="+mn-lt"/>
                  </a:rPr>
                  <a:t>Qi </a:t>
                </a:r>
                <a14:m>
                  <m:oMath xmlns:m="http://schemas.openxmlformats.org/officeDocument/2006/math">
                    <m:f>
                      <m:fPr>
                        <m:ctrlPr>
                          <a:rPr lang="en-US" sz="2800" i="1" smtClean="0">
                            <a:solidFill>
                              <a:schemeClr val="tx1"/>
                            </a:solidFill>
                            <a:latin typeface="+mn-lt"/>
                          </a:rPr>
                        </m:ctrlPr>
                      </m:fPr>
                      <m:num>
                        <m:r>
                          <m:rPr>
                            <m:nor/>
                          </m:rPr>
                          <a:rPr lang="en-US" sz="2800" dirty="0">
                            <a:solidFill>
                              <a:schemeClr val="tx1"/>
                            </a:solidFill>
                            <a:latin typeface="+mn-lt"/>
                          </a:rPr>
                          <m:t>δ</m:t>
                        </m:r>
                        <m:r>
                          <m:rPr>
                            <m:nor/>
                          </m:rPr>
                          <a:rPr lang="en-US" sz="2800" dirty="0">
                            <a:solidFill>
                              <a:schemeClr val="tx1"/>
                            </a:solidFill>
                            <a:latin typeface="+mn-lt"/>
                          </a:rPr>
                          <m:t>(</m:t>
                        </m:r>
                        <m:r>
                          <m:rPr>
                            <m:nor/>
                          </m:rPr>
                          <a:rPr lang="en-US" sz="2800" dirty="0">
                            <a:solidFill>
                              <a:schemeClr val="tx1"/>
                            </a:solidFill>
                            <a:latin typeface="+mn-lt"/>
                          </a:rPr>
                          <m:t>t</m:t>
                        </m:r>
                        <m:r>
                          <m:rPr>
                            <m:nor/>
                          </m:rPr>
                          <a:rPr lang="en-US" sz="2800" dirty="0">
                            <a:solidFill>
                              <a:schemeClr val="tx1"/>
                            </a:solidFill>
                            <a:latin typeface="+mn-lt"/>
                          </a:rPr>
                          <m:t> – </m:t>
                        </m:r>
                        <m:r>
                          <m:rPr>
                            <m:nor/>
                          </m:rPr>
                          <a:rPr lang="en-US" sz="2800" dirty="0">
                            <a:solidFill>
                              <a:schemeClr val="tx1"/>
                            </a:solidFill>
                            <a:latin typeface="+mn-lt"/>
                          </a:rPr>
                          <m:t>ri</m:t>
                        </m:r>
                        <m:r>
                          <m:rPr>
                            <m:nor/>
                          </m:rPr>
                          <a:rPr lang="en-US" sz="2800" dirty="0">
                            <a:solidFill>
                              <a:schemeClr val="tx1"/>
                            </a:solidFill>
                            <a:latin typeface="+mn-lt"/>
                          </a:rPr>
                          <m:t> / </m:t>
                        </m:r>
                        <m:r>
                          <m:rPr>
                            <m:nor/>
                          </m:rPr>
                          <a:rPr lang="en-US" sz="2800" dirty="0">
                            <a:solidFill>
                              <a:schemeClr val="tx1"/>
                            </a:solidFill>
                            <a:latin typeface="+mn-lt"/>
                          </a:rPr>
                          <m:t>c</m:t>
                        </m:r>
                        <m:r>
                          <m:rPr>
                            <m:nor/>
                          </m:rPr>
                          <a:rPr lang="en-US" sz="2800" dirty="0">
                            <a:solidFill>
                              <a:schemeClr val="tx1"/>
                            </a:solidFill>
                            <a:latin typeface="+mn-lt"/>
                          </a:rPr>
                          <m:t>)</m:t>
                        </m:r>
                      </m:num>
                      <m:den>
                        <m:r>
                          <m:rPr>
                            <m:nor/>
                          </m:rPr>
                          <a:rPr lang="en-US" sz="2800" dirty="0">
                            <a:solidFill>
                              <a:schemeClr val="tx1"/>
                            </a:solidFill>
                            <a:latin typeface="+mn-lt"/>
                          </a:rPr>
                          <m:t>ri</m:t>
                        </m:r>
                      </m:den>
                    </m:f>
                  </m:oMath>
                </a14:m>
                <a:endParaRPr lang="en-US" sz="2800" dirty="0" smtClean="0">
                  <a:solidFill>
                    <a:schemeClr val="tx1"/>
                  </a:solidFill>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76401"/>
                <a:ext cx="8077200" cy="2819400"/>
              </a:xfrm>
              <a:blipFill rotWithShape="1">
                <a:blip r:embed="rId4"/>
                <a:stretch>
                  <a:fillRect l="-1132" t="-3456" r="-2113" b="-194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TCNJ MUSE 2015</a:t>
            </a:r>
            <a:endParaRPr lang="en-US" dirty="0"/>
          </a:p>
        </p:txBody>
      </p:sp>
      <p:sp>
        <p:nvSpPr>
          <p:cNvPr id="5" name="Slide Number Placeholder 4"/>
          <p:cNvSpPr>
            <a:spLocks noGrp="1"/>
          </p:cNvSpPr>
          <p:nvPr>
            <p:ph type="sldNum" sz="quarter" idx="12"/>
          </p:nvPr>
        </p:nvSpPr>
        <p:spPr/>
        <p:txBody>
          <a:bodyPr/>
          <a:lstStyle/>
          <a:p>
            <a:fld id="{C53DB21E-FC87-4CEB-9F08-72115818CB5C}" type="slidenum">
              <a:rPr lang="en-US" smtClean="0"/>
              <a:t>4</a:t>
            </a:fld>
            <a:endParaRPr lang="en-US" dirty="0"/>
          </a:p>
        </p:txBody>
      </p:sp>
    </p:spTree>
    <p:extLst>
      <p:ext uri="{BB962C8B-B14F-4D97-AF65-F5344CB8AC3E}">
        <p14:creationId xmlns:p14="http://schemas.microsoft.com/office/powerpoint/2010/main" val="35755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57400" y="3657600"/>
            <a:ext cx="4648034" cy="2963875"/>
            <a:chOff x="3962400" y="3055924"/>
            <a:chExt cx="4648034" cy="2963875"/>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4389" r="11383" b="5940"/>
            <a:stretch/>
          </p:blipFill>
          <p:spPr>
            <a:xfrm>
              <a:off x="3962400" y="3055924"/>
              <a:ext cx="4648034" cy="296387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5214215" y="3887421"/>
                  <a:ext cx="881823"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mj-lt"/>
                              </a:rPr>
                            </m:ctrlPr>
                          </m:accPr>
                          <m:e>
                            <m:r>
                              <a:rPr lang="en-US" sz="2800" b="0" i="1" smtClean="0">
                                <a:latin typeface="+mj-lt"/>
                              </a:rPr>
                              <m:t>𝑤</m:t>
                            </m:r>
                          </m:e>
                        </m:acc>
                      </m:oMath>
                    </m:oMathPara>
                  </a14:m>
                  <a:endParaRPr lang="en-US" sz="2800" dirty="0">
                    <a:latin typeface="+mj-lt"/>
                  </a:endParaRPr>
                </a:p>
              </p:txBody>
            </p:sp>
          </mc:Choice>
          <mc:Fallback>
            <p:sp>
              <p:nvSpPr>
                <p:cNvPr id="6" name="TextBox 5"/>
                <p:cNvSpPr txBox="1">
                  <a:spLocks noRot="1" noChangeAspect="1" noMove="1" noResize="1" noEditPoints="1" noAdjustHandles="1" noChangeArrowheads="1" noChangeShapeType="1" noTextEdit="1"/>
                </p:cNvSpPr>
                <p:nvPr/>
              </p:nvSpPr>
              <p:spPr>
                <a:xfrm>
                  <a:off x="5214215" y="3887421"/>
                  <a:ext cx="881823" cy="523220"/>
                </a:xfrm>
                <a:prstGeom prst="rect">
                  <a:avLst/>
                </a:prstGeom>
                <a:blipFill rotWithShape="1">
                  <a:blip r:embed="rId4"/>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smtClean="0"/>
              <a:t>Least Mean Square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153400" cy="1600200"/>
              </a:xfrm>
            </p:spPr>
            <p:txBody>
              <a:bodyPr>
                <a:normAutofit fontScale="92500"/>
              </a:bodyPr>
              <a:lstStyle/>
              <a:p>
                <a:r>
                  <a:rPr lang="en-US" sz="2800" dirty="0" smtClean="0">
                    <a:solidFill>
                      <a:schemeClr val="tx1"/>
                    </a:solidFill>
                  </a:rPr>
                  <a:t>Find  </a:t>
                </a:r>
                <a14:m>
                  <m:oMath xmlns:m="http://schemas.openxmlformats.org/officeDocument/2006/math">
                    <m:acc>
                      <m:accPr>
                        <m:chr m:val="⃑"/>
                        <m:ctrlPr>
                          <a:rPr lang="en-US" sz="2800" i="1" smtClean="0">
                            <a:solidFill>
                              <a:schemeClr val="tx1"/>
                            </a:solidFill>
                            <a:latin typeface="Cambria Math"/>
                          </a:rPr>
                        </m:ctrlPr>
                      </m:accPr>
                      <m:e>
                        <m:r>
                          <a:rPr lang="en-US" sz="2800" i="1">
                            <a:solidFill>
                              <a:schemeClr val="tx1"/>
                            </a:solidFill>
                            <a:latin typeface="Cambria Math"/>
                          </a:rPr>
                          <m:t>𝑤</m:t>
                        </m:r>
                      </m:e>
                    </m:acc>
                  </m:oMath>
                </a14:m>
                <a:r>
                  <a:rPr lang="en-US" sz="2800" dirty="0" smtClean="0">
                    <a:solidFill>
                      <a:schemeClr val="tx1"/>
                    </a:solidFill>
                  </a:rPr>
                  <a:t> to minimize:</a:t>
                </a:r>
                <a:br>
                  <a:rPr lang="en-US" sz="2800" dirty="0" smtClean="0">
                    <a:solidFill>
                      <a:schemeClr val="tx1"/>
                    </a:solidFill>
                  </a:rPr>
                </a:br>
                <a:r>
                  <a:rPr lang="en-US" sz="2800" dirty="0" smtClean="0">
                    <a:solidFill>
                      <a:schemeClr val="tx1"/>
                    </a:solidFill>
                  </a:rPr>
                  <a:t> </a:t>
                </a:r>
                <a14:m>
                  <m:oMath xmlns:m="http://schemas.openxmlformats.org/officeDocument/2006/math">
                    <m:r>
                      <a:rPr lang="en-US" sz="3200" b="0" i="0" smtClean="0">
                        <a:solidFill>
                          <a:schemeClr val="tx1"/>
                        </a:solidFill>
                        <a:latin typeface="Cambria Math"/>
                      </a:rPr>
                      <m:t>              </m:t>
                    </m:r>
                    <m:nary>
                      <m:naryPr>
                        <m:chr m:val="∑"/>
                        <m:subHide m:val="on"/>
                        <m:supHide m:val="on"/>
                        <m:ctrlPr>
                          <a:rPr lang="en-US" sz="3200" i="1" smtClean="0">
                            <a:solidFill>
                              <a:schemeClr val="tx1"/>
                            </a:solidFill>
                            <a:latin typeface="+mn-lt"/>
                          </a:rPr>
                        </m:ctrlPr>
                      </m:naryPr>
                      <m:sub/>
                      <m:sup/>
                      <m:e>
                        <m:sSup>
                          <m:sSupPr>
                            <m:ctrlPr>
                              <a:rPr lang="en-US" sz="3200" i="1" smtClean="0">
                                <a:solidFill>
                                  <a:schemeClr val="tx1"/>
                                </a:solidFill>
                                <a:latin typeface="+mn-lt"/>
                              </a:rPr>
                            </m:ctrlPr>
                          </m:sSupPr>
                          <m:e>
                            <m:r>
                              <a:rPr lang="en-US" sz="3200" b="0" i="1" smtClean="0">
                                <a:solidFill>
                                  <a:schemeClr val="tx1"/>
                                </a:solidFill>
                                <a:latin typeface="+mn-lt"/>
                              </a:rPr>
                              <m:t>𝑒</m:t>
                            </m:r>
                          </m:e>
                          <m:sup>
                            <m:r>
                              <a:rPr lang="en-US" sz="3200" b="0" i="1" smtClean="0">
                                <a:solidFill>
                                  <a:schemeClr val="tx1"/>
                                </a:solidFill>
                                <a:latin typeface="+mn-lt"/>
                              </a:rPr>
                              <m:t>2</m:t>
                            </m:r>
                          </m:sup>
                        </m:sSup>
                      </m:e>
                    </m:nary>
                  </m:oMath>
                </a14:m>
                <a:r>
                  <a:rPr lang="en-US" dirty="0" smtClean="0">
                    <a:solidFill>
                      <a:schemeClr val="tx1"/>
                    </a:solidFill>
                    <a:latin typeface="+mn-lt"/>
                  </a:rPr>
                  <a:t>(n) </a:t>
                </a:r>
                <a:r>
                  <a:rPr lang="en-US" sz="2800" dirty="0" smtClean="0">
                    <a:solidFill>
                      <a:schemeClr val="tx1"/>
                    </a:solidFill>
                    <a:latin typeface="+mn-lt"/>
                  </a:rPr>
                  <a:t>= </a:t>
                </a:r>
                <a14:m>
                  <m:oMath xmlns:m="http://schemas.openxmlformats.org/officeDocument/2006/math">
                    <m:r>
                      <a:rPr lang="en-US" sz="4000" i="1">
                        <a:solidFill>
                          <a:schemeClr val="tx1"/>
                        </a:solidFill>
                        <a:latin typeface="+mn-lt"/>
                      </a:rPr>
                      <m:t>Ʃ</m:t>
                    </m:r>
                  </m:oMath>
                </a14:m>
                <a:r>
                  <a:rPr lang="en-US" sz="4000" dirty="0" smtClean="0">
                    <a:solidFill>
                      <a:schemeClr val="tx1"/>
                    </a:solidFill>
                    <a:latin typeface="+mn-lt"/>
                  </a:rPr>
                  <a:t> </a:t>
                </a:r>
                <a:r>
                  <a:rPr lang="en-US" sz="2800" dirty="0" smtClean="0">
                    <a:solidFill>
                      <a:schemeClr val="tx1"/>
                    </a:solidFill>
                    <a:latin typeface="+mn-lt"/>
                  </a:rPr>
                  <a:t>(d</a:t>
                </a:r>
                <a:r>
                  <a:rPr lang="en-US" dirty="0" smtClean="0">
                    <a:solidFill>
                      <a:schemeClr val="tx1"/>
                    </a:solidFill>
                    <a:latin typeface="+mn-lt"/>
                  </a:rPr>
                  <a:t>(n) - </a:t>
                </a:r>
                <a14:m>
                  <m:oMath xmlns:m="http://schemas.openxmlformats.org/officeDocument/2006/math">
                    <m:sSup>
                      <m:sSupPr>
                        <m:ctrlPr>
                          <a:rPr lang="en-US" sz="3200" i="1" smtClean="0">
                            <a:solidFill>
                              <a:schemeClr val="tx1"/>
                            </a:solidFill>
                            <a:latin typeface="+mn-lt"/>
                          </a:rPr>
                        </m:ctrlPr>
                      </m:sSupPr>
                      <m:e>
                        <m:acc>
                          <m:accPr>
                            <m:chr m:val="⃑"/>
                            <m:ctrlPr>
                              <a:rPr lang="en-US" sz="3200" i="1">
                                <a:solidFill>
                                  <a:schemeClr val="tx1"/>
                                </a:solidFill>
                                <a:latin typeface="+mn-lt"/>
                              </a:rPr>
                            </m:ctrlPr>
                          </m:accPr>
                          <m:e>
                            <m:r>
                              <a:rPr lang="en-US" sz="3200" i="1">
                                <a:solidFill>
                                  <a:schemeClr val="tx1"/>
                                </a:solidFill>
                                <a:latin typeface="+mn-lt"/>
                              </a:rPr>
                              <m:t>𝑤</m:t>
                            </m:r>
                          </m:e>
                        </m:acc>
                      </m:e>
                      <m:sup>
                        <m:r>
                          <a:rPr lang="en-US" sz="3200" b="0" i="1" smtClean="0">
                            <a:solidFill>
                              <a:schemeClr val="tx1"/>
                            </a:solidFill>
                            <a:latin typeface="Cambria Math"/>
                          </a:rPr>
                          <m:t> </m:t>
                        </m:r>
                        <m:r>
                          <a:rPr lang="en-US" sz="3200" b="0" i="1" smtClean="0">
                            <a:solidFill>
                              <a:schemeClr val="tx1"/>
                            </a:solidFill>
                            <a:latin typeface="+mn-lt"/>
                          </a:rPr>
                          <m:t>𝑡</m:t>
                        </m:r>
                      </m:sup>
                    </m:sSup>
                  </m:oMath>
                </a14:m>
                <a:r>
                  <a:rPr lang="en-US" dirty="0" smtClean="0">
                    <a:solidFill>
                      <a:schemeClr val="tx1"/>
                    </a:solidFill>
                  </a:rPr>
                  <a:t>*</a:t>
                </a:r>
                <a:r>
                  <a:rPr lang="en-US" sz="3200" dirty="0" smtClean="0">
                    <a:solidFill>
                      <a:schemeClr val="tx1"/>
                    </a:solidFill>
                    <a:latin typeface="+mn-lt"/>
                  </a:rPr>
                  <a:t> </a:t>
                </a:r>
                <a14:m>
                  <m:oMath xmlns:m="http://schemas.openxmlformats.org/officeDocument/2006/math">
                    <m:acc>
                      <m:accPr>
                        <m:chr m:val="⃑"/>
                        <m:ctrlPr>
                          <a:rPr lang="en-US" sz="3200" i="1">
                            <a:solidFill>
                              <a:schemeClr val="tx1"/>
                            </a:solidFill>
                            <a:latin typeface="+mn-lt"/>
                          </a:rPr>
                        </m:ctrlPr>
                      </m:accPr>
                      <m:e>
                        <m:r>
                          <a:rPr lang="en-US" sz="3200" b="0" i="1" smtClean="0">
                            <a:solidFill>
                              <a:schemeClr val="tx1"/>
                            </a:solidFill>
                            <a:latin typeface="+mn-lt"/>
                          </a:rPr>
                          <m:t>𝑥</m:t>
                        </m:r>
                      </m:e>
                    </m:acc>
                  </m:oMath>
                </a14:m>
                <a:r>
                  <a:rPr lang="en-US" dirty="0" smtClean="0">
                    <a:solidFill>
                      <a:schemeClr val="tx1"/>
                    </a:solidFill>
                    <a:latin typeface="+mn-lt"/>
                  </a:rPr>
                  <a:t>(n)</a:t>
                </a:r>
                <a14:m>
                  <m:oMath xmlns:m="http://schemas.openxmlformats.org/officeDocument/2006/math">
                    <m:sSup>
                      <m:sSupPr>
                        <m:ctrlPr>
                          <a:rPr lang="en-US" sz="2800" i="1" dirty="0" smtClean="0">
                            <a:solidFill>
                              <a:schemeClr val="tx1"/>
                            </a:solidFill>
                            <a:latin typeface="+mn-lt"/>
                          </a:rPr>
                        </m:ctrlPr>
                      </m:sSupPr>
                      <m:e>
                        <m:r>
                          <a:rPr lang="en-US" sz="2800" b="0" i="1" dirty="0" smtClean="0">
                            <a:solidFill>
                              <a:schemeClr val="tx1"/>
                            </a:solidFill>
                            <a:latin typeface="+mn-lt"/>
                          </a:rPr>
                          <m:t>)</m:t>
                        </m:r>
                      </m:e>
                      <m:sup>
                        <m:r>
                          <a:rPr lang="en-US" sz="2800" b="0" i="1" dirty="0" smtClean="0">
                            <a:solidFill>
                              <a:schemeClr val="tx1"/>
                            </a:solidFill>
                            <a:latin typeface="+mn-lt"/>
                          </a:rPr>
                          <m:t>2</m:t>
                        </m:r>
                      </m:sup>
                    </m:sSup>
                  </m:oMath>
                </a14:m>
                <a:endParaRPr lang="en-US" sz="2800" dirty="0" smtClean="0">
                  <a:solidFill>
                    <a:schemeClr val="tx1"/>
                  </a:solidFill>
                  <a:latin typeface="+mn-lt"/>
                </a:endParaRPr>
              </a:p>
              <a:p>
                <a:pPr marL="0" indent="0">
                  <a:buNone/>
                </a:pPr>
                <a:r>
                  <a:rPr lang="en-US" sz="2000" dirty="0" smtClean="0">
                    <a:solidFill>
                      <a:schemeClr val="tx1"/>
                    </a:solidFill>
                  </a:rPr>
                  <a:t>                                      where</a:t>
                </a:r>
                <a:r>
                  <a:rPr lang="en-US" sz="2800" dirty="0" smtClean="0">
                    <a:solidFill>
                      <a:schemeClr val="tx1"/>
                    </a:solidFill>
                  </a:rPr>
                  <a:t> </a:t>
                </a:r>
                <a14:m>
                  <m:oMath xmlns:m="http://schemas.openxmlformats.org/officeDocument/2006/math">
                    <m:acc>
                      <m:accPr>
                        <m:chr m:val="⃑"/>
                        <m:ctrlPr>
                          <a:rPr lang="en-US" sz="3200" i="1">
                            <a:solidFill>
                              <a:schemeClr val="tx1"/>
                            </a:solidFill>
                            <a:latin typeface="Cambria Math"/>
                          </a:rPr>
                        </m:ctrlPr>
                      </m:accPr>
                      <m:e>
                        <m:r>
                          <a:rPr lang="en-US" sz="3200" i="1">
                            <a:solidFill>
                              <a:schemeClr val="tx1"/>
                            </a:solidFill>
                            <a:latin typeface="Cambria Math"/>
                          </a:rPr>
                          <m:t>𝑥</m:t>
                        </m:r>
                      </m:e>
                    </m:acc>
                  </m:oMath>
                </a14:m>
                <a:r>
                  <a:rPr lang="en-US" sz="2000" dirty="0">
                    <a:solidFill>
                      <a:schemeClr val="tx1"/>
                    </a:solidFill>
                  </a:rPr>
                  <a:t>(n</a:t>
                </a:r>
                <a:r>
                  <a:rPr lang="en-US" sz="2000" dirty="0" smtClean="0">
                    <a:solidFill>
                      <a:schemeClr val="tx1"/>
                    </a:solidFill>
                  </a:rPr>
                  <a:t>) </a:t>
                </a:r>
                <a:r>
                  <a:rPr lang="en-US" sz="2800" dirty="0" smtClean="0">
                    <a:solidFill>
                      <a:schemeClr val="tx1"/>
                    </a:solidFill>
                  </a:rPr>
                  <a:t>= [ </a:t>
                </a:r>
                <a:r>
                  <a:rPr lang="en-US" sz="3200" dirty="0" smtClean="0">
                    <a:solidFill>
                      <a:schemeClr val="tx1"/>
                    </a:solidFill>
                    <a:latin typeface="+mn-lt"/>
                  </a:rPr>
                  <a:t>x</a:t>
                </a:r>
                <a:r>
                  <a:rPr lang="en-US" dirty="0" smtClean="0">
                    <a:solidFill>
                      <a:schemeClr val="tx1"/>
                    </a:solidFill>
                    <a:latin typeface="+mn-lt"/>
                  </a:rPr>
                  <a:t>(n)</a:t>
                </a:r>
                <a:r>
                  <a:rPr lang="en-US" sz="2800" dirty="0" smtClean="0">
                    <a:solidFill>
                      <a:schemeClr val="tx1"/>
                    </a:solidFill>
                    <a:latin typeface="+mn-lt"/>
                  </a:rPr>
                  <a:t>, </a:t>
                </a:r>
                <a:r>
                  <a:rPr lang="en-US" sz="3200" dirty="0" smtClean="0">
                    <a:solidFill>
                      <a:schemeClr val="tx1"/>
                    </a:solidFill>
                    <a:latin typeface="+mn-lt"/>
                  </a:rPr>
                  <a:t>x</a:t>
                </a:r>
                <a:r>
                  <a:rPr lang="en-US" dirty="0" smtClean="0">
                    <a:solidFill>
                      <a:schemeClr val="tx1"/>
                    </a:solidFill>
                    <a:latin typeface="+mn-lt"/>
                  </a:rPr>
                  <a:t>(n-</a:t>
                </a:r>
                <a:r>
                  <a:rPr lang="en-US" sz="2000" dirty="0" smtClean="0">
                    <a:solidFill>
                      <a:schemeClr val="tx1"/>
                    </a:solidFill>
                    <a:latin typeface="+mn-lt"/>
                  </a:rPr>
                  <a:t>1) </a:t>
                </a:r>
                <a:r>
                  <a:rPr lang="en-US" sz="2800" dirty="0" smtClean="0">
                    <a:solidFill>
                      <a:schemeClr val="tx1"/>
                    </a:solidFill>
                    <a:latin typeface="+mn-lt"/>
                  </a:rPr>
                  <a:t>…. </a:t>
                </a:r>
                <a:r>
                  <a:rPr lang="en-US" sz="3200" dirty="0" smtClean="0">
                    <a:solidFill>
                      <a:schemeClr val="tx1"/>
                    </a:solidFill>
                    <a:latin typeface="+mn-lt"/>
                  </a:rPr>
                  <a:t>x</a:t>
                </a:r>
                <a:r>
                  <a:rPr lang="en-US" dirty="0" smtClean="0">
                    <a:solidFill>
                      <a:schemeClr val="tx1"/>
                    </a:solidFill>
                    <a:latin typeface="+mn-lt"/>
                  </a:rPr>
                  <a:t>(n-</a:t>
                </a:r>
                <a:r>
                  <a:rPr lang="en-US" sz="2000" dirty="0" smtClean="0">
                    <a:solidFill>
                      <a:schemeClr val="tx1"/>
                    </a:solidFill>
                    <a:latin typeface="+mn-lt"/>
                  </a:rPr>
                  <a:t>N</a:t>
                </a:r>
                <a:r>
                  <a:rPr lang="en-US" dirty="0" smtClean="0">
                    <a:solidFill>
                      <a:schemeClr val="tx1"/>
                    </a:solidFill>
                    <a:latin typeface="+mn-lt"/>
                  </a:rPr>
                  <a:t>+</a:t>
                </a:r>
                <a:r>
                  <a:rPr lang="en-US" sz="2000" dirty="0" smtClean="0">
                    <a:solidFill>
                      <a:schemeClr val="tx1"/>
                    </a:solidFill>
                    <a:latin typeface="+mn-lt"/>
                  </a:rPr>
                  <a:t>1</a:t>
                </a:r>
                <a:r>
                  <a:rPr lang="en-US" dirty="0">
                    <a:solidFill>
                      <a:schemeClr val="tx1"/>
                    </a:solidFill>
                    <a:latin typeface="+mn-lt"/>
                  </a:rPr>
                  <a:t>)</a:t>
                </a:r>
                <a:r>
                  <a:rPr lang="en-US" dirty="0" smtClean="0">
                    <a:solidFill>
                      <a:schemeClr val="tx1"/>
                    </a:solidFill>
                    <a:latin typeface="+mn-lt"/>
                  </a:rPr>
                  <a:t> </a:t>
                </a:r>
                <a14:m>
                  <m:oMath xmlns:m="http://schemas.openxmlformats.org/officeDocument/2006/math">
                    <m:sSup>
                      <m:sSupPr>
                        <m:ctrlPr>
                          <a:rPr lang="en-US" sz="2800" i="1" smtClean="0">
                            <a:solidFill>
                              <a:schemeClr val="tx1"/>
                            </a:solidFill>
                            <a:latin typeface="Cambria Math"/>
                          </a:rPr>
                        </m:ctrlPr>
                      </m:sSupPr>
                      <m:e>
                        <m:r>
                          <a:rPr lang="en-US" sz="2800" b="0" i="1" smtClean="0">
                            <a:solidFill>
                              <a:schemeClr val="tx1"/>
                            </a:solidFill>
                            <a:latin typeface="Cambria Math"/>
                          </a:rPr>
                          <m:t>]</m:t>
                        </m:r>
                      </m:e>
                      <m:sup>
                        <m:r>
                          <a:rPr lang="en-US" sz="2800" b="0" i="1" smtClean="0">
                            <a:solidFill>
                              <a:schemeClr val="tx1"/>
                            </a:solidFill>
                            <a:latin typeface="Cambria Math"/>
                          </a:rPr>
                          <m:t>𝑡</m:t>
                        </m:r>
                      </m:sup>
                    </m:sSup>
                  </m:oMath>
                </a14:m>
                <a:endParaRPr lang="en-US" sz="2800" dirty="0">
                  <a:solidFill>
                    <a:schemeClr val="tx1"/>
                  </a:solidFill>
                </a:endParaRPr>
              </a:p>
              <a:p>
                <a:endParaRPr lang="en-US" sz="3200"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153400" cy="1600200"/>
              </a:xfrm>
              <a:blipFill rotWithShape="1">
                <a:blip r:embed="rId5"/>
                <a:stretch>
                  <a:fillRect l="-1121" t="-3435" b="-1183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5</a:t>
            </a:fld>
            <a:endParaRPr lang="en-US"/>
          </a:p>
        </p:txBody>
      </p:sp>
    </p:spTree>
    <p:extLst>
      <p:ext uri="{BB962C8B-B14F-4D97-AF65-F5344CB8AC3E}">
        <p14:creationId xmlns:p14="http://schemas.microsoft.com/office/powerpoint/2010/main" val="3520692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LMS Block Based </a:t>
            </a:r>
            <a:r>
              <a:rPr lang="en-US" dirty="0" smtClean="0"/>
              <a:t>Approach</a:t>
            </a:r>
            <a:endParaRPr lang="en-US" dirty="0"/>
          </a:p>
        </p:txBody>
      </p:sp>
      <p:sp>
        <p:nvSpPr>
          <p:cNvPr id="3" name="Content Placeholder 2"/>
          <p:cNvSpPr>
            <a:spLocks noGrp="1"/>
          </p:cNvSpPr>
          <p:nvPr>
            <p:ph idx="1"/>
          </p:nvPr>
        </p:nvSpPr>
        <p:spPr/>
        <p:txBody>
          <a:bodyPr>
            <a:normAutofit/>
          </a:bodyPr>
          <a:lstStyle/>
          <a:p>
            <a:endParaRPr lang="en-US" sz="2800" dirty="0" smtClean="0">
              <a:solidFill>
                <a:schemeClr val="tx1"/>
              </a:solidFill>
            </a:endParaRPr>
          </a:p>
          <a:p>
            <a:r>
              <a:rPr lang="en-US" sz="2800" dirty="0" smtClean="0">
                <a:solidFill>
                  <a:schemeClr val="tx1"/>
                </a:solidFill>
              </a:rPr>
              <a:t>Produces </a:t>
            </a:r>
            <a:r>
              <a:rPr lang="en-US" sz="2800" dirty="0" smtClean="0">
                <a:solidFill>
                  <a:schemeClr val="tx1"/>
                </a:solidFill>
              </a:rPr>
              <a:t>Output Signal and Estimated Error </a:t>
            </a:r>
          </a:p>
          <a:p>
            <a:endParaRPr lang="en-US" sz="2800" dirty="0" smtClean="0">
              <a:solidFill>
                <a:schemeClr val="tx1"/>
              </a:solidFill>
            </a:endParaRPr>
          </a:p>
          <a:p>
            <a:r>
              <a:rPr lang="en-US" sz="2800" dirty="0" smtClean="0">
                <a:solidFill>
                  <a:schemeClr val="tx1"/>
                </a:solidFill>
              </a:rPr>
              <a:t>Uses </a:t>
            </a:r>
            <a:r>
              <a:rPr lang="en-US" sz="2800" dirty="0">
                <a:solidFill>
                  <a:schemeClr val="tx1"/>
                </a:solidFill>
              </a:rPr>
              <a:t>Error Signal to </a:t>
            </a:r>
            <a:r>
              <a:rPr lang="en-US" sz="2800" dirty="0" smtClean="0">
                <a:solidFill>
                  <a:schemeClr val="tx1"/>
                </a:solidFill>
              </a:rPr>
              <a:t>Adjust the Filter’s Tap Weights to Create an Adaptive Filter</a:t>
            </a:r>
            <a:endParaRPr lang="en-US" sz="2800" dirty="0">
              <a:solidFill>
                <a:schemeClr val="tx1"/>
              </a:solidFill>
            </a:endParaRPr>
          </a:p>
          <a:p>
            <a:pPr lvl="1"/>
            <a:r>
              <a:rPr lang="en-US" sz="2000" dirty="0">
                <a:solidFill>
                  <a:schemeClr val="tx1"/>
                </a:solidFill>
              </a:rPr>
              <a:t>Adaptive </a:t>
            </a:r>
            <a:r>
              <a:rPr lang="en-US" sz="2000" dirty="0" smtClean="0">
                <a:solidFill>
                  <a:schemeClr val="tx1"/>
                </a:solidFill>
              </a:rPr>
              <a:t>Canceller</a:t>
            </a:r>
          </a:p>
          <a:p>
            <a:pPr lvl="1"/>
            <a:r>
              <a:rPr lang="en-US" sz="2000" dirty="0" smtClean="0">
                <a:solidFill>
                  <a:schemeClr val="tx1"/>
                </a:solidFill>
              </a:rPr>
              <a:t>Desired signal trains </a:t>
            </a:r>
            <a:r>
              <a:rPr lang="en-US" sz="2000" dirty="0">
                <a:solidFill>
                  <a:schemeClr val="tx1"/>
                </a:solidFill>
              </a:rPr>
              <a:t>the filter</a:t>
            </a:r>
          </a:p>
          <a:p>
            <a:pPr lvl="1"/>
            <a:r>
              <a:rPr lang="en-US" sz="2000" dirty="0">
                <a:solidFill>
                  <a:schemeClr val="tx1"/>
                </a:solidFill>
              </a:rPr>
              <a:t>System Identification-the combined response of mic model and </a:t>
            </a:r>
            <a:r>
              <a:rPr lang="en-US" sz="2000" dirty="0" err="1">
                <a:solidFill>
                  <a:schemeClr val="tx1"/>
                </a:solidFill>
              </a:rPr>
              <a:t>hs</a:t>
            </a:r>
            <a:r>
              <a:rPr lang="en-US" sz="2000" dirty="0">
                <a:solidFill>
                  <a:schemeClr val="tx1"/>
                </a:solidFill>
              </a:rPr>
              <a:t> model</a:t>
            </a:r>
          </a:p>
          <a:p>
            <a:endParaRPr lang="en-US" sz="2800" dirty="0" smtClean="0">
              <a:solidFill>
                <a:schemeClr val="tx1"/>
              </a:solidFill>
            </a:endParaRPr>
          </a:p>
          <a:p>
            <a:pPr marL="457200" lvl="1" indent="0">
              <a:buNone/>
            </a:pPr>
            <a:endParaRPr lang="en-US" sz="2000" dirty="0" smtClean="0">
              <a:solidFill>
                <a:schemeClr val="tx1"/>
              </a:solidFill>
            </a:endParaRP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6</a:t>
            </a:fld>
            <a:endParaRPr lang="en-US"/>
          </a:p>
        </p:txBody>
      </p:sp>
    </p:spTree>
    <p:extLst>
      <p:ext uri="{BB962C8B-B14F-4D97-AF65-F5344CB8AC3E}">
        <p14:creationId xmlns:p14="http://schemas.microsoft.com/office/powerpoint/2010/main" val="298628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3352800"/>
            <a:ext cx="3562304" cy="2651760"/>
          </a:xfrm>
          <a:prstGeom prst="rect">
            <a:avLst/>
          </a:prstGeom>
        </p:spPr>
      </p:pic>
      <p:sp>
        <p:nvSpPr>
          <p:cNvPr id="2" name="Title 1"/>
          <p:cNvSpPr>
            <a:spLocks noGrp="1"/>
          </p:cNvSpPr>
          <p:nvPr>
            <p:ph type="title"/>
          </p:nvPr>
        </p:nvSpPr>
        <p:spPr>
          <a:xfrm>
            <a:off x="523875" y="228600"/>
            <a:ext cx="8229600" cy="1600200"/>
          </a:xfrm>
        </p:spPr>
        <p:txBody>
          <a:bodyPr/>
          <a:lstStyle/>
          <a:p>
            <a:r>
              <a:rPr lang="en-US" dirty="0" smtClean="0"/>
              <a:t>Theoretical Optimization Problem</a:t>
            </a:r>
            <a:endParaRPr lang="en-US" dirty="0"/>
          </a:p>
        </p:txBody>
      </p:sp>
      <p:sp>
        <p:nvSpPr>
          <p:cNvPr id="3" name="Content Placeholder 2"/>
          <p:cNvSpPr>
            <a:spLocks noGrp="1"/>
          </p:cNvSpPr>
          <p:nvPr>
            <p:ph idx="1"/>
          </p:nvPr>
        </p:nvSpPr>
        <p:spPr>
          <a:xfrm>
            <a:off x="523875" y="1752600"/>
            <a:ext cx="8229600" cy="4525963"/>
          </a:xfrm>
        </p:spPr>
        <p:txBody>
          <a:bodyPr>
            <a:normAutofit/>
          </a:bodyPr>
          <a:lstStyle/>
          <a:p>
            <a:r>
              <a:rPr lang="en-US" sz="2800" dirty="0">
                <a:solidFill>
                  <a:schemeClr val="tx1"/>
                </a:solidFill>
              </a:rPr>
              <a:t>Stochastic Gradient</a:t>
            </a:r>
            <a:endParaRPr lang="en-US" sz="2800" dirty="0" smtClean="0">
              <a:solidFill>
                <a:schemeClr val="tx1"/>
              </a:solidFill>
            </a:endParaRPr>
          </a:p>
          <a:p>
            <a:endParaRPr lang="en-US" sz="2800" dirty="0" smtClean="0">
              <a:solidFill>
                <a:schemeClr val="tx1"/>
              </a:solidFill>
            </a:endParaRPr>
          </a:p>
          <a:p>
            <a:r>
              <a:rPr lang="en-US" sz="2800" dirty="0" smtClean="0">
                <a:solidFill>
                  <a:schemeClr val="tx1"/>
                </a:solidFill>
              </a:rPr>
              <a:t>Mu</a:t>
            </a:r>
            <a:endParaRPr lang="en-US" sz="2800" dirty="0" smtClean="0">
              <a:solidFill>
                <a:schemeClr val="tx1"/>
              </a:solidFill>
            </a:endParaRPr>
          </a:p>
          <a:p>
            <a:pPr lvl="1"/>
            <a:r>
              <a:rPr lang="en-US" sz="2000" dirty="0" smtClean="0">
                <a:solidFill>
                  <a:schemeClr val="tx1"/>
                </a:solidFill>
              </a:rPr>
              <a:t>Step Size descending down the parabola</a:t>
            </a:r>
          </a:p>
          <a:p>
            <a:pPr lvl="1"/>
            <a:endParaRPr lang="en-US" sz="2000" dirty="0" smtClean="0">
              <a:solidFill>
                <a:schemeClr val="tx1"/>
              </a:solidFill>
            </a:endParaRPr>
          </a:p>
          <a:p>
            <a:pPr lvl="1"/>
            <a:r>
              <a:rPr lang="en-US" sz="2000" dirty="0" smtClean="0">
                <a:solidFill>
                  <a:schemeClr val="tx1"/>
                </a:solidFill>
              </a:rPr>
              <a:t>Closer </a:t>
            </a:r>
            <a:r>
              <a:rPr lang="en-US" sz="2000" dirty="0" smtClean="0">
                <a:solidFill>
                  <a:schemeClr val="tx1"/>
                </a:solidFill>
              </a:rPr>
              <a:t>to optimum of parabola</a:t>
            </a:r>
          </a:p>
          <a:p>
            <a:pPr lvl="1"/>
            <a:endParaRPr lang="en-US" sz="2000" dirty="0" smtClean="0">
              <a:solidFill>
                <a:schemeClr val="tx1"/>
              </a:solidFill>
            </a:endParaRPr>
          </a:p>
          <a:p>
            <a:pPr lvl="1"/>
            <a:r>
              <a:rPr lang="en-US" sz="2000" dirty="0" smtClean="0">
                <a:solidFill>
                  <a:schemeClr val="tx1"/>
                </a:solidFill>
              </a:rPr>
              <a:t>Two </a:t>
            </a:r>
            <a:r>
              <a:rPr lang="en-US" sz="2000" dirty="0" smtClean="0">
                <a:solidFill>
                  <a:schemeClr val="tx1"/>
                </a:solidFill>
              </a:rPr>
              <a:t>tap filter (2 dimensional)</a:t>
            </a:r>
          </a:p>
          <a:p>
            <a:endParaRPr lang="en-US" sz="2800" dirty="0" smtClean="0">
              <a:solidFill>
                <a:schemeClr val="tx1"/>
              </a:solidFill>
            </a:endParaRPr>
          </a:p>
          <a:p>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7</a:t>
            </a:fld>
            <a:endParaRPr lang="en-US"/>
          </a:p>
        </p:txBody>
      </p:sp>
    </p:spTree>
    <p:extLst>
      <p:ext uri="{BB962C8B-B14F-4D97-AF65-F5344CB8AC3E}">
        <p14:creationId xmlns:p14="http://schemas.microsoft.com/office/powerpoint/2010/main" val="1024588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2505" y="1295400"/>
            <a:ext cx="8190598" cy="510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TCNJ MUSE 2015</a:t>
            </a:r>
            <a:endParaRPr lang="en-US"/>
          </a:p>
        </p:txBody>
      </p:sp>
      <p:sp>
        <p:nvSpPr>
          <p:cNvPr id="4" name="Slide Number Placeholder 3"/>
          <p:cNvSpPr>
            <a:spLocks noGrp="1"/>
          </p:cNvSpPr>
          <p:nvPr>
            <p:ph type="sldNum" sz="quarter" idx="12"/>
          </p:nvPr>
        </p:nvSpPr>
        <p:spPr/>
        <p:txBody>
          <a:bodyPr/>
          <a:lstStyle/>
          <a:p>
            <a:fld id="{C53DB21E-FC87-4CEB-9F08-72115818CB5C}" type="slidenum">
              <a:rPr lang="en-US" smtClean="0"/>
              <a:t>8</a:t>
            </a:fld>
            <a:endParaRPr lang="en-US"/>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46018"/>
            <a:ext cx="220027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581400"/>
            <a:ext cx="311467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r="11961"/>
          <a:stretch/>
        </p:blipFill>
        <p:spPr bwMode="auto">
          <a:xfrm>
            <a:off x="5562600" y="2862617"/>
            <a:ext cx="1004542" cy="1856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t="3367" b="4985"/>
          <a:stretch/>
        </p:blipFill>
        <p:spPr bwMode="auto">
          <a:xfrm>
            <a:off x="5477833" y="1290918"/>
            <a:ext cx="2533650" cy="3526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6839" r="13904"/>
          <a:stretch/>
        </p:blipFill>
        <p:spPr bwMode="auto">
          <a:xfrm>
            <a:off x="6567142" y="4434517"/>
            <a:ext cx="370741" cy="117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005405" y="5791200"/>
            <a:ext cx="3352800" cy="369332"/>
          </a:xfrm>
          <a:prstGeom prst="rect">
            <a:avLst/>
          </a:prstGeom>
          <a:noFill/>
        </p:spPr>
        <p:txBody>
          <a:bodyPr wrap="square" rtlCol="0">
            <a:spAutoFit/>
          </a:bodyPr>
          <a:lstStyle/>
          <a:p>
            <a:r>
              <a:rPr lang="en-US" dirty="0" smtClean="0"/>
              <a:t>Ideally c(n) = - x_(n)</a:t>
            </a:r>
            <a:endParaRPr lang="en-US" dirty="0"/>
          </a:p>
        </p:txBody>
      </p:sp>
    </p:spTree>
    <p:extLst>
      <p:ext uri="{BB962C8B-B14F-4D97-AF65-F5344CB8AC3E}">
        <p14:creationId xmlns:p14="http://schemas.microsoft.com/office/powerpoint/2010/main" val="165365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125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250"/>
                                        <p:tgtEl>
                                          <p:spTgt spid="1028"/>
                                        </p:tgtEl>
                                      </p:cBhvr>
                                    </p:animEffect>
                                    <p:set>
                                      <p:cBhvr>
                                        <p:cTn id="17" dur="1" fill="hold">
                                          <p:stCondLst>
                                            <p:cond delay="1249"/>
                                          </p:stCondLst>
                                        </p:cTn>
                                        <p:tgtEl>
                                          <p:spTgt spid="102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250"/>
                                        <p:tgtEl>
                                          <p:spTgt spid="5"/>
                                        </p:tgtEl>
                                      </p:cBhvr>
                                    </p:animEffect>
                                    <p:set>
                                      <p:cBhvr>
                                        <p:cTn id="22" dur="1" fill="hold">
                                          <p:stCondLst>
                                            <p:cond delay="124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125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9"/>
                                        </p:tgtEl>
                                        <p:attrNameLst>
                                          <p:attrName>style.visibility</p:attrName>
                                        </p:attrNameLst>
                                      </p:cBhvr>
                                      <p:to>
                                        <p:strVal val="visible"/>
                                      </p:to>
                                    </p:set>
                                    <p:animEffect transition="in" filter="fade">
                                      <p:cBhvr>
                                        <p:cTn id="32" dur="1250"/>
                                        <p:tgtEl>
                                          <p:spTgt spid="10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1250"/>
                                        <p:tgtEl>
                                          <p:spTgt spid="1030"/>
                                        </p:tgtEl>
                                      </p:cBhvr>
                                    </p:animEffect>
                                    <p:set>
                                      <p:cBhvr>
                                        <p:cTn id="37" dur="1" fill="hold">
                                          <p:stCondLst>
                                            <p:cond delay="1249"/>
                                          </p:stCondLst>
                                        </p:cTn>
                                        <p:tgtEl>
                                          <p:spTgt spid="103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31"/>
                                        </p:tgtEl>
                                        <p:attrNameLst>
                                          <p:attrName>style.visibility</p:attrName>
                                        </p:attrNameLst>
                                      </p:cBhvr>
                                      <p:to>
                                        <p:strVal val="visible"/>
                                      </p:to>
                                    </p:set>
                                    <p:animEffect transition="in" filter="fade">
                                      <p:cBhvr>
                                        <p:cTn id="42" dur="1250"/>
                                        <p:tgtEl>
                                          <p:spTgt spid="10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250"/>
                                        <p:tgtEl>
                                          <p:spTgt spid="1029"/>
                                        </p:tgtEl>
                                      </p:cBhvr>
                                    </p:animEffect>
                                    <p:set>
                                      <p:cBhvr>
                                        <p:cTn id="47" dur="1" fill="hold">
                                          <p:stCondLst>
                                            <p:cond delay="1249"/>
                                          </p:stCondLst>
                                        </p:cTn>
                                        <p:tgtEl>
                                          <p:spTgt spid="102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1250"/>
                                        <p:tgtEl>
                                          <p:spTgt spid="1031"/>
                                        </p:tgtEl>
                                      </p:cBhvr>
                                    </p:animEffect>
                                    <p:set>
                                      <p:cBhvr>
                                        <p:cTn id="52" dur="1" fill="hold">
                                          <p:stCondLst>
                                            <p:cond delay="1249"/>
                                          </p:stCondLst>
                                        </p:cTn>
                                        <p:tgtEl>
                                          <p:spTgt spid="103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a:t>
            </a:r>
            <a:r>
              <a:rPr lang="en-US" dirty="0" smtClean="0"/>
              <a:t>Variables</a:t>
            </a:r>
            <a:r>
              <a:rPr lang="en-US" dirty="0" smtClean="0"/>
              <a:t> </a:t>
            </a:r>
            <a:endParaRPr lang="en-US" dirty="0"/>
          </a:p>
        </p:txBody>
      </p:sp>
      <p:pic>
        <p:nvPicPr>
          <p:cNvPr id="6" name="output_e.wav">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6"/>
          <a:stretch>
            <a:fillRect/>
          </a:stretch>
        </p:blipFill>
        <p:spPr>
          <a:xfrm>
            <a:off x="6134100" y="4821801"/>
            <a:ext cx="609600" cy="609600"/>
          </a:xfr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9</a:t>
            </a:fld>
            <a:endParaRPr lang="en-US"/>
          </a:p>
        </p:txBody>
      </p:sp>
      <p:sp>
        <p:nvSpPr>
          <p:cNvPr id="7" name="TextBox 6"/>
          <p:cNvSpPr txBox="1"/>
          <p:nvPr/>
        </p:nvSpPr>
        <p:spPr>
          <a:xfrm>
            <a:off x="304800" y="1897768"/>
            <a:ext cx="8305800" cy="2954655"/>
          </a:xfrm>
          <a:prstGeom prst="rect">
            <a:avLst/>
          </a:prstGeom>
          <a:noFill/>
        </p:spPr>
        <p:txBody>
          <a:bodyPr wrap="square" rtlCol="0">
            <a:spAutoFit/>
          </a:bodyPr>
          <a:lstStyle/>
          <a:p>
            <a:pPr marL="457200" indent="-457200">
              <a:buFont typeface="Arial" panose="020B0604020202020204" pitchFamily="34" charset="0"/>
              <a:buChar char="•"/>
            </a:pPr>
            <a:r>
              <a:rPr lang="pt-BR" sz="2800" dirty="0"/>
              <a:t>e(n) = x_(n) + d(n) + c(n);</a:t>
            </a:r>
          </a:p>
          <a:p>
            <a:pPr marL="457200" indent="-457200">
              <a:buFont typeface="Arial" panose="020B0604020202020204" pitchFamily="34" charset="0"/>
              <a:buChar char="•"/>
            </a:pPr>
            <a:r>
              <a:rPr lang="en-US" sz="2800" dirty="0"/>
              <a:t>e(n) = Waveform Heard by Listener</a:t>
            </a:r>
          </a:p>
          <a:p>
            <a:pPr marL="457200" indent="-457200">
              <a:buFont typeface="Arial" panose="020B0604020202020204" pitchFamily="34" charset="0"/>
              <a:buChar char="•"/>
            </a:pPr>
            <a:r>
              <a:rPr lang="en-US" sz="2800" dirty="0"/>
              <a:t>x_(n) = Undesired Signal at the Listener</a:t>
            </a:r>
          </a:p>
          <a:p>
            <a:pPr marL="457200" indent="-457200">
              <a:buFont typeface="Arial" panose="020B0604020202020204" pitchFamily="34" charset="0"/>
              <a:buChar char="•"/>
            </a:pPr>
            <a:r>
              <a:rPr lang="en-US" sz="2800" dirty="0"/>
              <a:t>d(n) = Desired signal</a:t>
            </a:r>
          </a:p>
          <a:p>
            <a:pPr marL="457200" indent="-457200">
              <a:buFont typeface="Arial" panose="020B0604020202020204" pitchFamily="34" charset="0"/>
              <a:buChar char="•"/>
            </a:pPr>
            <a:r>
              <a:rPr lang="en-US" sz="2800" dirty="0"/>
              <a:t>c(n) = Output signal coming out of the Headphone Speaker Model</a:t>
            </a:r>
          </a:p>
          <a:p>
            <a:endParaRPr lang="en-US" dirty="0"/>
          </a:p>
        </p:txBody>
      </p:sp>
      <p:sp>
        <p:nvSpPr>
          <p:cNvPr id="8" name="TextBox 7"/>
          <p:cNvSpPr txBox="1"/>
          <p:nvPr/>
        </p:nvSpPr>
        <p:spPr>
          <a:xfrm>
            <a:off x="5486400" y="5940314"/>
            <a:ext cx="2514600" cy="369332"/>
          </a:xfrm>
          <a:prstGeom prst="rect">
            <a:avLst/>
          </a:prstGeom>
          <a:noFill/>
        </p:spPr>
        <p:txBody>
          <a:bodyPr wrap="square" rtlCol="0">
            <a:spAutoFit/>
          </a:bodyPr>
          <a:lstStyle/>
          <a:p>
            <a:r>
              <a:rPr lang="en-US" dirty="0" smtClean="0"/>
              <a:t>Mu 0.01 error signal</a:t>
            </a:r>
            <a:endParaRPr lang="en-US" dirty="0"/>
          </a:p>
        </p:txBody>
      </p:sp>
      <p:pic>
        <p:nvPicPr>
          <p:cNvPr id="9" name="output_e.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981200" y="4831222"/>
            <a:ext cx="609600" cy="609600"/>
          </a:xfrm>
          <a:prstGeom prst="rect">
            <a:avLst/>
          </a:prstGeom>
        </p:spPr>
      </p:pic>
      <p:sp>
        <p:nvSpPr>
          <p:cNvPr id="10" name="TextBox 9"/>
          <p:cNvSpPr txBox="1"/>
          <p:nvPr/>
        </p:nvSpPr>
        <p:spPr>
          <a:xfrm>
            <a:off x="1409700" y="5940314"/>
            <a:ext cx="2362200" cy="369332"/>
          </a:xfrm>
          <a:prstGeom prst="rect">
            <a:avLst/>
          </a:prstGeom>
          <a:noFill/>
        </p:spPr>
        <p:txBody>
          <a:bodyPr wrap="square" rtlCol="0">
            <a:spAutoFit/>
          </a:bodyPr>
          <a:lstStyle/>
          <a:p>
            <a:r>
              <a:rPr lang="en-US" dirty="0" smtClean="0"/>
              <a:t>Mu 0 error signal</a:t>
            </a:r>
            <a:endParaRPr lang="en-US" dirty="0"/>
          </a:p>
        </p:txBody>
      </p:sp>
    </p:spTree>
    <p:extLst>
      <p:ext uri="{BB962C8B-B14F-4D97-AF65-F5344CB8AC3E}">
        <p14:creationId xmlns:p14="http://schemas.microsoft.com/office/powerpoint/2010/main" val="30741365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00"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5000" fill="hold"/>
                                        <p:tgtEl>
                                          <p:spTgt spid="9"/>
                                        </p:tgtEl>
                                      </p:cBhvr>
                                    </p:cmd>
                                  </p:childTnLst>
                                </p:cTn>
                              </p:par>
                            </p:childTnLst>
                          </p:cTn>
                        </p:par>
                      </p:childTnLst>
                    </p:cTn>
                  </p:par>
                </p:childTnLst>
              </p:cTn>
              <p:nextCondLst>
                <p:cond evt="onClick" delay="0">
                  <p:tgtEl>
                    <p:spTgt spid="9"/>
                  </p:tgtEl>
                </p:cond>
              </p:nextCondLst>
            </p:seq>
            <p:audio>
              <p:cMediaNode vol="43396">
                <p:cTn id="13" fill="hold" display="0">
                  <p:stCondLst>
                    <p:cond delay="indefinite"/>
                  </p:stCondLst>
                  <p:endCondLst>
                    <p:cond evt="onStopAudio" delay="0">
                      <p:tgtEl>
                        <p:sldTgt/>
                      </p:tgtEl>
                    </p:cond>
                  </p:endCondLst>
                </p:cTn>
                <p:tgtEl>
                  <p:spTgt spid="9"/>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1176</TotalTime>
  <Words>731</Words>
  <Application>Microsoft Office PowerPoint</Application>
  <PresentationFormat>On-screen Show (4:3)</PresentationFormat>
  <Paragraphs>135</Paragraphs>
  <Slides>15</Slides>
  <Notes>8</Notes>
  <HiddenSlides>0</HiddenSlides>
  <MMClips>2</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Active Noise Control </vt:lpstr>
      <vt:lpstr>Overview</vt:lpstr>
      <vt:lpstr>Stylized Application Scenario</vt:lpstr>
      <vt:lpstr>Modeling the Acoustics of a Room </vt:lpstr>
      <vt:lpstr>Least Mean Square Algorithm</vt:lpstr>
      <vt:lpstr>LMS Block Based Approach</vt:lpstr>
      <vt:lpstr>Theoretical Optimization Problem</vt:lpstr>
      <vt:lpstr>Model</vt:lpstr>
      <vt:lpstr>MATLAB Variables </vt:lpstr>
      <vt:lpstr>Simulation</vt:lpstr>
      <vt:lpstr>Simulation Evolution of Tap Weights</vt:lpstr>
      <vt:lpstr>Matlab processing for PSOC</vt:lpstr>
      <vt:lpstr>Conclusion</vt:lpstr>
      <vt:lpstr>References</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Noise Control </dc:title>
  <dc:creator>Julie</dc:creator>
  <cp:lastModifiedBy>Julie</cp:lastModifiedBy>
  <cp:revision>6</cp:revision>
  <dcterms:created xsi:type="dcterms:W3CDTF">2015-07-21T21:47:45Z</dcterms:created>
  <dcterms:modified xsi:type="dcterms:W3CDTF">2015-07-22T17:23:56Z</dcterms:modified>
</cp:coreProperties>
</file>