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8053A-F32F-463C-B30C-84A7B44A60BA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06099-6D9B-4D78-A5F9-1F91B6C61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5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06099-6D9B-4D78-A5F9-1F91B6C61F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3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E9BB4-9F0E-408B-9B47-11F5C2EA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709F03-4915-44DE-9EF6-47054365F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3283-1BCE-422E-853D-9B1FCDB8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1E244-20CF-4170-8FF6-667DD72A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9230D-9A75-466E-85A2-31B5F78C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024D5-B0E8-449D-A619-D07E933F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82DC6-004C-471B-B5D7-BA1E7F273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5BCE1-BB8A-45AA-92ED-09CB3A79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5C5AE-26DF-4F70-81EE-581971C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0CAEC-1433-41E6-BE42-E26A8764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9E8E2-D0E8-4C06-9C92-EF5D3638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DC435-0473-4D26-971A-0AD39D9E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EC0C0-0A66-46F8-8910-3794DF54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C971F-3E57-4255-BE0C-BD777A7E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0B815-3853-43FD-B39E-70455438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EA97-4F7A-4F3B-A766-C53A0090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040E2-5618-430D-ABD6-E9252B88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3957B-2CE2-481F-A739-6FA5A246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57C38-B7B6-42CC-9836-88B44C64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0A527-FE07-4CEE-9287-654A57A8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01A90-D1FC-4255-950A-260A2F87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1F055-C73C-485E-91E6-50E0A54A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726DE-41A9-45CA-B4DD-77B5BE15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02D7F-7CE4-4102-BE72-123EF56B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57F43-A7CE-499D-8F83-777D169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8363-2C39-4797-A633-D271B98B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AF7A-3009-4E96-BB00-956DC437B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2141D-9F27-48A1-A473-E2CE18E5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C747D-705C-4051-AAB1-5450A3F4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4DBD2-C940-423B-A309-BE642138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2F7B5-11B5-49BC-9837-B3212D3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A1111-7E98-4D8B-8E6E-4F7FD51C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FF50E-96E4-4912-8FED-86FDBB32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CBEE6-8221-491E-A2AF-1485996D5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5E1B52-00DC-4C5D-93E2-CC1562A7F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F47F4-11E8-4497-9051-5BA9B9C82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6DA9CA-57E2-4353-9BF1-D704042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3E33D-9D46-479D-86F9-5DB11535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1E4587-CBFE-42C4-BD1C-502D7E46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626D1-69E6-4974-A3F3-CDAC854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01D77D-9B4B-47A4-8BD5-86C9A366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E1FFC-9614-40CC-BE0D-3F63448B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36EFF1-1D3E-4E51-89D6-20A730A4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2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0F39A-912C-4BBB-9463-35D72172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338B73-C540-4D06-9905-00F92D8C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AE90B-BEA8-479B-ACB1-429A678C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1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E4CB4-FC74-4A43-AC9B-A09B63D8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18119-BD1B-46A4-BA81-414BD82F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4FB03-F993-4D2F-A552-C121FDAC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2C2FB-A16D-47B4-8E71-EC890894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87EDF-50B8-49A8-B8EE-6802C821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E9520-793D-40CD-8EA2-61286A3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A2F05-3680-40BA-AB72-E2993249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DEEA4E-83EF-4A7E-8C97-6C024E29E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40AD1-6612-45BB-A2DC-7F763E71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A9B67-B3D6-4A42-AE6F-848ECFAE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B0979-73C1-4FFA-9B53-24A88DE6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18C2A-19F1-4673-81F1-FFFD30B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3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C0456-A52C-4DF7-9CA6-F0CD3641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FC338-663D-4177-B230-AA570779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84AB1-2944-487C-AE1B-6672E3754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FDF0-8328-4426-8C4A-71701016B35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9C25D-9AC6-4694-B2FF-A8E91A7DB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3602A-402D-4FAA-80EC-13CDC70E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542C-AF5D-4135-9A40-54435F89A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24E3D5-2330-404A-AEB6-71F967C6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389"/>
            <a:ext cx="12192000" cy="175661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1A596FB-8754-4FA8-85DE-4CD3F0D033E0}"/>
              </a:ext>
            </a:extLst>
          </p:cNvPr>
          <p:cNvSpPr txBox="1"/>
          <p:nvPr/>
        </p:nvSpPr>
        <p:spPr>
          <a:xfrm>
            <a:off x="2542162" y="4046706"/>
            <a:ext cx="7458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dirty="0"/>
              <a:t> IEEE International Conference on Robotics and Automation (ICRA) 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99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238EC2-34AA-48B5-B3EF-BA5CC62FFCD5}"/>
              </a:ext>
            </a:extLst>
          </p:cNvPr>
          <p:cNvSpPr txBox="1"/>
          <p:nvPr/>
        </p:nvSpPr>
        <p:spPr>
          <a:xfrm>
            <a:off x="0" y="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60543-6F22-4840-AC3E-DBFC8B16FED3}"/>
              </a:ext>
            </a:extLst>
          </p:cNvPr>
          <p:cNvSpPr txBox="1"/>
          <p:nvPr/>
        </p:nvSpPr>
        <p:spPr>
          <a:xfrm>
            <a:off x="1407268" y="885868"/>
            <a:ext cx="9513651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General-purpose robots need four abilities: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Sample-efficient: </a:t>
            </a:r>
            <a:r>
              <a:rPr lang="zh-CN" altLang="en-US" dirty="0"/>
              <a:t>通过尽可能少的样本来学习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Generalizable: </a:t>
            </a:r>
            <a:r>
              <a:rPr lang="zh-CN" altLang="en-US" dirty="0"/>
              <a:t>可以泛化到未知但相似的场景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Compositional: </a:t>
            </a:r>
            <a:r>
              <a:rPr lang="zh-CN" altLang="en-US" dirty="0"/>
              <a:t>知识可以被分解并应用解决更多类型任务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Incremental: </a:t>
            </a:r>
            <a:r>
              <a:rPr lang="zh-CN" altLang="en-US" dirty="0"/>
              <a:t>新的知识随学习时间不断获得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308570-807C-4BBC-863A-A626115ABD7C}"/>
              </a:ext>
            </a:extLst>
          </p:cNvPr>
          <p:cNvSpPr txBox="1"/>
          <p:nvPr/>
        </p:nvSpPr>
        <p:spPr>
          <a:xfrm>
            <a:off x="483073" y="3631659"/>
            <a:ext cx="7954050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Solution: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通过将环境建模为</a:t>
            </a:r>
            <a:r>
              <a:rPr lang="en-US" altLang="zh-CN" dirty="0"/>
              <a:t>Unified Robot Description Format (URDF)</a:t>
            </a:r>
            <a:r>
              <a:rPr lang="zh-CN" altLang="en-US" dirty="0"/>
              <a:t>，采用</a:t>
            </a:r>
            <a:r>
              <a:rPr lang="en-US" altLang="zh-CN" dirty="0"/>
              <a:t>Model-based reinforcement learning</a:t>
            </a:r>
            <a:r>
              <a:rPr lang="zh-CN" altLang="en-US" dirty="0"/>
              <a:t>的方法学习：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URDF</a:t>
            </a:r>
            <a:r>
              <a:rPr lang="zh-CN" altLang="en-US" dirty="0"/>
              <a:t>可以引入物理结构知识先验，实现</a:t>
            </a:r>
            <a:r>
              <a:rPr lang="en-US" altLang="zh-CN" dirty="0"/>
              <a:t>Sample-efficient &amp; Generalizable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URDF</a:t>
            </a:r>
            <a:r>
              <a:rPr lang="zh-CN" altLang="en-US" dirty="0"/>
              <a:t>是树状结构的，本身具有层次化和可扩展性的特点，实现</a:t>
            </a:r>
            <a:r>
              <a:rPr lang="en-US" altLang="zh-CN" dirty="0"/>
              <a:t>Compositional &amp; Incremental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A0BA9AF-38E2-477C-8E3C-321F265B0B69}"/>
              </a:ext>
            </a:extLst>
          </p:cNvPr>
          <p:cNvGrpSpPr/>
          <p:nvPr/>
        </p:nvGrpSpPr>
        <p:grpSpPr>
          <a:xfrm>
            <a:off x="8700074" y="2927687"/>
            <a:ext cx="2551585" cy="3431363"/>
            <a:chOff x="8473095" y="2752828"/>
            <a:chExt cx="2551585" cy="3431363"/>
          </a:xfrm>
        </p:grpSpPr>
        <p:pic>
          <p:nvPicPr>
            <p:cNvPr id="1097" name="Picture 73" descr="../../../_images/joint.png">
              <a:extLst>
                <a:ext uri="{FF2B5EF4-FFF2-40B4-BE49-F238E27FC236}">
                  <a16:creationId xmlns:a16="http://schemas.microsoft.com/office/drawing/2014/main" id="{5A76A594-BA65-4737-98FB-9B72D0B9B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3095" y="2752828"/>
              <a:ext cx="2551585" cy="2337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A362953-B64A-4E83-A5C8-04D9083E5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3095" y="5090655"/>
              <a:ext cx="2551585" cy="1093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0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5B187-380C-4F19-9B16-921B7F1CA53C}"/>
              </a:ext>
            </a:extLst>
          </p:cNvPr>
          <p:cNvSpPr txBox="1"/>
          <p:nvPr/>
        </p:nvSpPr>
        <p:spPr>
          <a:xfrm>
            <a:off x="0" y="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8C4550-27D2-4E2B-914D-FA875245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983"/>
            <a:ext cx="12192000" cy="27173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1FE0DD-B041-419F-90B5-D43A48DDAF19}"/>
              </a:ext>
            </a:extLst>
          </p:cNvPr>
          <p:cNvSpPr txBox="1"/>
          <p:nvPr/>
        </p:nvSpPr>
        <p:spPr>
          <a:xfrm>
            <a:off x="875489" y="3652716"/>
            <a:ext cx="9935183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总体</a:t>
            </a:r>
            <a:r>
              <a:rPr lang="en-US" altLang="zh-CN" dirty="0" err="1"/>
              <a:t>pipline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RGB-D</a:t>
            </a:r>
            <a:r>
              <a:rPr lang="zh-CN" altLang="en-US" dirty="0"/>
              <a:t>相机获取环境信息，得到点云数据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通过分割模型将点云转化为初始化的环境</a:t>
            </a:r>
            <a:r>
              <a:rPr lang="en-US" altLang="zh-CN" dirty="0"/>
              <a:t>URDF</a:t>
            </a:r>
            <a:r>
              <a:rPr lang="zh-CN" altLang="en-US" dirty="0"/>
              <a:t>模型</a:t>
            </a:r>
            <a:r>
              <a:rPr lang="en-US" altLang="zh-CN" dirty="0"/>
              <a:t>(Environment Initial Modeling)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Model-Based Manipulation Learning</a:t>
            </a:r>
            <a:r>
              <a:rPr lang="zh-CN" altLang="en-US" dirty="0"/>
              <a:t>与环境模型交互：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修正初始感知模型，获取更精确的感知</a:t>
            </a:r>
            <a:r>
              <a:rPr lang="en-US" altLang="zh-CN" dirty="0"/>
              <a:t>(Interactive Perception)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高效学习完成特定任务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00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5B187-380C-4F19-9B16-921B7F1CA53C}"/>
              </a:ext>
            </a:extLst>
          </p:cNvPr>
          <p:cNvSpPr txBox="1"/>
          <p:nvPr/>
        </p:nvSpPr>
        <p:spPr>
          <a:xfrm>
            <a:off x="0" y="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D366DC-62F2-4643-A5EF-C1EA35A7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32" y="0"/>
            <a:ext cx="7691336" cy="25343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EA07A6-56AC-4E3D-BD8B-FAB712D7D46A}"/>
                  </a:ext>
                </a:extLst>
              </p:cNvPr>
              <p:cNvSpPr txBox="1"/>
              <p:nvPr/>
            </p:nvSpPr>
            <p:spPr>
              <a:xfrm>
                <a:off x="4254230" y="2309551"/>
                <a:ext cx="7937770" cy="406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Environment Initial Modeling: </a:t>
                </a:r>
                <a:r>
                  <a:rPr lang="zh-CN" altLang="en-US" sz="1600" dirty="0"/>
                  <a:t>将输入的点云数据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sz="1600" dirty="0"/>
                  <a:t>转化为</a:t>
                </a:r>
                <a:r>
                  <a:rPr lang="en-US" altLang="zh-CN" sz="1600" dirty="0"/>
                  <a:t>URDF</a:t>
                </a:r>
                <a:r>
                  <a:rPr lang="zh-CN" altLang="en-US" sz="1600" dirty="0"/>
                  <a:t>模型表示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/>
                  <a:t>通过</a:t>
                </a:r>
                <a:r>
                  <a:rPr lang="en-US" altLang="zh-CN" sz="1600" dirty="0" err="1"/>
                  <a:t>PointNet</a:t>
                </a:r>
                <a:r>
                  <a:rPr lang="en-US" altLang="zh-CN" sz="1600" dirty="0"/>
                  <a:t>++</a:t>
                </a:r>
                <a:r>
                  <a:rPr lang="zh-CN" altLang="en-US" sz="1600" dirty="0"/>
                  <a:t>网络进行</a:t>
                </a:r>
                <a:r>
                  <a:rPr lang="en-US" altLang="zh-CN" sz="1600" dirty="0"/>
                  <a:t>part-level instance segmentation</a:t>
                </a:r>
                <a:r>
                  <a:rPr lang="zh-CN" altLang="en-US" sz="1600" dirty="0"/>
                  <a:t>得到</a:t>
                </a:r>
                <a:r>
                  <a:rPr lang="en-US" altLang="zh-CN" sz="1600" dirty="0"/>
                  <a:t>Mask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sz="16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600" dirty="0"/>
                  <a:t>基于该</a:t>
                </a:r>
                <a:r>
                  <a:rPr lang="en-US" altLang="zh-CN" sz="1600" dirty="0"/>
                  <a:t>Mask</a:t>
                </a:r>
                <a:r>
                  <a:rPr lang="zh-CN" altLang="en-US" sz="1600" dirty="0"/>
                  <a:t>得到</a:t>
                </a:r>
                <a:r>
                  <a:rPr lang="en-US" altLang="zh-CN" sz="1600" dirty="0"/>
                  <a:t>K</a:t>
                </a:r>
                <a:r>
                  <a:rPr lang="zh-CN" altLang="en-US" sz="1600" dirty="0"/>
                  <a:t>个</a:t>
                </a:r>
                <a:r>
                  <a:rPr lang="en-US" altLang="zh-CN" sz="1600" dirty="0"/>
                  <a:t>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zh-CN" altLang="en-US" sz="1600" dirty="0"/>
                  <a:t>作为</a:t>
                </a:r>
                <a:r>
                  <a:rPr lang="en-US" altLang="zh-CN" sz="1600" dirty="0"/>
                  <a:t>URDF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K</a:t>
                </a:r>
                <a:r>
                  <a:rPr lang="zh-CN" altLang="en-US" sz="1600" dirty="0"/>
                  <a:t>个</a:t>
                </a:r>
                <a:r>
                  <a:rPr lang="en-US" altLang="zh-CN" sz="1600" dirty="0"/>
                  <a:t>link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对于每个</a:t>
                </a:r>
                <a:r>
                  <a:rPr lang="en-US" altLang="zh-CN" sz="1600" dirty="0"/>
                  <a:t>part, </a:t>
                </a:r>
                <a:r>
                  <a:rPr lang="zh-CN" altLang="en-US" sz="1600" dirty="0"/>
                  <a:t>预测</a:t>
                </a:r>
                <a:r>
                  <a:rPr lang="en-US" altLang="zh-CN" sz="1600" dirty="0"/>
                  <a:t>Physical property (</a:t>
                </a:r>
                <a:r>
                  <a:rPr lang="zh-CN" altLang="en-US" sz="1600" dirty="0"/>
                  <a:t>即该部分的质量，通过体积</a:t>
                </a:r>
                <a:r>
                  <a:rPr lang="en-US" altLang="zh-CN" sz="1600" dirty="0"/>
                  <a:t>×</a:t>
                </a:r>
                <a:r>
                  <a:rPr lang="zh-CN" altLang="en-US" sz="1600" dirty="0"/>
                  <a:t>材料密度来作为训练时候的</a:t>
                </a:r>
                <a:r>
                  <a:rPr lang="en-US" altLang="zh-CN" sz="1600" dirty="0"/>
                  <a:t>label)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对于每个</a:t>
                </a:r>
                <a:r>
                  <a:rPr lang="en-US" altLang="zh-CN" sz="1600" dirty="0"/>
                  <a:t>parts pair (u, v),</a:t>
                </a:r>
                <a:r>
                  <a:rPr lang="zh-CN" altLang="en-US" sz="1600" dirty="0"/>
                  <a:t> 预测</a:t>
                </a:r>
                <a:r>
                  <a:rPr lang="en-US" altLang="zh-CN" sz="1600" dirty="0"/>
                  <a:t>joint relationship type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600" dirty="0"/>
                  <a:t>joint spatial description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故初始环境状态表示为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×14×1024</m:t>
                        </m:r>
                      </m:sup>
                    </m:sSup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EA07A6-56AC-4E3D-BD8B-FAB712D7D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30" y="2309551"/>
                <a:ext cx="7937770" cy="4061689"/>
              </a:xfrm>
              <a:prstGeom prst="rect">
                <a:avLst/>
              </a:prstGeom>
              <a:blipFill>
                <a:blip r:embed="rId3"/>
                <a:stretch>
                  <a:fillRect l="-461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9C4C56E-1E73-48C8-BDA7-6682C168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5" y="2345580"/>
            <a:ext cx="4139221" cy="178818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41395A-5A0B-4660-9C18-84C1066FF57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76006" y="1021766"/>
            <a:ext cx="3333345" cy="132381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4329BE5-9BB2-42D3-8BCB-0E7739E4C9CF}"/>
              </a:ext>
            </a:extLst>
          </p:cNvPr>
          <p:cNvSpPr txBox="1"/>
          <p:nvPr/>
        </p:nvSpPr>
        <p:spPr>
          <a:xfrm>
            <a:off x="292388" y="1840912"/>
            <a:ext cx="171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Pre-trained on SAPIEN dataset[1]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E71069-8C05-47FE-9546-8E1A0D49653D}"/>
              </a:ext>
            </a:extLst>
          </p:cNvPr>
          <p:cNvSpPr txBox="1"/>
          <p:nvPr/>
        </p:nvSpPr>
        <p:spPr>
          <a:xfrm>
            <a:off x="0" y="6569944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[1]SAPIEN: A simulated part-based interactive environment</a:t>
            </a:r>
            <a:endParaRPr lang="zh-CN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8CF4EF3-63E5-44E8-BFB4-4360E1705F48}"/>
                  </a:ext>
                </a:extLst>
              </p:cNvPr>
              <p:cNvSpPr/>
              <p:nvPr/>
            </p:nvSpPr>
            <p:spPr>
              <a:xfrm>
                <a:off x="-65715" y="4191998"/>
                <a:ext cx="4683439" cy="2270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最终得到初始环境状态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/>
                  <a:t>由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</a:t>
                </a:r>
                <a:r>
                  <a:rPr lang="en-US" altLang="zh-CN" sz="1600" dirty="0"/>
                  <a:t>Joints</a:t>
                </a:r>
                <a:r>
                  <a:rPr lang="zh-CN" altLang="en-US" sz="1600" dirty="0"/>
                  <a:t>组成</a:t>
                </a:r>
                <a:r>
                  <a:rPr lang="en-US" altLang="zh-CN" sz="1600" dirty="0"/>
                  <a:t>(N</a:t>
                </a:r>
                <a:r>
                  <a:rPr lang="zh-CN" altLang="en-US" sz="1600" dirty="0"/>
                  <a:t>＜</a:t>
                </a:r>
                <a:r>
                  <a:rPr lang="en-US" altLang="zh-CN" sz="1600" dirty="0"/>
                  <a:t>K×K)</a:t>
                </a:r>
                <a:r>
                  <a:rPr lang="zh-CN" altLang="en-US" sz="1600" dirty="0"/>
                  <a:t>，每个</a:t>
                </a:r>
                <a:r>
                  <a:rPr lang="en-US" altLang="zh-CN" sz="1600" dirty="0"/>
                  <a:t>joint</a:t>
                </a:r>
                <a:r>
                  <a:rPr lang="zh-CN" altLang="en-US" sz="1600" dirty="0"/>
                  <a:t>由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部分组成：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点云坐标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×1024</m:t>
                        </m:r>
                      </m:sup>
                    </m:sSup>
                  </m:oMath>
                </a14:m>
                <a:endParaRPr lang="en-US" altLang="zh-CN" sz="16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点云</a:t>
                </a:r>
                <a:r>
                  <a:rPr lang="en-US" altLang="zh-CN" sz="1600" dirty="0"/>
                  <a:t>mask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×1024</m:t>
                        </m:r>
                      </m:sup>
                    </m:sSup>
                  </m:oMath>
                </a14:m>
                <a:r>
                  <a:rPr lang="zh-CN" altLang="en-US" sz="1600" dirty="0"/>
                  <a:t>区分是</a:t>
                </a:r>
                <a:r>
                  <a:rPr lang="en-US" altLang="zh-CN" sz="1600" dirty="0"/>
                  <a:t>parent</a:t>
                </a:r>
                <a:r>
                  <a:rPr lang="zh-CN" altLang="en-US" sz="1600" dirty="0"/>
                  <a:t>还是</a:t>
                </a:r>
                <a:r>
                  <a:rPr lang="en-US" altLang="zh-CN" sz="1600" dirty="0"/>
                  <a:t>child link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Joint</a:t>
                </a:r>
                <a:r>
                  <a:rPr lang="zh-CN" altLang="en-US" sz="1600" dirty="0"/>
                  <a:t>类型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×1024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区分链接方式</a:t>
                </a:r>
                <a:endParaRPr lang="en-US" altLang="zh-CN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Joint</a:t>
                </a:r>
                <a:r>
                  <a:rPr lang="zh-CN" altLang="en-US" sz="1600" dirty="0"/>
                  <a:t>空间位置关系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×1024</m:t>
                        </m:r>
                      </m:sup>
                    </m:sSup>
                  </m:oMath>
                </a14:m>
                <a:r>
                  <a:rPr lang="en-US" altLang="zh-CN" sz="1600" dirty="0"/>
                  <a:t>: (</a:t>
                </a:r>
                <a:r>
                  <a:rPr lang="en-US" altLang="zh-CN" sz="1600" dirty="0" err="1"/>
                  <a:t>xyz</a:t>
                </a:r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rpy</a:t>
                </a:r>
                <a:r>
                  <a:rPr lang="en-US" altLang="zh-CN" sz="1600" dirty="0"/>
                  <a:t>)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8CF4EF3-63E5-44E8-BFB4-4360E1705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715" y="4191998"/>
                <a:ext cx="4683439" cy="2270814"/>
              </a:xfrm>
              <a:prstGeom prst="rect">
                <a:avLst/>
              </a:prstGeom>
              <a:blipFill>
                <a:blip r:embed="rId5"/>
                <a:stretch>
                  <a:fillRect l="-650" r="-5072" b="-2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5B187-380C-4F19-9B16-921B7F1CA53C}"/>
              </a:ext>
            </a:extLst>
          </p:cNvPr>
          <p:cNvSpPr txBox="1"/>
          <p:nvPr/>
        </p:nvSpPr>
        <p:spPr>
          <a:xfrm>
            <a:off x="0" y="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75119B-76F8-4B3C-9FF3-29F7E939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32" y="0"/>
            <a:ext cx="7691336" cy="25343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D02658-663E-4DBC-9486-A1A3AC520BCE}"/>
              </a:ext>
            </a:extLst>
          </p:cNvPr>
          <p:cNvSpPr/>
          <p:nvPr/>
        </p:nvSpPr>
        <p:spPr>
          <a:xfrm>
            <a:off x="5045412" y="1413754"/>
            <a:ext cx="2354094" cy="9468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604A6F-C9D8-4E47-9DF4-27CBCCD854D1}"/>
              </a:ext>
            </a:extLst>
          </p:cNvPr>
          <p:cNvGrpSpPr/>
          <p:nvPr/>
        </p:nvGrpSpPr>
        <p:grpSpPr>
          <a:xfrm>
            <a:off x="4254230" y="2360579"/>
            <a:ext cx="7937770" cy="3916925"/>
            <a:chOff x="4254230" y="2360579"/>
            <a:chExt cx="7937770" cy="39169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BB2D26E-5520-42D1-8D1B-C7932C1DAD30}"/>
                    </a:ext>
                  </a:extLst>
                </p:cNvPr>
                <p:cNvSpPr txBox="1"/>
                <p:nvPr/>
              </p:nvSpPr>
              <p:spPr>
                <a:xfrm>
                  <a:off x="4254230" y="2698657"/>
                  <a:ext cx="7937770" cy="3445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dirty="0"/>
                    <a:t>Interactive Perception: </a:t>
                  </a:r>
                  <a:r>
                    <a:rPr lang="zh-CN" altLang="en-US" dirty="0"/>
                    <a:t>在</a:t>
                  </a:r>
                  <a:r>
                    <a:rPr lang="en-US" altLang="zh-CN" dirty="0"/>
                    <a:t>t</a:t>
                  </a:r>
                  <a:r>
                    <a:rPr lang="zh-CN" altLang="en-US" dirty="0"/>
                    <a:t>时刻采取</a:t>
                  </a:r>
                  <a:r>
                    <a:rPr lang="en-US" altLang="zh-CN" dirty="0"/>
                    <a:t>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/>
                    <a:t>，通过优化</a:t>
                  </a:r>
                  <a:r>
                    <a:rPr lang="en-US" altLang="zh-CN" dirty="0"/>
                    <a:t>t+1</a:t>
                  </a:r>
                  <a:r>
                    <a:rPr lang="zh-CN" altLang="en-US" dirty="0"/>
                    <a:t>时刻模拟环境中点云的变化结果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dirty="0"/>
                    <a:t>和从真实环境中新感知的点云数据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dirty="0"/>
                    <a:t>二者之间的差距最小来改进初始模型的参数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</m:d>
                    </m:oMath>
                  </a14:m>
                  <a:r>
                    <a:rPr lang="zh-CN" altLang="en-US" b="0" dirty="0"/>
                    <a:t>（</a:t>
                  </a:r>
                  <a:r>
                    <a:rPr lang="zh-CN" altLang="en-US" dirty="0"/>
                    <a:t>注意这些参数也是状态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中</m:t>
                      </m:r>
                    </m:oMath>
                  </a14:m>
                  <a:r>
                    <a:rPr lang="zh-CN" altLang="en-US" b="0" dirty="0"/>
                    <a:t>的）</a:t>
                  </a:r>
                  <a:endParaRPr lang="en-US" altLang="zh-CN" b="0" dirty="0"/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altLang="zh-CN" dirty="0"/>
                    <a:t>1. 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altLang="zh-CN" dirty="0"/>
                    <a:t>D				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dirty="0"/>
                    <a:t>其中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是从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之间估计的</a:t>
                  </a:r>
                  <a:r>
                    <a:rPr lang="en-US" altLang="zh-CN" dirty="0"/>
                    <a:t>scene flow,</a:t>
                  </a:r>
                  <a:r>
                    <a:rPr lang="zh-CN" altLang="en-US" dirty="0"/>
                    <a:t>引入该变量的作用主要是实现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之间的一一对应，通过在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中</m:t>
                      </m:r>
                    </m:oMath>
                  </a14:m>
                  <a:r>
                    <a:rPr lang="zh-CN" altLang="en-US" dirty="0"/>
                    <a:t>寻找与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最近</m:t>
                      </m:r>
                    </m:oMath>
                  </a14:m>
                  <a:r>
                    <a:rPr lang="zh-CN" altLang="en-US" dirty="0"/>
                    <a:t>的点作为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a14:m>
                  <a:endParaRPr lang="en-US" altLang="zh-CN" dirty="0"/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 startAt="3"/>
                  </a:pPr>
                  <a:r>
                    <a:rPr lang="zh-CN" altLang="en-US" dirty="0"/>
                    <a:t>优化</a:t>
                  </a:r>
                  <a:endParaRPr lang="en-US" altLang="zh-CN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BB2D26E-5520-42D1-8D1B-C7932C1DA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230" y="2698657"/>
                  <a:ext cx="7937770" cy="3445687"/>
                </a:xfrm>
                <a:prstGeom prst="rect">
                  <a:avLst/>
                </a:prstGeom>
                <a:blipFill>
                  <a:blip r:embed="rId3"/>
                  <a:stretch>
                    <a:fillRect l="-691" r="-154" b="-1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B8A0BC7-675E-4338-941D-FCBF0F00112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222459" y="2360579"/>
              <a:ext cx="0" cy="4474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B67BF04-51B5-4392-B94D-14BB1DB7EB08}"/>
                </a:ext>
              </a:extLst>
            </p:cNvPr>
            <p:cNvGrpSpPr/>
            <p:nvPr/>
          </p:nvGrpSpPr>
          <p:grpSpPr>
            <a:xfrm>
              <a:off x="4565515" y="4022388"/>
              <a:ext cx="4027253" cy="2255116"/>
              <a:chOff x="4565515" y="4022388"/>
              <a:chExt cx="4027253" cy="2255116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D5108CF5-D90F-45B9-8C4F-656381882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5515" y="4022388"/>
                <a:ext cx="2833989" cy="52399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05EA5CF-B16F-4A15-B3D1-3A761DD5A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5515" y="4403840"/>
                <a:ext cx="3355126" cy="523994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399CD88D-0E4F-41D7-B448-DE8188DD0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8606" y="5646509"/>
                <a:ext cx="3464162" cy="6309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029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5B187-380C-4F19-9B16-921B7F1CA53C}"/>
              </a:ext>
            </a:extLst>
          </p:cNvPr>
          <p:cNvSpPr txBox="1"/>
          <p:nvPr/>
        </p:nvSpPr>
        <p:spPr>
          <a:xfrm>
            <a:off x="0" y="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4291F3-5DAE-4873-AD33-926C0442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32" y="0"/>
            <a:ext cx="7691336" cy="253437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8782039-E312-4A61-9379-332FEA690B53}"/>
              </a:ext>
            </a:extLst>
          </p:cNvPr>
          <p:cNvGrpSpPr/>
          <p:nvPr/>
        </p:nvGrpSpPr>
        <p:grpSpPr>
          <a:xfrm>
            <a:off x="2526564" y="2534377"/>
            <a:ext cx="8047496" cy="4257704"/>
            <a:chOff x="970138" y="2534377"/>
            <a:chExt cx="8047496" cy="42577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CCB8C528-18C0-4AD6-874F-D66655643DC2}"/>
                    </a:ext>
                  </a:extLst>
                </p:cNvPr>
                <p:cNvSpPr txBox="1"/>
                <p:nvPr/>
              </p:nvSpPr>
              <p:spPr>
                <a:xfrm>
                  <a:off x="970138" y="2534377"/>
                  <a:ext cx="8047496" cy="4257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dirty="0"/>
                    <a:t>Sim-Real Gap Reduction</a:t>
                  </a:r>
                  <a:r>
                    <a:rPr lang="zh-CN" altLang="en-US" dirty="0"/>
                    <a:t>：同时维护两个状态序列</a:t>
                  </a:r>
                  <a:endParaRPr lang="en-US" altLang="zh-CN" dirty="0"/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zh-CN" altLang="en-US" dirty="0"/>
                    <a:t>模拟器中状态序列：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b="0" dirty="0"/>
                    <a:t>更新由两部分组成</a:t>
                  </a:r>
                  <a:endParaRPr lang="en-US" altLang="zh-CN" b="0" dirty="0"/>
                </a:p>
                <a:p>
                  <a:pPr marL="800100" lvl="1" indent="-3429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b="0" dirty="0"/>
                    <a:t>模拟器基于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 b="0" dirty="0"/>
                    <a:t>模拟</a:t>
                  </a:r>
                  <a:r>
                    <a:rPr lang="en-US" altLang="zh-CN" b="0" dirty="0"/>
                    <a:t>+</a:t>
                  </a:r>
                  <a:r>
                    <a:rPr lang="zh-CN" altLang="en-US" b="0" dirty="0"/>
                    <a:t>估计的</a:t>
                  </a:r>
                  <a:r>
                    <a:rPr lang="en-US" altLang="zh-CN" dirty="0"/>
                    <a:t>Sim-Real</a:t>
                  </a:r>
                  <a:r>
                    <a:rPr lang="zh-CN" altLang="en-US" dirty="0"/>
                    <a:t>残差</a:t>
                  </a:r>
                  <a:endParaRPr lang="en-US" altLang="zh-CN" dirty="0"/>
                </a:p>
                <a:p>
                  <a:pPr marL="800100" lvl="1" indent="-3429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b="0" dirty="0"/>
                </a:p>
                <a:p>
                  <a:pPr marL="800100" lvl="1" indent="-3429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dirty="0"/>
                </a:p>
                <a:p>
                  <a:pPr marL="800100" lvl="1" indent="-3429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b="0" dirty="0"/>
                </a:p>
                <a:p>
                  <a:pPr marL="800100" lvl="1" indent="-3429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dirty="0"/>
                </a:p>
                <a:p>
                  <a:pPr marL="800100" lvl="1" indent="-3429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Interactive Perception</a:t>
                  </a:r>
                  <a:r>
                    <a:rPr lang="zh-CN" altLang="en-US" dirty="0"/>
                    <a:t>中对部分参数的更新</a:t>
                  </a:r>
                  <a:endParaRPr lang="en-US" altLang="zh-CN" b="0" dirty="0"/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zh-CN" altLang="en-US" dirty="0"/>
                    <a:t>现实空间状态序列：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a14:m>
                  <a:endParaRPr lang="en-US" altLang="zh-CN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dirty="0"/>
                    <a:t>更新方式为每个新时刻从现实空间中重新感知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CCB8C528-18C0-4AD6-874F-D66655643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38" y="2534377"/>
                  <a:ext cx="8047496" cy="4257704"/>
                </a:xfrm>
                <a:prstGeom prst="rect">
                  <a:avLst/>
                </a:prstGeom>
                <a:blipFill>
                  <a:blip r:embed="rId3"/>
                  <a:stretch>
                    <a:fillRect l="-606" b="-14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4756DD2-6197-4EF5-B8A3-77AB64FA0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0187" y="3985012"/>
              <a:ext cx="4127123" cy="1552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413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5B187-380C-4F19-9B16-921B7F1CA53C}"/>
              </a:ext>
            </a:extLst>
          </p:cNvPr>
          <p:cNvSpPr txBox="1"/>
          <p:nvPr/>
        </p:nvSpPr>
        <p:spPr>
          <a:xfrm>
            <a:off x="0" y="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4291F3-5DAE-4873-AD33-926C0442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32" y="0"/>
            <a:ext cx="7691336" cy="25343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874A46-04A6-4EE1-8831-C67228A5E482}"/>
                  </a:ext>
                </a:extLst>
              </p:cNvPr>
              <p:cNvSpPr txBox="1"/>
              <p:nvPr/>
            </p:nvSpPr>
            <p:spPr>
              <a:xfrm>
                <a:off x="207524" y="2464340"/>
                <a:ext cx="5888475" cy="421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训练策略：针对一个任务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zh-CN" altLang="en-US" sz="1600" dirty="0"/>
                  <a:t>，主要由三个步骤组成，即</a:t>
                </a:r>
                <a:r>
                  <a:rPr lang="en-US" altLang="zh-CN" sz="1600" dirty="0"/>
                  <a:t>Object-centric setting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Robot-centric setting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Real world setting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600" dirty="0"/>
                  <a:t>Object-centric setting</a:t>
                </a:r>
                <a:r>
                  <a:rPr lang="zh-CN" altLang="en-US" sz="1600" dirty="0"/>
                  <a:t>：只在模拟环境中进行，并且不引入机器人，直接强制改变物体形态。学习一个物体状态的改变序列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1600" dirty="0"/>
                  <a:t>来完成任务。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600" dirty="0"/>
                  <a:t>Robot-centric setting</a:t>
                </a:r>
                <a:r>
                  <a:rPr lang="zh-CN" altLang="en-US" sz="1600" dirty="0"/>
                  <a:t>：只在模拟环境中进行，引入机器人，基于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学习一个动作序列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𝑠𝑖𝑚</m:t>
                                </m:r>
                              </m:sup>
                            </m:sSub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1600" dirty="0"/>
                  <a:t>和策略函数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600" dirty="0"/>
                  <a:t>Real world setting</a:t>
                </a:r>
                <a:r>
                  <a:rPr lang="zh-CN" altLang="en-US" sz="1600" dirty="0"/>
                  <a:t>：基于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得到真实环境下的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874A46-04A6-4EE1-8831-C67228A5E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24" y="2464340"/>
                <a:ext cx="5888475" cy="4211987"/>
              </a:xfrm>
              <a:prstGeom prst="rect">
                <a:avLst/>
              </a:prstGeom>
              <a:blipFill>
                <a:blip r:embed="rId3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7CD289D-0AF5-4F72-806D-260ECCDACEE9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6096000" y="1616114"/>
            <a:ext cx="3080162" cy="91826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DEE5FB1-42BC-480C-B611-1E296A8B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37" y="3166793"/>
            <a:ext cx="3123046" cy="8864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D30940-31E7-4C7D-B933-01724247D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346" y="4685637"/>
            <a:ext cx="3557159" cy="10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3D854A-4B80-40F7-8ADC-98FA1CA9BA78}"/>
              </a:ext>
            </a:extLst>
          </p:cNvPr>
          <p:cNvSpPr txBox="1"/>
          <p:nvPr/>
        </p:nvSpPr>
        <p:spPr>
          <a:xfrm>
            <a:off x="0" y="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D6412C-F7C3-47B4-8376-D059FB02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7" y="886567"/>
            <a:ext cx="5089653" cy="17438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5DF1A5-1D66-4C28-9286-315475A6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7" y="3782305"/>
            <a:ext cx="4950328" cy="22539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759694-EF95-4581-93BC-5118A6DD889C}"/>
              </a:ext>
            </a:extLst>
          </p:cNvPr>
          <p:cNvSpPr txBox="1"/>
          <p:nvPr/>
        </p:nvSpPr>
        <p:spPr>
          <a:xfrm>
            <a:off x="430537" y="51723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交互感知对建模准确性的提升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09A5F-3938-4AE8-BEBD-CFDD83EC9D32}"/>
              </a:ext>
            </a:extLst>
          </p:cNvPr>
          <p:cNvSpPr txBox="1"/>
          <p:nvPr/>
        </p:nvSpPr>
        <p:spPr>
          <a:xfrm>
            <a:off x="430537" y="3348122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Sample-efficient &amp; Generalization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A9E9DE-22A9-4E91-8AA8-F38D2C0A3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16" y="3717454"/>
            <a:ext cx="5717147" cy="24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669</Words>
  <Application>Microsoft Office PowerPoint</Application>
  <PresentationFormat>宽屏</PresentationFormat>
  <Paragraphs>60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 Liu</dc:creator>
  <cp:lastModifiedBy>Si Liu</cp:lastModifiedBy>
  <cp:revision>342</cp:revision>
  <dcterms:created xsi:type="dcterms:W3CDTF">2022-01-12T02:20:00Z</dcterms:created>
  <dcterms:modified xsi:type="dcterms:W3CDTF">2022-01-12T13:54:55Z</dcterms:modified>
</cp:coreProperties>
</file>