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65" r:id="rId2"/>
  </p:sldMasterIdLst>
  <p:notesMasterIdLst>
    <p:notesMasterId r:id="rId53"/>
  </p:notesMasterIdLst>
  <p:sldIdLst>
    <p:sldId id="300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4" r:id="rId11"/>
    <p:sldId id="343" r:id="rId12"/>
    <p:sldId id="345" r:id="rId13"/>
    <p:sldId id="346" r:id="rId14"/>
    <p:sldId id="351" r:id="rId15"/>
    <p:sldId id="347" r:id="rId16"/>
    <p:sldId id="349" r:id="rId17"/>
    <p:sldId id="350" r:id="rId18"/>
    <p:sldId id="352" r:id="rId19"/>
    <p:sldId id="367" r:id="rId20"/>
    <p:sldId id="302" r:id="rId21"/>
    <p:sldId id="303" r:id="rId22"/>
    <p:sldId id="259" r:id="rId23"/>
    <p:sldId id="324" r:id="rId24"/>
    <p:sldId id="325" r:id="rId25"/>
    <p:sldId id="327" r:id="rId26"/>
    <p:sldId id="328" r:id="rId27"/>
    <p:sldId id="326" r:id="rId28"/>
    <p:sldId id="335" r:id="rId29"/>
    <p:sldId id="369" r:id="rId30"/>
    <p:sldId id="305" r:id="rId31"/>
    <p:sldId id="368" r:id="rId32"/>
    <p:sldId id="330" r:id="rId33"/>
    <p:sldId id="316" r:id="rId34"/>
    <p:sldId id="332" r:id="rId35"/>
    <p:sldId id="353" r:id="rId36"/>
    <p:sldId id="354" r:id="rId37"/>
    <p:sldId id="355" r:id="rId38"/>
    <p:sldId id="356" r:id="rId39"/>
    <p:sldId id="357" r:id="rId40"/>
    <p:sldId id="370" r:id="rId41"/>
    <p:sldId id="358" r:id="rId42"/>
    <p:sldId id="360" r:id="rId43"/>
    <p:sldId id="361" r:id="rId44"/>
    <p:sldId id="362" r:id="rId45"/>
    <p:sldId id="371" r:id="rId46"/>
    <p:sldId id="366" r:id="rId47"/>
    <p:sldId id="363" r:id="rId48"/>
    <p:sldId id="372" r:id="rId49"/>
    <p:sldId id="364" r:id="rId50"/>
    <p:sldId id="365" r:id="rId51"/>
    <p:sldId id="315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74" autoAdjust="0"/>
    <p:restoredTop sz="81088" autoAdjust="0"/>
  </p:normalViewPr>
  <p:slideViewPr>
    <p:cSldViewPr snapToGrid="0">
      <p:cViewPr varScale="1">
        <p:scale>
          <a:sx n="105" d="100"/>
          <a:sy n="105" d="100"/>
        </p:scale>
        <p:origin x="9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4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13B17-C506-4D51-BB37-16B365906619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8D5BB-B127-481F-BC0A-2F77C576BB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22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rchitecture/reference-architectures/microservices/aks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194323-46EB-47FD-802B-1151F9FD2B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2780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895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Follow up: what about CI/CD for the infrastructure? Terraform, Pulumi, ARM templates...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6811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Follow up question/discussion: where are you running them?</a:t>
            </a:r>
          </a:p>
          <a:p>
            <a:endParaRPr lang="sv-SE" dirty="0"/>
          </a:p>
          <a:p>
            <a:r>
              <a:rPr lang="sv-SE" dirty="0"/>
              <a:t>Locally? Infrastructure on-prem? Already in the cloud?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4244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0418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Discuss a fictive case based on real customer cases and design an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7529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min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läsa</a:t>
            </a:r>
            <a:r>
              <a:rPr lang="en-US" dirty="0"/>
              <a:t> </a:t>
            </a:r>
            <a:r>
              <a:rPr lang="en-US" dirty="0" err="1"/>
              <a:t>texten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4983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4338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7108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4590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76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err="1">
                <a:effectLst/>
                <a:latin typeface="Calibri" panose="020F0502020204030204" pitchFamily="34" charset="0"/>
              </a:rPr>
              <a:t>viktigt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och</a:t>
            </a:r>
            <a:r>
              <a:rPr lang="en-US" sz="1800" dirty="0">
                <a:effectLst/>
                <a:latin typeface="Calibri" panose="020F0502020204030204" pitchFamily="34" charset="0"/>
              </a:rPr>
              <a:t> bra om de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ställer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frågor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och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är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interaktiva</a:t>
            </a:r>
            <a:r>
              <a:rPr lang="en-US" sz="1800" dirty="0">
                <a:effectLst/>
                <a:latin typeface="Calibri" panose="020F0502020204030204" pitchFamily="34" charset="0"/>
              </a:rPr>
              <a:t> med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oss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också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</a:rPr>
              <a:t>Reminder: there are no stupid questions, only stupid answers and that’s why we are here! So do be afraid, just ask away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5935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076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0292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2647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7212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7596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4051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1189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1035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2817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Reference Links:</a:t>
            </a:r>
            <a:endParaRPr lang="en-US" dirty="0"/>
          </a:p>
          <a:p>
            <a:r>
              <a:rPr lang="en-US" dirty="0">
                <a:hlinkClick r:id="rId3"/>
              </a:rPr>
              <a:t>https://docs.microsoft.com/en-us/azure/architecture/reference-architectures/microservices/aks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785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Not just kubernetes and containers</a:t>
            </a:r>
          </a:p>
          <a:p>
            <a:endParaRPr lang="sv-SE" dirty="0"/>
          </a:p>
          <a:p>
            <a:r>
              <a:rPr lang="sv-SE" dirty="0"/>
              <a:t>TLDR: piece of software, designed to run in, and reap the benefits of ”the cloud”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8678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743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Take</a:t>
            </a:r>
            <a:r>
              <a:rPr lang="sv-SE" dirty="0"/>
              <a:t> note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doing</a:t>
            </a:r>
            <a:r>
              <a:rPr lang="sv-SE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3471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Take</a:t>
            </a:r>
            <a:r>
              <a:rPr lang="sv-SE" dirty="0"/>
              <a:t> note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doing</a:t>
            </a:r>
            <a:r>
              <a:rPr lang="sv-SE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4179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Take</a:t>
            </a:r>
            <a:r>
              <a:rPr lang="sv-SE" dirty="0"/>
              <a:t> note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doing</a:t>
            </a:r>
            <a:r>
              <a:rPr lang="sv-SE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0595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Take</a:t>
            </a:r>
            <a:r>
              <a:rPr lang="sv-SE" dirty="0"/>
              <a:t> note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doing</a:t>
            </a:r>
            <a:r>
              <a:rPr lang="sv-SE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796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6584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048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3814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5865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043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14820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8360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03376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B9A6D4-FB34-4BDB-BA1E-7271914431FC}" type="datetime8">
              <a:rPr lang="en-US" smtClean="0">
                <a:solidFill>
                  <a:prstClr val="black"/>
                </a:solidFill>
              </a:rPr>
              <a:t>9/27/2021 2:01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50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4011344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Mostly</a:t>
            </a:r>
          </a:p>
          <a:p>
            <a:endParaRPr lang="sv-SE" dirty="0"/>
          </a:p>
          <a:p>
            <a:r>
              <a:rPr lang="sv-SE" dirty="0"/>
              <a:t>Containers: pick the best tool for the job. GraphQL running on node, REST api written in C# and your batch job processor written in Rust</a:t>
            </a:r>
          </a:p>
          <a:p>
            <a:endParaRPr lang="sv-SE" dirty="0"/>
          </a:p>
          <a:p>
            <a:r>
              <a:rPr lang="sv-SE" dirty="0"/>
              <a:t>Azure functions: C#, F#, js, ts, powershell, python, java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078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Depends</a:t>
            </a:r>
          </a:p>
          <a:p>
            <a:endParaRPr lang="sv-SE" dirty="0"/>
          </a:p>
          <a:p>
            <a:r>
              <a:rPr lang="sv-SE" dirty="0"/>
              <a:t>Containers, then mostly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071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built with resiliency and scalability in mind</a:t>
            </a:r>
          </a:p>
          <a:p>
            <a:endParaRPr lang="sv-SE" dirty="0"/>
          </a:p>
          <a:p>
            <a:r>
              <a:rPr lang="sv-SE" dirty="0"/>
              <a:t>validate? throw a chaos monkey into the 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051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007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Ties together with the scalability as well as resilience attribute.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411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7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4411" spc="-74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3" y="3878586"/>
            <a:ext cx="8964187" cy="1792326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647" spc="0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dirty="0">
                <a:gradFill>
                  <a:gsLst>
                    <a:gs pos="2239">
                      <a:srgbClr val="FFFFFF"/>
                    </a:gs>
                    <a:gs pos="11940">
                      <a:srgbClr val="FFFFFF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258FFF-F925-446B-8502-81C933981705}" type="slidenum">
              <a:rPr>
                <a:gradFill>
                  <a:gsLst>
                    <a:gs pos="2239">
                      <a:srgbClr val="FFFFFF"/>
                    </a:gs>
                    <a:gs pos="11940">
                      <a:srgbClr val="FFFFFF"/>
                    </a:gs>
                  </a:gsLst>
                  <a:lin ang="5400000" scaled="0"/>
                </a:gradFill>
              </a:rPr>
              <a:pPr/>
              <a:t>‹#›</a:t>
            </a:fld>
            <a:endParaRPr dirty="0">
              <a:gradFill>
                <a:gsLst>
                  <a:gs pos="2239">
                    <a:srgbClr val="FFFFFF"/>
                  </a:gs>
                  <a:gs pos="1194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5226" y="470410"/>
            <a:ext cx="1606862" cy="35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857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5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283580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34925860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Microsoft Cloud Workshop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CAC56D8-7E55-4F0C-8E9D-9362AAA1BE8A}"/>
              </a:ext>
            </a:extLst>
          </p:cNvPr>
          <p:cNvSpPr/>
          <p:nvPr userDrawn="1"/>
        </p:nvSpPr>
        <p:spPr>
          <a:xfrm>
            <a:off x="6752004" y="456225"/>
            <a:ext cx="5263783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4800" b="1" kern="1200" cap="none" spc="-98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Microsoft Cloud Workshop</a:t>
            </a:r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E79ACDCA-90B8-4F93-AB30-1088C4082FC4}"/>
              </a:ext>
            </a:extLst>
          </p:cNvPr>
          <p:cNvSpPr>
            <a:spLocks/>
          </p:cNvSpPr>
          <p:nvPr userDrawn="1"/>
        </p:nvSpPr>
        <p:spPr bwMode="auto">
          <a:xfrm>
            <a:off x="269300" y="4471379"/>
            <a:ext cx="12063937" cy="2228238"/>
          </a:xfrm>
          <a:custGeom>
            <a:avLst/>
            <a:gdLst>
              <a:gd name="T0" fmla="*/ 0 w 2301"/>
              <a:gd name="T1" fmla="*/ 122 h 425"/>
              <a:gd name="T2" fmla="*/ 10 w 2301"/>
              <a:gd name="T3" fmla="*/ 293 h 425"/>
              <a:gd name="T4" fmla="*/ 34 w 2301"/>
              <a:gd name="T5" fmla="*/ 211 h 425"/>
              <a:gd name="T6" fmla="*/ 108 w 2301"/>
              <a:gd name="T7" fmla="*/ 293 h 425"/>
              <a:gd name="T8" fmla="*/ 124 w 2301"/>
              <a:gd name="T9" fmla="*/ 132 h 425"/>
              <a:gd name="T10" fmla="*/ 148 w 2301"/>
              <a:gd name="T11" fmla="*/ 78 h 425"/>
              <a:gd name="T12" fmla="*/ 187 w 2301"/>
              <a:gd name="T13" fmla="*/ 132 h 425"/>
              <a:gd name="T14" fmla="*/ 204 w 2301"/>
              <a:gd name="T15" fmla="*/ 243 h 425"/>
              <a:gd name="T16" fmla="*/ 231 w 2301"/>
              <a:gd name="T17" fmla="*/ 51 h 425"/>
              <a:gd name="T18" fmla="*/ 285 w 2301"/>
              <a:gd name="T19" fmla="*/ 51 h 425"/>
              <a:gd name="T20" fmla="*/ 307 w 2301"/>
              <a:gd name="T21" fmla="*/ 172 h 425"/>
              <a:gd name="T22" fmla="*/ 315 w 2301"/>
              <a:gd name="T23" fmla="*/ 43 h 425"/>
              <a:gd name="T24" fmla="*/ 400 w 2301"/>
              <a:gd name="T25" fmla="*/ 177 h 425"/>
              <a:gd name="T26" fmla="*/ 439 w 2301"/>
              <a:gd name="T27" fmla="*/ 39 h 425"/>
              <a:gd name="T28" fmla="*/ 471 w 2301"/>
              <a:gd name="T29" fmla="*/ 177 h 425"/>
              <a:gd name="T30" fmla="*/ 498 w 2301"/>
              <a:gd name="T31" fmla="*/ 293 h 425"/>
              <a:gd name="T32" fmla="*/ 522 w 2301"/>
              <a:gd name="T33" fmla="*/ 182 h 425"/>
              <a:gd name="T34" fmla="*/ 582 w 2301"/>
              <a:gd name="T35" fmla="*/ 264 h 425"/>
              <a:gd name="T36" fmla="*/ 682 w 2301"/>
              <a:gd name="T37" fmla="*/ 293 h 425"/>
              <a:gd name="T38" fmla="*/ 704 w 2301"/>
              <a:gd name="T39" fmla="*/ 126 h 425"/>
              <a:gd name="T40" fmla="*/ 780 w 2301"/>
              <a:gd name="T41" fmla="*/ 240 h 425"/>
              <a:gd name="T42" fmla="*/ 808 w 2301"/>
              <a:gd name="T43" fmla="*/ 154 h 425"/>
              <a:gd name="T44" fmla="*/ 852 w 2301"/>
              <a:gd name="T45" fmla="*/ 154 h 425"/>
              <a:gd name="T46" fmla="*/ 878 w 2301"/>
              <a:gd name="T47" fmla="*/ 240 h 425"/>
              <a:gd name="T48" fmla="*/ 915 w 2301"/>
              <a:gd name="T49" fmla="*/ 101 h 425"/>
              <a:gd name="T50" fmla="*/ 990 w 2301"/>
              <a:gd name="T51" fmla="*/ 101 h 425"/>
              <a:gd name="T52" fmla="*/ 1041 w 2301"/>
              <a:gd name="T53" fmla="*/ 240 h 425"/>
              <a:gd name="T54" fmla="*/ 1069 w 2301"/>
              <a:gd name="T55" fmla="*/ 154 h 425"/>
              <a:gd name="T56" fmla="*/ 1113 w 2301"/>
              <a:gd name="T57" fmla="*/ 154 h 425"/>
              <a:gd name="T58" fmla="*/ 1140 w 2301"/>
              <a:gd name="T59" fmla="*/ 240 h 425"/>
              <a:gd name="T60" fmla="*/ 1161 w 2301"/>
              <a:gd name="T61" fmla="*/ 126 h 425"/>
              <a:gd name="T62" fmla="*/ 1237 w 2301"/>
              <a:gd name="T63" fmla="*/ 293 h 425"/>
              <a:gd name="T64" fmla="*/ 1335 w 2301"/>
              <a:gd name="T65" fmla="*/ 264 h 425"/>
              <a:gd name="T66" fmla="*/ 1377 w 2301"/>
              <a:gd name="T67" fmla="*/ 182 h 425"/>
              <a:gd name="T68" fmla="*/ 1422 w 2301"/>
              <a:gd name="T69" fmla="*/ 293 h 425"/>
              <a:gd name="T70" fmla="*/ 1443 w 2301"/>
              <a:gd name="T71" fmla="*/ 177 h 425"/>
              <a:gd name="T72" fmla="*/ 1465 w 2301"/>
              <a:gd name="T73" fmla="*/ 39 h 425"/>
              <a:gd name="T74" fmla="*/ 1492 w 2301"/>
              <a:gd name="T75" fmla="*/ 177 h 425"/>
              <a:gd name="T76" fmla="*/ 1540 w 2301"/>
              <a:gd name="T77" fmla="*/ 43 h 425"/>
              <a:gd name="T78" fmla="*/ 1618 w 2301"/>
              <a:gd name="T79" fmla="*/ 172 h 425"/>
              <a:gd name="T80" fmla="*/ 1639 w 2301"/>
              <a:gd name="T81" fmla="*/ 51 h 425"/>
              <a:gd name="T82" fmla="*/ 1695 w 2301"/>
              <a:gd name="T83" fmla="*/ 51 h 425"/>
              <a:gd name="T84" fmla="*/ 1716 w 2301"/>
              <a:gd name="T85" fmla="*/ 243 h 425"/>
              <a:gd name="T86" fmla="*/ 1735 w 2301"/>
              <a:gd name="T87" fmla="*/ 132 h 425"/>
              <a:gd name="T88" fmla="*/ 1759 w 2301"/>
              <a:gd name="T89" fmla="*/ 78 h 425"/>
              <a:gd name="T90" fmla="*/ 1799 w 2301"/>
              <a:gd name="T91" fmla="*/ 132 h 425"/>
              <a:gd name="T92" fmla="*/ 1813 w 2301"/>
              <a:gd name="T93" fmla="*/ 293 h 425"/>
              <a:gd name="T94" fmla="*/ 1836 w 2301"/>
              <a:gd name="T95" fmla="*/ 211 h 425"/>
              <a:gd name="T96" fmla="*/ 1909 w 2301"/>
              <a:gd name="T97" fmla="*/ 293 h 425"/>
              <a:gd name="T98" fmla="*/ 1921 w 2301"/>
              <a:gd name="T99" fmla="*/ 122 h 425"/>
              <a:gd name="T100" fmla="*/ 2008 w 2301"/>
              <a:gd name="T101" fmla="*/ 253 h 425"/>
              <a:gd name="T102" fmla="*/ 2019 w 2301"/>
              <a:gd name="T103" fmla="*/ 161 h 425"/>
              <a:gd name="T104" fmla="*/ 2086 w 2301"/>
              <a:gd name="T105" fmla="*/ 174 h 425"/>
              <a:gd name="T106" fmla="*/ 2116 w 2301"/>
              <a:gd name="T107" fmla="*/ 159 h 425"/>
              <a:gd name="T108" fmla="*/ 2140 w 2301"/>
              <a:gd name="T109" fmla="*/ 90 h 425"/>
              <a:gd name="T110" fmla="*/ 2193 w 2301"/>
              <a:gd name="T111" fmla="*/ 159 h 425"/>
              <a:gd name="T112" fmla="*/ 2214 w 2301"/>
              <a:gd name="T113" fmla="*/ 234 h 425"/>
              <a:gd name="T114" fmla="*/ 2255 w 2301"/>
              <a:gd name="T115" fmla="*/ 125 h 425"/>
              <a:gd name="T116" fmla="*/ 2281 w 2301"/>
              <a:gd name="T117" fmla="*/ 23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01" h="425">
                <a:moveTo>
                  <a:pt x="2301" y="234"/>
                </a:moveTo>
                <a:lnTo>
                  <a:pt x="2301" y="425"/>
                </a:lnTo>
                <a:lnTo>
                  <a:pt x="0" y="425"/>
                </a:lnTo>
                <a:lnTo>
                  <a:pt x="0" y="122"/>
                </a:lnTo>
                <a:lnTo>
                  <a:pt x="10" y="122"/>
                </a:lnTo>
                <a:lnTo>
                  <a:pt x="10" y="180"/>
                </a:lnTo>
                <a:lnTo>
                  <a:pt x="10" y="180"/>
                </a:lnTo>
                <a:lnTo>
                  <a:pt x="10" y="293"/>
                </a:lnTo>
                <a:lnTo>
                  <a:pt x="21" y="293"/>
                </a:lnTo>
                <a:lnTo>
                  <a:pt x="21" y="264"/>
                </a:lnTo>
                <a:lnTo>
                  <a:pt x="34" y="264"/>
                </a:lnTo>
                <a:lnTo>
                  <a:pt x="34" y="211"/>
                </a:lnTo>
                <a:lnTo>
                  <a:pt x="94" y="211"/>
                </a:lnTo>
                <a:lnTo>
                  <a:pt x="94" y="264"/>
                </a:lnTo>
                <a:lnTo>
                  <a:pt x="108" y="264"/>
                </a:lnTo>
                <a:lnTo>
                  <a:pt x="108" y="293"/>
                </a:lnTo>
                <a:lnTo>
                  <a:pt x="117" y="293"/>
                </a:lnTo>
                <a:lnTo>
                  <a:pt x="117" y="159"/>
                </a:lnTo>
                <a:lnTo>
                  <a:pt x="124" y="159"/>
                </a:lnTo>
                <a:lnTo>
                  <a:pt x="124" y="132"/>
                </a:lnTo>
                <a:lnTo>
                  <a:pt x="132" y="132"/>
                </a:lnTo>
                <a:lnTo>
                  <a:pt x="132" y="105"/>
                </a:lnTo>
                <a:lnTo>
                  <a:pt x="148" y="105"/>
                </a:lnTo>
                <a:lnTo>
                  <a:pt x="148" y="78"/>
                </a:lnTo>
                <a:lnTo>
                  <a:pt x="171" y="78"/>
                </a:lnTo>
                <a:lnTo>
                  <a:pt x="171" y="105"/>
                </a:lnTo>
                <a:lnTo>
                  <a:pt x="187" y="105"/>
                </a:lnTo>
                <a:lnTo>
                  <a:pt x="187" y="132"/>
                </a:lnTo>
                <a:lnTo>
                  <a:pt x="195" y="132"/>
                </a:lnTo>
                <a:lnTo>
                  <a:pt x="195" y="159"/>
                </a:lnTo>
                <a:lnTo>
                  <a:pt x="204" y="159"/>
                </a:lnTo>
                <a:lnTo>
                  <a:pt x="204" y="243"/>
                </a:lnTo>
                <a:lnTo>
                  <a:pt x="215" y="243"/>
                </a:lnTo>
                <a:lnTo>
                  <a:pt x="215" y="84"/>
                </a:lnTo>
                <a:lnTo>
                  <a:pt x="231" y="84"/>
                </a:lnTo>
                <a:lnTo>
                  <a:pt x="231" y="51"/>
                </a:lnTo>
                <a:lnTo>
                  <a:pt x="235" y="51"/>
                </a:lnTo>
                <a:lnTo>
                  <a:pt x="235" y="0"/>
                </a:lnTo>
                <a:lnTo>
                  <a:pt x="285" y="0"/>
                </a:lnTo>
                <a:lnTo>
                  <a:pt x="285" y="51"/>
                </a:lnTo>
                <a:lnTo>
                  <a:pt x="291" y="51"/>
                </a:lnTo>
                <a:lnTo>
                  <a:pt x="291" y="84"/>
                </a:lnTo>
                <a:lnTo>
                  <a:pt x="307" y="84"/>
                </a:lnTo>
                <a:lnTo>
                  <a:pt x="307" y="172"/>
                </a:lnTo>
                <a:lnTo>
                  <a:pt x="313" y="172"/>
                </a:lnTo>
                <a:lnTo>
                  <a:pt x="313" y="124"/>
                </a:lnTo>
                <a:lnTo>
                  <a:pt x="315" y="124"/>
                </a:lnTo>
                <a:lnTo>
                  <a:pt x="315" y="43"/>
                </a:lnTo>
                <a:lnTo>
                  <a:pt x="390" y="43"/>
                </a:lnTo>
                <a:lnTo>
                  <a:pt x="390" y="124"/>
                </a:lnTo>
                <a:lnTo>
                  <a:pt x="400" y="124"/>
                </a:lnTo>
                <a:lnTo>
                  <a:pt x="400" y="177"/>
                </a:lnTo>
                <a:lnTo>
                  <a:pt x="438" y="177"/>
                </a:lnTo>
                <a:lnTo>
                  <a:pt x="438" y="108"/>
                </a:lnTo>
                <a:lnTo>
                  <a:pt x="435" y="108"/>
                </a:lnTo>
                <a:lnTo>
                  <a:pt x="439" y="39"/>
                </a:lnTo>
                <a:lnTo>
                  <a:pt x="466" y="39"/>
                </a:lnTo>
                <a:lnTo>
                  <a:pt x="466" y="108"/>
                </a:lnTo>
                <a:lnTo>
                  <a:pt x="471" y="108"/>
                </a:lnTo>
                <a:lnTo>
                  <a:pt x="471" y="177"/>
                </a:lnTo>
                <a:lnTo>
                  <a:pt x="488" y="177"/>
                </a:lnTo>
                <a:lnTo>
                  <a:pt x="488" y="244"/>
                </a:lnTo>
                <a:lnTo>
                  <a:pt x="498" y="244"/>
                </a:lnTo>
                <a:lnTo>
                  <a:pt x="498" y="293"/>
                </a:lnTo>
                <a:lnTo>
                  <a:pt x="508" y="293"/>
                </a:lnTo>
                <a:lnTo>
                  <a:pt x="508" y="264"/>
                </a:lnTo>
                <a:lnTo>
                  <a:pt x="522" y="264"/>
                </a:lnTo>
                <a:lnTo>
                  <a:pt x="522" y="182"/>
                </a:lnTo>
                <a:lnTo>
                  <a:pt x="554" y="182"/>
                </a:lnTo>
                <a:lnTo>
                  <a:pt x="554" y="211"/>
                </a:lnTo>
                <a:lnTo>
                  <a:pt x="582" y="211"/>
                </a:lnTo>
                <a:lnTo>
                  <a:pt x="582" y="264"/>
                </a:lnTo>
                <a:lnTo>
                  <a:pt x="595" y="264"/>
                </a:lnTo>
                <a:lnTo>
                  <a:pt x="595" y="234"/>
                </a:lnTo>
                <a:lnTo>
                  <a:pt x="682" y="234"/>
                </a:lnTo>
                <a:lnTo>
                  <a:pt x="682" y="293"/>
                </a:lnTo>
                <a:lnTo>
                  <a:pt x="693" y="293"/>
                </a:lnTo>
                <a:lnTo>
                  <a:pt x="693" y="159"/>
                </a:lnTo>
                <a:lnTo>
                  <a:pt x="704" y="159"/>
                </a:lnTo>
                <a:lnTo>
                  <a:pt x="704" y="126"/>
                </a:lnTo>
                <a:lnTo>
                  <a:pt x="769" y="126"/>
                </a:lnTo>
                <a:lnTo>
                  <a:pt x="769" y="159"/>
                </a:lnTo>
                <a:lnTo>
                  <a:pt x="780" y="159"/>
                </a:lnTo>
                <a:lnTo>
                  <a:pt x="780" y="240"/>
                </a:lnTo>
                <a:lnTo>
                  <a:pt x="791" y="240"/>
                </a:lnTo>
                <a:lnTo>
                  <a:pt x="791" y="199"/>
                </a:lnTo>
                <a:lnTo>
                  <a:pt x="808" y="199"/>
                </a:lnTo>
                <a:lnTo>
                  <a:pt x="808" y="154"/>
                </a:lnTo>
                <a:lnTo>
                  <a:pt x="817" y="154"/>
                </a:lnTo>
                <a:lnTo>
                  <a:pt x="817" y="121"/>
                </a:lnTo>
                <a:lnTo>
                  <a:pt x="852" y="121"/>
                </a:lnTo>
                <a:lnTo>
                  <a:pt x="852" y="154"/>
                </a:lnTo>
                <a:lnTo>
                  <a:pt x="861" y="154"/>
                </a:lnTo>
                <a:lnTo>
                  <a:pt x="861" y="199"/>
                </a:lnTo>
                <a:lnTo>
                  <a:pt x="878" y="199"/>
                </a:lnTo>
                <a:lnTo>
                  <a:pt x="878" y="240"/>
                </a:lnTo>
                <a:lnTo>
                  <a:pt x="889" y="240"/>
                </a:lnTo>
                <a:lnTo>
                  <a:pt x="889" y="159"/>
                </a:lnTo>
                <a:lnTo>
                  <a:pt x="915" y="159"/>
                </a:lnTo>
                <a:lnTo>
                  <a:pt x="915" y="101"/>
                </a:lnTo>
                <a:lnTo>
                  <a:pt x="940" y="101"/>
                </a:lnTo>
                <a:lnTo>
                  <a:pt x="940" y="64"/>
                </a:lnTo>
                <a:lnTo>
                  <a:pt x="990" y="64"/>
                </a:lnTo>
                <a:lnTo>
                  <a:pt x="990" y="101"/>
                </a:lnTo>
                <a:lnTo>
                  <a:pt x="1015" y="101"/>
                </a:lnTo>
                <a:lnTo>
                  <a:pt x="1015" y="159"/>
                </a:lnTo>
                <a:lnTo>
                  <a:pt x="1041" y="159"/>
                </a:lnTo>
                <a:lnTo>
                  <a:pt x="1041" y="240"/>
                </a:lnTo>
                <a:lnTo>
                  <a:pt x="1053" y="240"/>
                </a:lnTo>
                <a:lnTo>
                  <a:pt x="1053" y="199"/>
                </a:lnTo>
                <a:lnTo>
                  <a:pt x="1069" y="199"/>
                </a:lnTo>
                <a:lnTo>
                  <a:pt x="1069" y="154"/>
                </a:lnTo>
                <a:lnTo>
                  <a:pt x="1079" y="154"/>
                </a:lnTo>
                <a:lnTo>
                  <a:pt x="1079" y="121"/>
                </a:lnTo>
                <a:lnTo>
                  <a:pt x="1113" y="121"/>
                </a:lnTo>
                <a:lnTo>
                  <a:pt x="1113" y="154"/>
                </a:lnTo>
                <a:lnTo>
                  <a:pt x="1123" y="154"/>
                </a:lnTo>
                <a:lnTo>
                  <a:pt x="1123" y="199"/>
                </a:lnTo>
                <a:lnTo>
                  <a:pt x="1140" y="199"/>
                </a:lnTo>
                <a:lnTo>
                  <a:pt x="1140" y="240"/>
                </a:lnTo>
                <a:lnTo>
                  <a:pt x="1150" y="240"/>
                </a:lnTo>
                <a:lnTo>
                  <a:pt x="1150" y="159"/>
                </a:lnTo>
                <a:lnTo>
                  <a:pt x="1161" y="159"/>
                </a:lnTo>
                <a:lnTo>
                  <a:pt x="1161" y="126"/>
                </a:lnTo>
                <a:lnTo>
                  <a:pt x="1227" y="126"/>
                </a:lnTo>
                <a:lnTo>
                  <a:pt x="1227" y="159"/>
                </a:lnTo>
                <a:lnTo>
                  <a:pt x="1237" y="159"/>
                </a:lnTo>
                <a:lnTo>
                  <a:pt x="1237" y="293"/>
                </a:lnTo>
                <a:lnTo>
                  <a:pt x="1248" y="293"/>
                </a:lnTo>
                <a:lnTo>
                  <a:pt x="1248" y="234"/>
                </a:lnTo>
                <a:lnTo>
                  <a:pt x="1335" y="234"/>
                </a:lnTo>
                <a:lnTo>
                  <a:pt x="1335" y="264"/>
                </a:lnTo>
                <a:lnTo>
                  <a:pt x="1348" y="264"/>
                </a:lnTo>
                <a:lnTo>
                  <a:pt x="1348" y="211"/>
                </a:lnTo>
                <a:lnTo>
                  <a:pt x="1377" y="211"/>
                </a:lnTo>
                <a:lnTo>
                  <a:pt x="1377" y="182"/>
                </a:lnTo>
                <a:lnTo>
                  <a:pt x="1408" y="182"/>
                </a:lnTo>
                <a:lnTo>
                  <a:pt x="1408" y="264"/>
                </a:lnTo>
                <a:lnTo>
                  <a:pt x="1422" y="264"/>
                </a:lnTo>
                <a:lnTo>
                  <a:pt x="1422" y="293"/>
                </a:lnTo>
                <a:lnTo>
                  <a:pt x="1433" y="293"/>
                </a:lnTo>
                <a:lnTo>
                  <a:pt x="1433" y="244"/>
                </a:lnTo>
                <a:lnTo>
                  <a:pt x="1443" y="244"/>
                </a:lnTo>
                <a:lnTo>
                  <a:pt x="1443" y="177"/>
                </a:lnTo>
                <a:lnTo>
                  <a:pt x="1459" y="177"/>
                </a:lnTo>
                <a:lnTo>
                  <a:pt x="1459" y="108"/>
                </a:lnTo>
                <a:lnTo>
                  <a:pt x="1465" y="108"/>
                </a:lnTo>
                <a:lnTo>
                  <a:pt x="1465" y="39"/>
                </a:lnTo>
                <a:lnTo>
                  <a:pt x="1492" y="39"/>
                </a:lnTo>
                <a:lnTo>
                  <a:pt x="1495" y="108"/>
                </a:lnTo>
                <a:lnTo>
                  <a:pt x="1492" y="108"/>
                </a:lnTo>
                <a:lnTo>
                  <a:pt x="1492" y="177"/>
                </a:lnTo>
                <a:lnTo>
                  <a:pt x="1531" y="177"/>
                </a:lnTo>
                <a:lnTo>
                  <a:pt x="1531" y="124"/>
                </a:lnTo>
                <a:lnTo>
                  <a:pt x="1540" y="124"/>
                </a:lnTo>
                <a:lnTo>
                  <a:pt x="1540" y="43"/>
                </a:lnTo>
                <a:lnTo>
                  <a:pt x="1616" y="43"/>
                </a:lnTo>
                <a:lnTo>
                  <a:pt x="1616" y="124"/>
                </a:lnTo>
                <a:lnTo>
                  <a:pt x="1618" y="124"/>
                </a:lnTo>
                <a:lnTo>
                  <a:pt x="1618" y="172"/>
                </a:lnTo>
                <a:lnTo>
                  <a:pt x="1624" y="172"/>
                </a:lnTo>
                <a:lnTo>
                  <a:pt x="1624" y="84"/>
                </a:lnTo>
                <a:lnTo>
                  <a:pt x="1639" y="84"/>
                </a:lnTo>
                <a:lnTo>
                  <a:pt x="1639" y="51"/>
                </a:lnTo>
                <a:lnTo>
                  <a:pt x="1645" y="51"/>
                </a:lnTo>
                <a:lnTo>
                  <a:pt x="1645" y="0"/>
                </a:lnTo>
                <a:lnTo>
                  <a:pt x="1695" y="0"/>
                </a:lnTo>
                <a:lnTo>
                  <a:pt x="1695" y="51"/>
                </a:lnTo>
                <a:lnTo>
                  <a:pt x="1700" y="51"/>
                </a:lnTo>
                <a:lnTo>
                  <a:pt x="1700" y="84"/>
                </a:lnTo>
                <a:lnTo>
                  <a:pt x="1716" y="84"/>
                </a:lnTo>
                <a:lnTo>
                  <a:pt x="1716" y="243"/>
                </a:lnTo>
                <a:lnTo>
                  <a:pt x="1726" y="243"/>
                </a:lnTo>
                <a:lnTo>
                  <a:pt x="1726" y="159"/>
                </a:lnTo>
                <a:lnTo>
                  <a:pt x="1735" y="159"/>
                </a:lnTo>
                <a:lnTo>
                  <a:pt x="1735" y="132"/>
                </a:lnTo>
                <a:lnTo>
                  <a:pt x="1743" y="132"/>
                </a:lnTo>
                <a:lnTo>
                  <a:pt x="1743" y="105"/>
                </a:lnTo>
                <a:lnTo>
                  <a:pt x="1759" y="105"/>
                </a:lnTo>
                <a:lnTo>
                  <a:pt x="1759" y="78"/>
                </a:lnTo>
                <a:lnTo>
                  <a:pt x="1782" y="78"/>
                </a:lnTo>
                <a:lnTo>
                  <a:pt x="1782" y="105"/>
                </a:lnTo>
                <a:lnTo>
                  <a:pt x="1799" y="105"/>
                </a:lnTo>
                <a:lnTo>
                  <a:pt x="1799" y="132"/>
                </a:lnTo>
                <a:lnTo>
                  <a:pt x="1806" y="132"/>
                </a:lnTo>
                <a:lnTo>
                  <a:pt x="1806" y="159"/>
                </a:lnTo>
                <a:lnTo>
                  <a:pt x="1813" y="159"/>
                </a:lnTo>
                <a:lnTo>
                  <a:pt x="1813" y="293"/>
                </a:lnTo>
                <a:lnTo>
                  <a:pt x="1823" y="293"/>
                </a:lnTo>
                <a:lnTo>
                  <a:pt x="1823" y="264"/>
                </a:lnTo>
                <a:lnTo>
                  <a:pt x="1836" y="264"/>
                </a:lnTo>
                <a:lnTo>
                  <a:pt x="1836" y="211"/>
                </a:lnTo>
                <a:lnTo>
                  <a:pt x="1896" y="211"/>
                </a:lnTo>
                <a:lnTo>
                  <a:pt x="1896" y="264"/>
                </a:lnTo>
                <a:lnTo>
                  <a:pt x="1909" y="264"/>
                </a:lnTo>
                <a:lnTo>
                  <a:pt x="1909" y="293"/>
                </a:lnTo>
                <a:lnTo>
                  <a:pt x="1921" y="293"/>
                </a:lnTo>
                <a:lnTo>
                  <a:pt x="1921" y="180"/>
                </a:lnTo>
                <a:lnTo>
                  <a:pt x="1921" y="180"/>
                </a:lnTo>
                <a:lnTo>
                  <a:pt x="1921" y="122"/>
                </a:lnTo>
                <a:lnTo>
                  <a:pt x="1989" y="122"/>
                </a:lnTo>
                <a:lnTo>
                  <a:pt x="1989" y="159"/>
                </a:lnTo>
                <a:lnTo>
                  <a:pt x="2008" y="159"/>
                </a:lnTo>
                <a:lnTo>
                  <a:pt x="2008" y="253"/>
                </a:lnTo>
                <a:lnTo>
                  <a:pt x="2019" y="253"/>
                </a:lnTo>
                <a:lnTo>
                  <a:pt x="2019" y="224"/>
                </a:lnTo>
                <a:lnTo>
                  <a:pt x="2019" y="224"/>
                </a:lnTo>
                <a:lnTo>
                  <a:pt x="2019" y="161"/>
                </a:lnTo>
                <a:lnTo>
                  <a:pt x="2038" y="174"/>
                </a:lnTo>
                <a:lnTo>
                  <a:pt x="2038" y="134"/>
                </a:lnTo>
                <a:lnTo>
                  <a:pt x="2086" y="134"/>
                </a:lnTo>
                <a:lnTo>
                  <a:pt x="2086" y="174"/>
                </a:lnTo>
                <a:lnTo>
                  <a:pt x="2106" y="161"/>
                </a:lnTo>
                <a:lnTo>
                  <a:pt x="2106" y="218"/>
                </a:lnTo>
                <a:lnTo>
                  <a:pt x="2116" y="218"/>
                </a:lnTo>
                <a:lnTo>
                  <a:pt x="2116" y="159"/>
                </a:lnTo>
                <a:lnTo>
                  <a:pt x="2127" y="159"/>
                </a:lnTo>
                <a:lnTo>
                  <a:pt x="2127" y="126"/>
                </a:lnTo>
                <a:lnTo>
                  <a:pt x="2140" y="126"/>
                </a:lnTo>
                <a:lnTo>
                  <a:pt x="2140" y="90"/>
                </a:lnTo>
                <a:lnTo>
                  <a:pt x="2182" y="90"/>
                </a:lnTo>
                <a:lnTo>
                  <a:pt x="2182" y="126"/>
                </a:lnTo>
                <a:lnTo>
                  <a:pt x="2193" y="126"/>
                </a:lnTo>
                <a:lnTo>
                  <a:pt x="2193" y="159"/>
                </a:lnTo>
                <a:lnTo>
                  <a:pt x="2203" y="159"/>
                </a:lnTo>
                <a:lnTo>
                  <a:pt x="2203" y="260"/>
                </a:lnTo>
                <a:lnTo>
                  <a:pt x="2214" y="260"/>
                </a:lnTo>
                <a:lnTo>
                  <a:pt x="2214" y="234"/>
                </a:lnTo>
                <a:lnTo>
                  <a:pt x="2236" y="234"/>
                </a:lnTo>
                <a:lnTo>
                  <a:pt x="2236" y="176"/>
                </a:lnTo>
                <a:lnTo>
                  <a:pt x="2255" y="176"/>
                </a:lnTo>
                <a:lnTo>
                  <a:pt x="2255" y="125"/>
                </a:lnTo>
                <a:lnTo>
                  <a:pt x="2263" y="125"/>
                </a:lnTo>
                <a:lnTo>
                  <a:pt x="2263" y="176"/>
                </a:lnTo>
                <a:lnTo>
                  <a:pt x="2281" y="176"/>
                </a:lnTo>
                <a:lnTo>
                  <a:pt x="2281" y="234"/>
                </a:lnTo>
                <a:lnTo>
                  <a:pt x="2301" y="2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717133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08568F7-4F45-4989-B2E3-FDB6E8B1302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042" y="2470958"/>
            <a:ext cx="2774430" cy="277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5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</p:grpSp>
    </p:spTree>
    <p:extLst>
      <p:ext uri="{BB962C8B-B14F-4D97-AF65-F5344CB8AC3E}">
        <p14:creationId xmlns:p14="http://schemas.microsoft.com/office/powerpoint/2010/main" val="112217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339116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857660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887915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019594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19996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7569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72235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710251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5177873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3336652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3012559"/>
            <a:ext cx="5378548" cy="832882"/>
          </a:xfrm>
        </p:spPr>
        <p:txBody>
          <a:bodyPr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384668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91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047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511762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4196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4195682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32211306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9082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 Bulleted Text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34" y="291112"/>
            <a:ext cx="11494682" cy="896518"/>
          </a:xfrm>
        </p:spPr>
        <p:txBody>
          <a:bodyPr/>
          <a:lstStyle>
            <a:lvl1pPr>
              <a:defRPr sz="4264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48"/>
            <a:ext cx="10757098" cy="1441702"/>
          </a:xfrm>
        </p:spPr>
        <p:txBody>
          <a:bodyPr/>
          <a:lstStyle>
            <a:lvl1pPr>
              <a:defRPr sz="1912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765"/>
            </a:lvl2pPr>
            <a:lvl3pPr>
              <a:defRPr sz="1471"/>
            </a:lvl3pPr>
            <a:lvl4pPr>
              <a:defRPr sz="1324"/>
            </a:lvl4pPr>
            <a:lvl5pPr>
              <a:defRPr sz="1324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86449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592681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365517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736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09593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48886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5553230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929" y="291114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82"/>
            <a:ext cx="11653521" cy="168387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69242" y="6558796"/>
            <a:ext cx="3859607" cy="134483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marL="0" algn="l" defTabSz="685692" rtl="0" eaLnBrk="1" latinLnBrk="0" hangingPunct="1">
              <a:defRPr lang="en-US" sz="662" kern="120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67168" y="6558796"/>
            <a:ext cx="555596" cy="134483"/>
          </a:xfrm>
          <a:prstGeom prst="rect">
            <a:avLst/>
          </a:prstGeom>
        </p:spPr>
        <p:txBody>
          <a:bodyPr vert="horz" lIns="91440" tIns="0" rIns="0" bIns="0" rtlCol="0" anchor="ctr"/>
          <a:lstStyle>
            <a:lvl1pPr algn="r">
              <a:defRPr lang="en-US" sz="662" b="0" kern="1200" smtClean="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defTabSz="914554"/>
            <a:fld id="{27258FFF-F925-446B-8502-81C933981705}" type="slidenum">
              <a:rPr lang="en-US" smtClean="0"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pPr defTabSz="914554"/>
              <a:t>‹#›</a:t>
            </a:fld>
            <a:endParaRPr lang="en-US" dirty="0">
              <a:gradFill>
                <a:gsLst>
                  <a:gs pos="2239">
                    <a:srgbClr val="505050"/>
                  </a:gs>
                  <a:gs pos="11940">
                    <a:srgbClr val="505050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4084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ransition>
    <p:fade/>
  </p:transition>
  <p:hf sldNum="0" hdr="0" dt="0"/>
  <p:txStyles>
    <p:titleStyle>
      <a:lvl1pPr algn="l" defTabSz="685692" rtl="0" eaLnBrk="1" latinLnBrk="0" hangingPunct="1">
        <a:lnSpc>
          <a:spcPct val="90000"/>
        </a:lnSpc>
        <a:spcBef>
          <a:spcPct val="0"/>
        </a:spcBef>
        <a:buNone/>
        <a:defRPr lang="en-US" sz="3970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52080" marR="0" indent="-252080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942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468" marR="0" indent="-177389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88182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56235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24288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653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501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347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193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847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692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54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383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232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077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399923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277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4">
          <p15:clr>
            <a:srgbClr val="A4A3A4"/>
          </p15:clr>
        </p15:guide>
        <p15:guide id="17" pos="4780">
          <p15:clr>
            <a:srgbClr val="A4A3A4"/>
          </p15:clr>
        </p15:guide>
        <p15:guide id="18" pos="5356">
          <p15:clr>
            <a:srgbClr val="A4A3A4"/>
          </p15:clr>
        </p15:guide>
        <p15:guide id="19" pos="5932">
          <p15:clr>
            <a:srgbClr val="A4A3A4"/>
          </p15:clr>
        </p15:guide>
        <p15:guide id="20" pos="6508">
          <p15:clr>
            <a:srgbClr val="A4A3A4"/>
          </p15:clr>
        </p15:guide>
        <p15:guide id="21" pos="7084">
          <p15:clr>
            <a:srgbClr val="A4A3A4"/>
          </p15:clr>
        </p15:guide>
        <p15:guide id="22" pos="7660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8742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D5E8E-FE6F-46C1-BE6F-3BD84218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02" y="2084187"/>
            <a:ext cx="7171335" cy="899336"/>
          </a:xfrm>
        </p:spPr>
        <p:txBody>
          <a:bodyPr/>
          <a:lstStyle/>
          <a:p>
            <a:r>
              <a:rPr lang="en-US" sz="4800" dirty="0">
                <a:solidFill>
                  <a:srgbClr val="FFFFFF"/>
                </a:solidFill>
              </a:rPr>
              <a:t>Cloud-native 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DC502-2B62-4F9B-A8B3-D2EF25BCD0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9301" y="3878574"/>
            <a:ext cx="7171337" cy="1792326"/>
          </a:xfrm>
        </p:spPr>
        <p:txBody>
          <a:bodyPr/>
          <a:lstStyle/>
          <a:p>
            <a:r>
              <a:rPr lang="en-US" dirty="0"/>
              <a:t>Tobias Lolax – Active Solution</a:t>
            </a:r>
          </a:p>
          <a:p>
            <a:r>
              <a:rPr lang="en-US" dirty="0"/>
              <a:t>Chris Klug – Active Solution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6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2349313"/>
            <a:ext cx="11653523" cy="2159374"/>
          </a:xfrm>
        </p:spPr>
        <p:txBody>
          <a:bodyPr/>
          <a:lstStyle/>
          <a:p>
            <a:pPr algn="ctr"/>
            <a:r>
              <a:rPr lang="sv-SE" b="1" dirty="0" err="1"/>
              <a:t>Automated</a:t>
            </a:r>
            <a:br>
              <a:rPr lang="sv-SE" dirty="0"/>
            </a:br>
            <a:r>
              <a:rPr lang="sv-SE" sz="3600" dirty="0"/>
              <a:t>CI/CD/</a:t>
            </a:r>
            <a:r>
              <a:rPr lang="sv-SE" sz="3600" dirty="0" err="1"/>
              <a:t>Testing</a:t>
            </a:r>
            <a:br>
              <a:rPr lang="sv-SE" sz="3600" dirty="0"/>
            </a:br>
            <a:r>
              <a:rPr lang="sv-SE" sz="3600" dirty="0"/>
              <a:t>Pipelines/</a:t>
            </a:r>
            <a:r>
              <a:rPr lang="sv-SE" sz="3600" dirty="0" err="1"/>
              <a:t>Workflows</a:t>
            </a:r>
            <a:r>
              <a:rPr lang="sv-SE" sz="3600" dirty="0"/>
              <a:t>/</a:t>
            </a:r>
            <a:r>
              <a:rPr lang="sv-SE" sz="3600" dirty="0" err="1"/>
              <a:t>GitOps</a:t>
            </a:r>
            <a:r>
              <a:rPr lang="sv-SE" sz="3600" dirty="0"/>
              <a:t>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5452433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570912"/>
            <a:ext cx="11653523" cy="1716175"/>
          </a:xfrm>
        </p:spPr>
        <p:txBody>
          <a:bodyPr/>
          <a:lstStyle/>
          <a:p>
            <a:pPr algn="ctr"/>
            <a:r>
              <a:rPr lang="sv-SE" b="1" dirty="0"/>
              <a:t>Stateless / Stateful</a:t>
            </a:r>
            <a:br>
              <a:rPr lang="sv-SE" dirty="0"/>
            </a:br>
            <a:r>
              <a:rPr lang="sv-SE" sz="3600" dirty="0"/>
              <a:t>Clean separation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2966101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943708"/>
            <a:ext cx="11653523" cy="1158793"/>
          </a:xfrm>
        </p:spPr>
        <p:txBody>
          <a:bodyPr/>
          <a:lstStyle/>
          <a:p>
            <a:pPr algn="ctr"/>
            <a:r>
              <a:rPr lang="sv-SE" dirty="0"/>
              <a:t>Who are </a:t>
            </a:r>
            <a:r>
              <a:rPr lang="sv-SE" dirty="0">
                <a:latin typeface="Segoe UI Black" panose="020B0A02040204020203" pitchFamily="34" charset="0"/>
                <a:ea typeface="Segoe UI Black" panose="020B0A02040204020203" pitchFamily="34" charset="0"/>
              </a:rPr>
              <a:t>you</a:t>
            </a:r>
            <a:r>
              <a:rPr lang="sv-S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8427333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2359156"/>
            <a:ext cx="11653523" cy="2139688"/>
          </a:xfrm>
        </p:spPr>
        <p:txBody>
          <a:bodyPr/>
          <a:lstStyle/>
          <a:p>
            <a:pPr algn="ctr"/>
            <a:r>
              <a:rPr lang="sv-SE" b="1" dirty="0"/>
              <a:t>Who is already using </a:t>
            </a:r>
            <a:br>
              <a:rPr lang="sv-SE" b="1" dirty="0"/>
            </a:br>
            <a:r>
              <a:rPr lang="sv-SE" b="1" dirty="0"/>
              <a:t>CI/CD pipelines today?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189933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2359156"/>
            <a:ext cx="11653523" cy="2139688"/>
          </a:xfrm>
        </p:spPr>
        <p:txBody>
          <a:bodyPr/>
          <a:lstStyle/>
          <a:p>
            <a:pPr algn="ctr"/>
            <a:r>
              <a:rPr lang="sv-SE" b="1" dirty="0"/>
              <a:t>Who is already familiar </a:t>
            </a:r>
            <a:br>
              <a:rPr lang="sv-SE" b="1" dirty="0"/>
            </a:br>
            <a:r>
              <a:rPr lang="sv-SE" b="1" dirty="0"/>
              <a:t>with containers?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47287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870400"/>
            <a:ext cx="11653523" cy="3117200"/>
          </a:xfrm>
        </p:spPr>
        <p:txBody>
          <a:bodyPr/>
          <a:lstStyle/>
          <a:p>
            <a:pPr algn="ctr"/>
            <a:r>
              <a:rPr lang="sv-SE" b="1" dirty="0"/>
              <a:t>Who is already running containers for </a:t>
            </a:r>
            <a:r>
              <a:rPr lang="sv-SE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dev/test </a:t>
            </a:r>
            <a:r>
              <a:rPr lang="sv-SE" b="1" dirty="0"/>
              <a:t>workloads today?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2668851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870400"/>
            <a:ext cx="11653523" cy="3117200"/>
          </a:xfrm>
        </p:spPr>
        <p:txBody>
          <a:bodyPr/>
          <a:lstStyle/>
          <a:p>
            <a:pPr algn="ctr"/>
            <a:r>
              <a:rPr lang="sv-SE" b="1" dirty="0"/>
              <a:t>Who is already running containers for </a:t>
            </a:r>
            <a:r>
              <a:rPr lang="sv-SE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production</a:t>
            </a:r>
            <a:r>
              <a:rPr lang="sv-SE" b="1" dirty="0"/>
              <a:t> workloads today?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0799284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870400"/>
            <a:ext cx="11653523" cy="3117200"/>
          </a:xfrm>
        </p:spPr>
        <p:txBody>
          <a:bodyPr/>
          <a:lstStyle/>
          <a:p>
            <a:pPr algn="ctr"/>
            <a:r>
              <a:rPr lang="sv-SE" b="1" dirty="0"/>
              <a:t>Who is planning to move to, or develop a cloud native solution?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1528834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FBBC-3E0B-4114-A989-624FA30DA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5464787"/>
            <a:ext cx="11653523" cy="1158793"/>
          </a:xfrm>
        </p:spPr>
        <p:txBody>
          <a:bodyPr/>
          <a:lstStyle/>
          <a:p>
            <a:r>
              <a:rPr lang="sv-SE" dirty="0">
                <a:latin typeface="Segoe UI Black" panose="020B0A02040204020203" pitchFamily="34" charset="0"/>
                <a:ea typeface="Segoe UI Black" panose="020B0A02040204020203" pitchFamily="34" charset="0"/>
              </a:rPr>
              <a:t>Whiteboard session</a:t>
            </a:r>
          </a:p>
        </p:txBody>
      </p:sp>
    </p:spTree>
    <p:extLst>
      <p:ext uri="{BB962C8B-B14F-4D97-AF65-F5344CB8AC3E}">
        <p14:creationId xmlns:p14="http://schemas.microsoft.com/office/powerpoint/2010/main" val="304726500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Review a customer case study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70F53F-2D7F-4DE6-B768-2F20DFEDBF96}"/>
              </a:ext>
            </a:extLst>
          </p:cNvPr>
          <p:cNvSpPr txBox="1"/>
          <p:nvPr/>
        </p:nvSpPr>
        <p:spPr>
          <a:xfrm>
            <a:off x="1" y="3429000"/>
            <a:ext cx="12192000" cy="7386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bit.ly/aiw-cloudnative-case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45ABA3-6490-45F0-B75A-2EAC4CF146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667" b="96889" l="9778" r="89778">
                        <a14:foregroundMark x1="10667" y1="11111" x2="10667" y2="11111"/>
                        <a14:foregroundMark x1="10667" y1="11111" x2="12889" y2="6222"/>
                        <a14:foregroundMark x1="16000" y1="5778" x2="54222" y2="3111"/>
                        <a14:foregroundMark x1="50222" y1="4889" x2="80889" y2="13778"/>
                        <a14:foregroundMark x1="84652" y1="56040" x2="86667" y2="78667"/>
                        <a14:foregroundMark x1="83224" y1="40000" x2="83309" y2="40956"/>
                        <a14:foregroundMark x1="83107" y1="38688" x2="83224" y2="40000"/>
                        <a14:foregroundMark x1="82829" y1="35556" x2="82858" y2="35886"/>
                        <a14:foregroundMark x1="82789" y1="35111" x2="82829" y2="35556"/>
                        <a14:foregroundMark x1="82749" y1="34667" x2="82789" y2="35111"/>
                        <a14:foregroundMark x1="82670" y1="33778" x2="82749" y2="34667"/>
                        <a14:foregroundMark x1="82630" y1="33333" x2="82670" y2="33778"/>
                        <a14:foregroundMark x1="81593" y1="21688" x2="82630" y2="33333"/>
                        <a14:foregroundMark x1="80889" y1="13778" x2="81150" y2="16704"/>
                        <a14:foregroundMark x1="48274" y1="91699" x2="48100" y2="91758"/>
                        <a14:foregroundMark x1="86667" y1="78667" x2="85974" y2="78902"/>
                        <a14:foregroundMark x1="13719" y1="80889" x2="12889" y2="5333"/>
                        <a14:foregroundMark x1="88239" y1="36000" x2="88444" y2="36889"/>
                        <a14:foregroundMark x1="88137" y1="35556" x2="88239" y2="36000"/>
                        <a14:foregroundMark x1="88034" y1="35111" x2="88137" y2="35556"/>
                        <a14:foregroundMark x1="87932" y1="34667" x2="88034" y2="35111"/>
                        <a14:foregroundMark x1="87727" y1="33778" x2="87932" y2="34667"/>
                        <a14:foregroundMark x1="87624" y1="33333" x2="87727" y2="33778"/>
                        <a14:foregroundMark x1="85778" y1="25333" x2="87624" y2="33333"/>
                        <a14:foregroundMark x1="65810" y1="18222" x2="61778" y2="16000"/>
                        <a14:foregroundMark x1="66872" y1="18807" x2="65810" y2="18222"/>
                        <a14:foregroundMark x1="67550" y1="19180" x2="67216" y2="18996"/>
                        <a14:foregroundMark x1="83556" y1="28000" x2="79128" y2="25560"/>
                        <a14:foregroundMark x1="61778" y1="16000" x2="61778" y2="6667"/>
                        <a14:foregroundMark x1="60283" y1="20000" x2="60444" y2="23556"/>
                        <a14:foregroundMark x1="60263" y1="19556" x2="60283" y2="20000"/>
                        <a14:foregroundMark x1="60202" y1="18222" x2="60263" y2="19556"/>
                        <a14:foregroundMark x1="60000" y1="13778" x2="60202" y2="18222"/>
                        <a14:foregroundMark x1="61333" y1="20444" x2="62667" y2="28444"/>
                        <a14:foregroundMark x1="65671" y1="27236" x2="68677" y2="27362"/>
                        <a14:foregroundMark x1="62667" y1="27111" x2="65512" y2="27230"/>
                        <a14:foregroundMark x1="78743" y1="28924" x2="81333" y2="29333"/>
                        <a14:foregroundMark x1="88889" y1="79111" x2="87556" y2="92889"/>
                        <a14:foregroundMark x1="87111" y1="92000" x2="64889" y2="96889"/>
                        <a14:foregroundMark x1="64889" y1="96889" x2="45796" y2="95457"/>
                        <a14:foregroundMark x1="16957" y1="93821" x2="12444" y2="93333"/>
                        <a14:foregroundMark x1="45333" y1="96889" x2="40460" y2="96362"/>
                        <a14:foregroundMark x1="13333" y1="94222" x2="12444" y2="88000"/>
                        <a14:foregroundMark x1="32889" y1="63556" x2="57333" y2="63556"/>
                        <a14:foregroundMark x1="57333" y1="63556" x2="68444" y2="64444"/>
                        <a14:foregroundMark x1="35111" y1="49333" x2="69641" y2="46838"/>
                        <a14:foregroundMark x1="30222" y1="48444" x2="31556" y2="48000"/>
                        <a14:foregroundMark x1="12889" y1="94667" x2="41333" y2="93333"/>
                        <a14:foregroundMark x1="41333" y1="93333" x2="41333" y2="93333"/>
                        <a14:foregroundMark x1="33778" y1="79556" x2="62667" y2="77778"/>
                        <a14:foregroundMark x1="63111" y1="77778" x2="70222" y2="77778"/>
                        <a14:foregroundMark x1="85778" y1="59556" x2="86222" y2="31556"/>
                        <a14:backgroundMark x1="30222" y1="26222" x2="40000" y2="26667"/>
                        <a14:backgroundMark x1="72000" y1="22667" x2="72000" y2="22667"/>
                        <a14:backgroundMark x1="69333" y1="20000" x2="72889" y2="20444"/>
                        <a14:backgroundMark x1="72889" y1="21778" x2="76444" y2="22667"/>
                        <a14:backgroundMark x1="76000" y1="23111" x2="68000" y2="18222"/>
                        <a14:backgroundMark x1="72889" y1="20000" x2="78667" y2="24000"/>
                        <a14:backgroundMark x1="76000" y1="24889" x2="79556" y2="24889"/>
                        <a14:backgroundMark x1="67556" y1="21778" x2="68444" y2="18222"/>
                        <a14:backgroundMark x1="71556" y1="21333" x2="67111" y2="18222"/>
                        <a14:backgroundMark x1="67111" y1="20000" x2="67111" y2="20000"/>
                        <a14:backgroundMark x1="67111" y1="19556" x2="67111" y2="19556"/>
                        <a14:backgroundMark x1="67111" y1="19556" x2="67111" y2="18667"/>
                        <a14:backgroundMark x1="67556" y1="18222" x2="67556" y2="18222"/>
                        <a14:backgroundMark x1="67556" y1="18222" x2="67556" y2="18222"/>
                        <a14:backgroundMark x1="80000" y1="40000" x2="80000" y2="40000"/>
                        <a14:backgroundMark x1="76889" y1="41333" x2="77778" y2="56444"/>
                        <a14:backgroundMark x1="78222" y1="57333" x2="82667" y2="36444"/>
                        <a14:backgroundMark x1="82667" y1="43111" x2="83556" y2="34222"/>
                        <a14:backgroundMark x1="81333" y1="37778" x2="81333" y2="37778"/>
                        <a14:backgroundMark x1="82667" y1="36000" x2="82667" y2="36000"/>
                        <a14:backgroundMark x1="82667" y1="36000" x2="82667" y2="36000"/>
                        <a14:backgroundMark x1="82667" y1="35556" x2="82667" y2="35556"/>
                        <a14:backgroundMark x1="82667" y1="35111" x2="82667" y2="35111"/>
                        <a14:backgroundMark x1="82667" y1="35111" x2="82667" y2="35111"/>
                        <a14:backgroundMark x1="82667" y1="34667" x2="82667" y2="34667"/>
                        <a14:backgroundMark x1="82222" y1="33778" x2="82222" y2="33778"/>
                        <a14:backgroundMark x1="83111" y1="33333" x2="83111" y2="33333"/>
                        <a14:backgroundMark x1="82667" y1="34667" x2="82667" y2="34667"/>
                        <a14:backgroundMark x1="82667" y1="34667" x2="82667" y2="34667"/>
                        <a14:backgroundMark x1="82667" y1="34667" x2="82667" y2="34667"/>
                        <a14:backgroundMark x1="82667" y1="34667" x2="82667" y2="34667"/>
                        <a14:backgroundMark x1="78222" y1="72444" x2="78667" y2="87556"/>
                        <a14:backgroundMark x1="29869" y1="85936" x2="22667" y2="86222"/>
                        <a14:backgroundMark x1="78667" y1="84000" x2="32718" y2="85823"/>
                        <a14:backgroundMark x1="22667" y1="86222" x2="21778" y2="79111"/>
                        <a14:backgroundMark x1="20889" y1="80889" x2="20889" y2="88048"/>
                        <a14:backgroundMark x1="43405" y1="89982" x2="49333" y2="89778"/>
                        <a14:backgroundMark x1="49333" y1="89778" x2="48444" y2="90667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832" y="3641736"/>
            <a:ext cx="313191" cy="31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289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665214"/>
            <a:ext cx="11653523" cy="1158793"/>
          </a:xfrm>
        </p:spPr>
        <p:txBody>
          <a:bodyPr/>
          <a:lstStyle/>
          <a:p>
            <a:pPr algn="ctr"/>
            <a:r>
              <a:rPr lang="sv-SE" dirty="0" err="1"/>
              <a:t>Who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we</a:t>
            </a:r>
            <a:r>
              <a:rPr lang="sv-SE" dirty="0"/>
              <a:t>?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48CA1697-DCDC-4134-8BE0-EEE9646D2C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3" r="10528"/>
          <a:stretch/>
        </p:blipFill>
        <p:spPr bwMode="auto">
          <a:xfrm>
            <a:off x="4233672" y="4246977"/>
            <a:ext cx="1648969" cy="2038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&#10;">
            <a:extLst>
              <a:ext uri="{FF2B5EF4-FFF2-40B4-BE49-F238E27FC236}">
                <a16:creationId xmlns:a16="http://schemas.microsoft.com/office/drawing/2014/main" id="{2027FF70-46FE-4A4F-A8F7-AED083D0A08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66" t="12827" r="19990" b="12696"/>
          <a:stretch/>
        </p:blipFill>
        <p:spPr>
          <a:xfrm>
            <a:off x="6242304" y="4246977"/>
            <a:ext cx="1648969" cy="20385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882C60-9C90-4E3B-86AE-02005288F133}"/>
              </a:ext>
            </a:extLst>
          </p:cNvPr>
          <p:cNvSpPr txBox="1"/>
          <p:nvPr/>
        </p:nvSpPr>
        <p:spPr>
          <a:xfrm>
            <a:off x="4135596" y="6285536"/>
            <a:ext cx="1845120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v-SE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Tobias Lolax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8C5639-BC1B-4EE8-86EB-767996E82A62}"/>
              </a:ext>
            </a:extLst>
          </p:cNvPr>
          <p:cNvSpPr txBox="1"/>
          <p:nvPr/>
        </p:nvSpPr>
        <p:spPr>
          <a:xfrm>
            <a:off x="6269262" y="6285536"/>
            <a:ext cx="1595052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v-SE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Chris Klug</a:t>
            </a:r>
          </a:p>
        </p:txBody>
      </p:sp>
    </p:spTree>
    <p:extLst>
      <p:ext uri="{BB962C8B-B14F-4D97-AF65-F5344CB8AC3E}">
        <p14:creationId xmlns:p14="http://schemas.microsoft.com/office/powerpoint/2010/main" val="312044138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</a:t>
            </a:r>
            <a:r>
              <a:rPr lang="en-US" sz="4900" dirty="0">
                <a:solidFill>
                  <a:schemeClr val="tx1"/>
                </a:solidFill>
              </a:rPr>
              <a:t>s</a:t>
            </a:r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ituation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584094"/>
          </a:xfrm>
        </p:spPr>
        <p:txBody>
          <a:bodyPr>
            <a:normAutofit/>
          </a:bodyPr>
          <a:lstStyle/>
          <a:p>
            <a:r>
              <a:rPr lang="en-US" sz="3600" b="1" dirty="0"/>
              <a:t>Fabrikam Medical Conferences provides conference web site services tailored to the medical community.</a:t>
            </a:r>
          </a:p>
          <a:p>
            <a:pPr marL="0" indent="0">
              <a:buNone/>
            </a:pPr>
            <a:endParaRPr lang="en-US" sz="3600" b="1" dirty="0"/>
          </a:p>
          <a:p>
            <a:r>
              <a:rPr lang="en-US" sz="3600" b="1" dirty="0"/>
              <a:t>After starting with a few small conferences, they now have evolved into a well-known brand and handle over 100 conferences per year, and growing.</a:t>
            </a:r>
          </a:p>
          <a:p>
            <a:pPr marL="0" indent="0">
              <a:spcAft>
                <a:spcPts val="882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26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situation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379312"/>
          </a:xfrm>
        </p:spPr>
        <p:txBody>
          <a:bodyPr>
            <a:normAutofit/>
          </a:bodyPr>
          <a:lstStyle/>
          <a:p>
            <a:r>
              <a:rPr lang="en-US" sz="3600" b="1" dirty="0"/>
              <a:t>Each conference site has limited budget, but the conference owners have significant customization and change demands.</a:t>
            </a:r>
          </a:p>
          <a:p>
            <a:endParaRPr lang="en-US" sz="3600" b="1" dirty="0"/>
          </a:p>
          <a:p>
            <a:r>
              <a:rPr lang="en-US" sz="3600" b="1" dirty="0"/>
              <a:t>These changes can impact various aspects of the system from UI to back end, including conference registration and payment terms. </a:t>
            </a:r>
          </a:p>
          <a:p>
            <a:pPr marL="0" indent="0">
              <a:spcAft>
                <a:spcPts val="882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12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situation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331152"/>
          </a:xfrm>
        </p:spPr>
        <p:txBody>
          <a:bodyPr>
            <a:normAutofit/>
          </a:bodyPr>
          <a:lstStyle/>
          <a:p>
            <a:r>
              <a:rPr lang="en-US" sz="3600" b="1" dirty="0"/>
              <a:t>12 developers handle </a:t>
            </a:r>
          </a:p>
          <a:p>
            <a:pPr lvl="1"/>
            <a:r>
              <a:rPr lang="en-US" sz="2800" b="1" dirty="0"/>
              <a:t>Development</a:t>
            </a:r>
          </a:p>
          <a:p>
            <a:pPr lvl="1"/>
            <a:r>
              <a:rPr lang="en-US" sz="2800" b="1" dirty="0"/>
              <a:t>Testing</a:t>
            </a:r>
          </a:p>
          <a:p>
            <a:pPr lvl="1"/>
            <a:r>
              <a:rPr lang="en-US" sz="2800" b="1" dirty="0"/>
              <a:t>Deployment</a:t>
            </a:r>
          </a:p>
          <a:p>
            <a:pPr lvl="1"/>
            <a:r>
              <a:rPr lang="en-US" sz="2800" b="1" dirty="0"/>
              <a:t>Operational management of all customer sites</a:t>
            </a:r>
          </a:p>
          <a:p>
            <a:endParaRPr lang="en-US" sz="3600" b="1" dirty="0"/>
          </a:p>
          <a:p>
            <a:r>
              <a:rPr lang="en-US" sz="3600" b="1" dirty="0"/>
              <a:t>Due to customer demands, they have issues with the efficiency and reliability of their development and DevOps workflows. </a:t>
            </a:r>
          </a:p>
          <a:p>
            <a:pPr marL="0" indent="0">
              <a:spcAft>
                <a:spcPts val="882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08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situation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40" y="1263605"/>
            <a:ext cx="11653523" cy="5379312"/>
          </a:xfrm>
        </p:spPr>
        <p:txBody>
          <a:bodyPr>
            <a:normAutofit/>
          </a:bodyPr>
          <a:lstStyle/>
          <a:p>
            <a:r>
              <a:rPr lang="en-US" sz="3600" b="1" dirty="0"/>
              <a:t>The technology used is the MEAN stack </a:t>
            </a:r>
          </a:p>
          <a:p>
            <a:pPr lvl="1"/>
            <a:r>
              <a:rPr lang="en-US" sz="2800" b="1" dirty="0"/>
              <a:t>Mongo, Express, Angular, and Node.js</a:t>
            </a:r>
            <a:endParaRPr lang="en-US" sz="3600" b="1" dirty="0"/>
          </a:p>
          <a:p>
            <a:pPr lvl="1"/>
            <a:r>
              <a:rPr lang="en-US" sz="2800" b="1" dirty="0"/>
              <a:t>Web sites and APIs are built as microservices hosted on Linux servers.</a:t>
            </a:r>
          </a:p>
          <a:p>
            <a:pPr lvl="1" fontAlgn="base"/>
            <a:r>
              <a:rPr lang="en-US" sz="2800" b="1" dirty="0"/>
              <a:t>The on-prem data backend is MongoDB; also running on a separate cluster of Linux servers.</a:t>
            </a:r>
          </a:p>
          <a:p>
            <a:pPr lvl="1" fontAlgn="base"/>
            <a:r>
              <a:rPr lang="en-US" sz="2800" b="1" dirty="0"/>
              <a:t>There is relational data stored in PostgreSQL running on Linux servers.</a:t>
            </a:r>
          </a:p>
          <a:p>
            <a:pPr lvl="1" fontAlgn="base"/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4077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situation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379312"/>
          </a:xfrm>
        </p:spPr>
        <p:txBody>
          <a:bodyPr>
            <a:normAutofit lnSpcReduction="10000"/>
          </a:bodyPr>
          <a:lstStyle/>
          <a:p>
            <a:r>
              <a:rPr lang="en-US" sz="3600" b="1" dirty="0"/>
              <a:t>Conference owners (“customers”) are considered “tenants”, and each tenant is treated as a unique deployment including:</a:t>
            </a:r>
          </a:p>
          <a:p>
            <a:pPr lvl="2"/>
            <a:r>
              <a:rPr lang="en-US" sz="2400" b="1" dirty="0"/>
              <a:t>Each tenant has a database in the MongoDB cluster with its own collections, and a database in PostgreSQL.</a:t>
            </a:r>
          </a:p>
          <a:p>
            <a:pPr lvl="2" fontAlgn="base"/>
            <a:r>
              <a:rPr lang="en-US" sz="2400" b="1" dirty="0"/>
              <a:t>A copy of the most recent functional conference code base is taken and configured to point at the tenant database</a:t>
            </a:r>
          </a:p>
          <a:p>
            <a:pPr lvl="0" fontAlgn="base"/>
            <a:endParaRPr lang="en-US" sz="2000" b="1" dirty="0"/>
          </a:p>
          <a:p>
            <a:pPr lvl="0" fontAlgn="base"/>
            <a:r>
              <a:rPr lang="en-US" sz="3600" b="1" dirty="0"/>
              <a:t>Modifications are made to support the customer’s needs</a:t>
            </a:r>
          </a:p>
          <a:p>
            <a:pPr lvl="2" fontAlgn="base"/>
            <a:r>
              <a:rPr lang="en-US" sz="2400" b="1" dirty="0"/>
              <a:t>The tenant’s code is deployed to a specific group of load balanced Linux server dedicated to one or more tenant.</a:t>
            </a:r>
          </a:p>
          <a:p>
            <a:pPr lvl="2" fontAlgn="base"/>
            <a:r>
              <a:rPr lang="en-US" sz="2400" b="1" dirty="0"/>
              <a:t>Once the conference site is live, the inevitable requests for customizations to the deployment begins.</a:t>
            </a:r>
          </a:p>
          <a:p>
            <a:pPr lvl="2" fontAlgn="base"/>
            <a:endParaRPr lang="en-US" sz="2400" b="1" dirty="0"/>
          </a:p>
          <a:p>
            <a:pPr lvl="0" fontAlgn="base"/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738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situation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0916212" cy="5379312"/>
          </a:xfrm>
        </p:spPr>
        <p:txBody>
          <a:bodyPr>
            <a:normAutofit/>
          </a:bodyPr>
          <a:lstStyle/>
          <a:p>
            <a:r>
              <a:rPr lang="en-US" sz="3600" b="1" dirty="0"/>
              <a:t>They are looking to achieve the following:</a:t>
            </a:r>
          </a:p>
          <a:p>
            <a:pPr lvl="2" fontAlgn="base"/>
            <a:r>
              <a:rPr lang="en-US" sz="2800" b="1" i="1" dirty="0"/>
              <a:t>Reduce potential regressions introduced to functional tenant code when changes are made</a:t>
            </a:r>
          </a:p>
          <a:p>
            <a:pPr lvl="2" fontAlgn="base"/>
            <a:r>
              <a:rPr lang="en-US" sz="2800" b="1" i="1" dirty="0"/>
              <a:t>Ideally, changes to individual areas should not require a full regression test of the site functionality</a:t>
            </a:r>
          </a:p>
          <a:p>
            <a:pPr lvl="2" fontAlgn="base"/>
            <a:r>
              <a:rPr lang="en-US" sz="2800" b="1" dirty="0"/>
              <a:t>Reduce the time to onboard new tenants</a:t>
            </a:r>
          </a:p>
          <a:p>
            <a:pPr lvl="2" fontAlgn="base"/>
            <a:r>
              <a:rPr lang="en-US" sz="2800" b="1" dirty="0"/>
              <a:t>Reduce overhead managing changes, and related deployments</a:t>
            </a:r>
          </a:p>
          <a:p>
            <a:pPr lvl="2" fontAlgn="base"/>
            <a:r>
              <a:rPr lang="en-US" sz="2800" b="1" dirty="0"/>
              <a:t>Improve ability to roll back and recover post change</a:t>
            </a:r>
          </a:p>
          <a:p>
            <a:pPr lvl="2" fontAlgn="base"/>
            <a:r>
              <a:rPr lang="en-US" sz="2800" b="1" dirty="0"/>
              <a:t>Increase visibility into system operations and health</a:t>
            </a:r>
          </a:p>
        </p:txBody>
      </p:sp>
    </p:spTree>
    <p:extLst>
      <p:ext uri="{BB962C8B-B14F-4D97-AF65-F5344CB8AC3E}">
        <p14:creationId xmlns:p14="http://schemas.microsoft.com/office/powerpoint/2010/main" val="228021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40" y="1104116"/>
            <a:ext cx="11653523" cy="5613676"/>
          </a:xfrm>
        </p:spPr>
        <p:txBody>
          <a:bodyPr>
            <a:noAutofit/>
          </a:bodyPr>
          <a:lstStyle/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  <a:latin typeface="+mj-lt"/>
              </a:rPr>
              <a:t>Simplify new tenant deployment</a:t>
            </a:r>
          </a:p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  <a:latin typeface="+mj-lt"/>
              </a:rPr>
              <a:t>Improve reliability of tenant updates</a:t>
            </a:r>
          </a:p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  <a:latin typeface="+mj-lt"/>
              </a:rPr>
              <a:t>Choose a suitable container strategy on Azure</a:t>
            </a:r>
          </a:p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  <a:latin typeface="+mj-lt"/>
              </a:rPr>
              <a:t>Migrate on-prem MongoDB to cloud without application changes</a:t>
            </a:r>
          </a:p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  <a:latin typeface="+mj-lt"/>
              </a:rPr>
              <a:t>Migrate on-prem PostgreSQL to cloud</a:t>
            </a:r>
          </a:p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</a:rPr>
              <a:t>Continue to use Git repositories for source control</a:t>
            </a:r>
          </a:p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</a:rPr>
              <a:t>Look at alternatives for CICD</a:t>
            </a:r>
          </a:p>
          <a:p>
            <a:pPr lvl="1">
              <a:spcAft>
                <a:spcPts val="882"/>
              </a:spcAft>
            </a:pPr>
            <a:endParaRPr lang="en-US" sz="3000" dirty="0">
              <a:solidFill>
                <a:schemeClr val="tx1"/>
              </a:solidFill>
            </a:endParaRPr>
          </a:p>
          <a:p>
            <a:pPr lvl="1">
              <a:spcAft>
                <a:spcPts val="882"/>
              </a:spcAft>
            </a:pPr>
            <a:endParaRPr lang="en-US" sz="3000" dirty="0">
              <a:solidFill>
                <a:schemeClr val="tx1"/>
              </a:solidFill>
              <a:latin typeface="+mj-lt"/>
            </a:endParaRPr>
          </a:p>
          <a:p>
            <a:pPr>
              <a:spcAft>
                <a:spcPts val="882"/>
              </a:spcAft>
            </a:pP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needs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88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40" y="1104116"/>
            <a:ext cx="11653523" cy="5613676"/>
          </a:xfrm>
        </p:spPr>
        <p:txBody>
          <a:bodyPr>
            <a:noAutofit/>
          </a:bodyPr>
          <a:lstStyle/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</a:rPr>
              <a:t>Based on the customer situation, what containers would you propose as part of the new microservices architecture for a single conference tenant?</a:t>
            </a:r>
          </a:p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</a:rPr>
              <a:t>What container platform would you chose and why?</a:t>
            </a:r>
          </a:p>
          <a:p>
            <a:pPr lvl="1">
              <a:spcAft>
                <a:spcPts val="882"/>
              </a:spcAft>
            </a:pPr>
            <a:endParaRPr lang="en-US" sz="3000" dirty="0">
              <a:latin typeface="+mj-lt"/>
            </a:endParaRPr>
          </a:p>
          <a:p>
            <a:pPr marL="236546" lvl="1" indent="0">
              <a:spcAft>
                <a:spcPts val="882"/>
              </a:spcAft>
              <a:buNone/>
            </a:pPr>
            <a:endParaRPr lang="en-US" sz="3000" dirty="0">
              <a:solidFill>
                <a:schemeClr val="tx1"/>
              </a:solidFill>
            </a:endParaRPr>
          </a:p>
          <a:p>
            <a:pPr>
              <a:spcAft>
                <a:spcPts val="882"/>
              </a:spcAft>
            </a:pPr>
            <a:endParaRPr lang="en-US" sz="3000" dirty="0">
              <a:solidFill>
                <a:schemeClr val="tx1"/>
              </a:solidFill>
            </a:endParaRPr>
          </a:p>
          <a:p>
            <a:pPr>
              <a:spcAft>
                <a:spcPts val="882"/>
              </a:spcAft>
            </a:pP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Solution design</a:t>
            </a:r>
            <a:br>
              <a:rPr lang="en-US" i="1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i="1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19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40" y="1104116"/>
            <a:ext cx="11653523" cy="5613676"/>
          </a:xfrm>
        </p:spPr>
        <p:txBody>
          <a:bodyPr>
            <a:noAutofit/>
          </a:bodyPr>
          <a:lstStyle/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</a:rPr>
              <a:t>Evaluate tools for deployment, CICD integration, container scheduling, orchestration, monitoring, and alerts</a:t>
            </a:r>
          </a:p>
          <a:p>
            <a:pPr lvl="1">
              <a:spcAft>
                <a:spcPts val="882"/>
              </a:spcAft>
            </a:pPr>
            <a:r>
              <a:rPr lang="en-US" sz="3000" dirty="0">
                <a:solidFill>
                  <a:schemeClr val="tx1"/>
                </a:solidFill>
              </a:rPr>
              <a:t>They wish to complete an implementation of the proposed solution for a single tenant to train the team and perfect the process</a:t>
            </a:r>
          </a:p>
          <a:p>
            <a:pPr lvl="1">
              <a:spcAft>
                <a:spcPts val="882"/>
              </a:spcAft>
            </a:pPr>
            <a:r>
              <a:rPr lang="en-US" sz="3000" i="1" dirty="0">
                <a:solidFill>
                  <a:schemeClr val="tx1"/>
                </a:solidFill>
              </a:rPr>
              <a:t>Enhance attendee session feedback with AI to prevent inappropriate content from being posted, and real-time language translation to better accommodate growing worldwide conference attendance.</a:t>
            </a:r>
          </a:p>
          <a:p>
            <a:pPr lvl="1">
              <a:spcAft>
                <a:spcPts val="882"/>
              </a:spcAft>
            </a:pPr>
            <a:endParaRPr lang="en-US" sz="3000" dirty="0">
              <a:latin typeface="+mj-lt"/>
            </a:endParaRPr>
          </a:p>
          <a:p>
            <a:pPr marL="236546" lvl="1" indent="0">
              <a:spcAft>
                <a:spcPts val="882"/>
              </a:spcAft>
              <a:buNone/>
            </a:pPr>
            <a:endParaRPr lang="en-US" sz="3000" dirty="0">
              <a:solidFill>
                <a:schemeClr val="tx1"/>
              </a:solidFill>
            </a:endParaRPr>
          </a:p>
          <a:p>
            <a:pPr>
              <a:spcAft>
                <a:spcPts val="882"/>
              </a:spcAft>
            </a:pPr>
            <a:endParaRPr lang="en-US" sz="3000" dirty="0">
              <a:solidFill>
                <a:schemeClr val="tx1"/>
              </a:solidFill>
            </a:endParaRPr>
          </a:p>
          <a:p>
            <a:pPr>
              <a:spcAft>
                <a:spcPts val="882"/>
              </a:spcAft>
            </a:pP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needs</a:t>
            </a:r>
            <a:br>
              <a:rPr lang="en-US" i="1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i="1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96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sz="5400" dirty="0">
                <a:solidFill>
                  <a:schemeClr val="tx1"/>
                </a:solidFill>
                <a:latin typeface="+mj-lt"/>
              </a:rPr>
              <a:t>Azure Kubernetes Service Architecture (AKS)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B93F87-966E-42C0-921D-96486F8E7D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287" y="1669142"/>
            <a:ext cx="759142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11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943708"/>
            <a:ext cx="11653523" cy="1158793"/>
          </a:xfrm>
        </p:spPr>
        <p:txBody>
          <a:bodyPr/>
          <a:lstStyle/>
          <a:p>
            <a:pPr algn="ctr"/>
            <a:r>
              <a:rPr lang="sv-SE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IMPORTANT INFO</a:t>
            </a:r>
          </a:p>
        </p:txBody>
      </p:sp>
    </p:spTree>
    <p:extLst>
      <p:ext uri="{BB962C8B-B14F-4D97-AF65-F5344CB8AC3E}">
        <p14:creationId xmlns:p14="http://schemas.microsoft.com/office/powerpoint/2010/main" val="2853046773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sz="5400" dirty="0">
                <a:solidFill>
                  <a:schemeClr val="tx1"/>
                </a:solidFill>
                <a:latin typeface="+mj-lt"/>
              </a:rPr>
              <a:t>Azure Kubernetes Service Architecture (AKS)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1B9BE8-0F2C-4374-8AC8-1A9F72DDE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887" y="2494416"/>
            <a:ext cx="637222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  <a:latin typeface="+mj-lt"/>
              </a:rPr>
              <a:t>Azure DevOps for CICD to Azure Kubernetes Service (AKS)</a:t>
            </a:r>
          </a:p>
        </p:txBody>
      </p:sp>
      <p:pic>
        <p:nvPicPr>
          <p:cNvPr id="5" name="Picture 4" descr="Diagram showing the Azure DevOps workflow to build Docker images from source code, push images to Azure Container Registry, and deploy to Azure Kubernetes Service.">
            <a:extLst>
              <a:ext uri="{FF2B5EF4-FFF2-40B4-BE49-F238E27FC236}">
                <a16:creationId xmlns:a16="http://schemas.microsoft.com/office/drawing/2014/main" id="{0AD41684-79B1-1641-996F-2A9ECFAA4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043" y="1419995"/>
            <a:ext cx="6627914" cy="500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33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Preferred solution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267087" cy="5379312"/>
          </a:xfrm>
        </p:spPr>
        <p:txBody>
          <a:bodyPr>
            <a:normAutofit/>
          </a:bodyPr>
          <a:lstStyle/>
          <a:p>
            <a:pPr lvl="1"/>
            <a:r>
              <a:rPr lang="en-US" sz="3600" dirty="0"/>
              <a:t>After evaluating the options for container platforms on Azure, Fabrikam Medical Conferences decided to move forward with Azure Kubernetes Service (AKS).</a:t>
            </a:r>
          </a:p>
          <a:p>
            <a:pPr lvl="1"/>
            <a:endParaRPr lang="en-US" sz="3600" dirty="0"/>
          </a:p>
          <a:p>
            <a:pPr lvl="1"/>
            <a:r>
              <a:rPr lang="en-US" sz="3600" dirty="0"/>
              <a:t>They also decided to move forward with GitHub Actions for infrastructure and container DevOps workflows.</a:t>
            </a:r>
          </a:p>
          <a:p>
            <a:pPr marL="285753" indent="-285753" defTabSz="914554">
              <a:buFont typeface="Arial"/>
              <a:buChar char="•"/>
            </a:pPr>
            <a:endParaRPr lang="en-US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98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Preferred solution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DE13A-AD2C-4759-A6A4-111012127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97732" y="1189176"/>
            <a:ext cx="9196536" cy="517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53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FBBC-3E0B-4114-A989-624FA30DA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5464787"/>
            <a:ext cx="11653523" cy="1158793"/>
          </a:xfrm>
        </p:spPr>
        <p:txBody>
          <a:bodyPr/>
          <a:lstStyle/>
          <a:p>
            <a:r>
              <a:rPr lang="sv-SE" dirty="0">
                <a:latin typeface="Segoe UI Black" panose="020B0A02040204020203" pitchFamily="34" charset="0"/>
                <a:ea typeface="Segoe UI Black" panose="020B0A02040204020203" pitchFamily="34" charset="0"/>
              </a:rPr>
              <a:t>LAB – </a:t>
            </a:r>
            <a:r>
              <a:rPr lang="sv-SE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but</a:t>
            </a:r>
            <a:r>
              <a:rPr lang="sv-SE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sv-SE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first</a:t>
            </a:r>
            <a:r>
              <a:rPr lang="sv-SE" dirty="0">
                <a:latin typeface="Segoe UI Black" panose="020B0A02040204020203" pitchFamily="34" charset="0"/>
                <a:ea typeface="Segoe UI Black" panose="020B0A02040204020203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96418558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296717"/>
            <a:ext cx="11653523" cy="4264565"/>
          </a:xfrm>
        </p:spPr>
        <p:txBody>
          <a:bodyPr/>
          <a:lstStyle/>
          <a:p>
            <a:pPr algn="ctr"/>
            <a:r>
              <a:rPr lang="sv-SE" sz="80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Environment</a:t>
            </a:r>
            <a:br>
              <a:rPr lang="sv-SE" b="1" dirty="0"/>
            </a:br>
            <a:br>
              <a:rPr lang="sv-SE" b="1" dirty="0"/>
            </a:br>
            <a:r>
              <a:rPr lang="en-US" sz="4800" b="1" dirty="0"/>
              <a:t> </a:t>
            </a:r>
            <a:r>
              <a:rPr lang="en-US" sz="4800" b="1" dirty="0">
                <a:latin typeface="Segoe UI" panose="020B0502040204020203" pitchFamily="34" charset="0"/>
                <a:ea typeface="Segoe UI Black" panose="020B0A02040204020203" pitchFamily="34" charset="0"/>
              </a:rPr>
              <a:t>https://bit.ly/3lsVU3o</a:t>
            </a:r>
            <a:br>
              <a:rPr lang="en-US" sz="4800" b="1" dirty="0"/>
            </a:br>
            <a:br>
              <a:rPr lang="en-US" sz="4800" b="1" dirty="0"/>
            </a:br>
            <a:r>
              <a:rPr lang="en-US" sz="4800" b="1" dirty="0"/>
              <a:t>Code: ACTIVATE17607</a:t>
            </a:r>
            <a:endParaRPr lang="sv-S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9D0DBE-88CF-4817-906D-5A24C711085F}"/>
              </a:ext>
            </a:extLst>
          </p:cNvPr>
          <p:cNvSpPr txBox="1"/>
          <p:nvPr/>
        </p:nvSpPr>
        <p:spPr>
          <a:xfrm>
            <a:off x="7310541" y="6362700"/>
            <a:ext cx="4964629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ea typeface="Segoe UI Black" panose="020B0A02040204020203" pitchFamily="34" charset="0"/>
              </a:rPr>
              <a:t>* The lab is available for 8 hours from the start</a:t>
            </a:r>
            <a:endParaRPr lang="sv-SE" sz="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700336219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943708"/>
            <a:ext cx="11653523" cy="1158793"/>
          </a:xfrm>
        </p:spPr>
        <p:txBody>
          <a:bodyPr/>
          <a:lstStyle/>
          <a:p>
            <a:pPr algn="ctr"/>
            <a:r>
              <a:rPr lang="sv-SE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3935383871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359156"/>
            <a:ext cx="11653523" cy="2139688"/>
          </a:xfrm>
        </p:spPr>
        <p:txBody>
          <a:bodyPr/>
          <a:lstStyle/>
          <a:p>
            <a:pPr algn="ctr"/>
            <a:r>
              <a:rPr lang="sv-SE" b="1" dirty="0">
                <a:ea typeface="Segoe UI Black" panose="020B0A02040204020203" pitchFamily="34" charset="0"/>
              </a:rPr>
              <a:t>Do </a:t>
            </a:r>
            <a:r>
              <a:rPr lang="sv-SE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NOT</a:t>
            </a:r>
            <a:r>
              <a:rPr lang="sv-SE" b="1" dirty="0">
                <a:ea typeface="Segoe UI Black" panose="020B0A02040204020203" pitchFamily="34" charset="0"/>
              </a:rPr>
              <a:t> just copy and </a:t>
            </a:r>
            <a:br>
              <a:rPr lang="sv-SE" b="1" dirty="0">
                <a:ea typeface="Segoe UI Black" panose="020B0A02040204020203" pitchFamily="34" charset="0"/>
              </a:rPr>
            </a:br>
            <a:r>
              <a:rPr lang="sv-SE" b="1" dirty="0" err="1">
                <a:ea typeface="Segoe UI Black" panose="020B0A02040204020203" pitchFamily="34" charset="0"/>
              </a:rPr>
              <a:t>paste</a:t>
            </a:r>
            <a:r>
              <a:rPr lang="sv-SE" b="1" dirty="0">
                <a:ea typeface="Segoe UI Black" panose="020B0A02040204020203" pitchFamily="34" charset="0"/>
              </a:rPr>
              <a:t> the </a:t>
            </a:r>
            <a:r>
              <a:rPr lang="sv-SE" b="1" dirty="0" err="1">
                <a:ea typeface="Segoe UI Black" panose="020B0A02040204020203" pitchFamily="34" charset="0"/>
              </a:rPr>
              <a:t>commands</a:t>
            </a:r>
            <a:endParaRPr lang="sv-SE" b="1" dirty="0"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69186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359156"/>
            <a:ext cx="11653523" cy="2139688"/>
          </a:xfrm>
        </p:spPr>
        <p:txBody>
          <a:bodyPr/>
          <a:lstStyle/>
          <a:p>
            <a:pPr algn="ctr"/>
            <a:r>
              <a:rPr lang="sv-SE" b="1" dirty="0">
                <a:ea typeface="Segoe UI Black" panose="020B0A02040204020203" pitchFamily="34" charset="0"/>
              </a:rPr>
              <a:t>Page 1-2 is information </a:t>
            </a:r>
            <a:br>
              <a:rPr lang="sv-SE" b="1" dirty="0">
                <a:ea typeface="Segoe UI Black" panose="020B0A02040204020203" pitchFamily="34" charset="0"/>
              </a:rPr>
            </a:br>
            <a:r>
              <a:rPr lang="sv-SE" b="1" dirty="0">
                <a:ea typeface="Segoe UI Black" panose="020B0A02040204020203" pitchFamily="34" charset="0"/>
              </a:rPr>
              <a:t>and ”set </a:t>
            </a:r>
            <a:r>
              <a:rPr lang="sv-SE" b="1" dirty="0" err="1">
                <a:ea typeface="Segoe UI Black" panose="020B0A02040204020203" pitchFamily="34" charset="0"/>
              </a:rPr>
              <a:t>up</a:t>
            </a:r>
            <a:r>
              <a:rPr lang="sv-SE" b="1" dirty="0">
                <a:ea typeface="Segoe UI Black" panose="020B0A02040204020203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7195625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1870400"/>
            <a:ext cx="11653523" cy="3117200"/>
          </a:xfrm>
        </p:spPr>
        <p:txBody>
          <a:bodyPr/>
          <a:lstStyle/>
          <a:p>
            <a:pPr algn="ctr"/>
            <a:r>
              <a:rPr lang="sv-SE" b="1" dirty="0">
                <a:ea typeface="Segoe UI Black" panose="020B0A02040204020203" pitchFamily="34" charset="0"/>
              </a:rPr>
              <a:t>”</a:t>
            </a:r>
            <a:r>
              <a:rPr lang="sv-SE" b="1" dirty="0" err="1">
                <a:ea typeface="Segoe UI Black" panose="020B0A02040204020203" pitchFamily="34" charset="0"/>
              </a:rPr>
              <a:t>Build</a:t>
            </a:r>
            <a:r>
              <a:rPr lang="sv-SE" b="1" dirty="0">
                <a:ea typeface="Segoe UI Black" panose="020B0A02040204020203" pitchFamily="34" charset="0"/>
              </a:rPr>
              <a:t> Agent VM” </a:t>
            </a:r>
            <a:br>
              <a:rPr lang="sv-SE" b="1" dirty="0">
                <a:ea typeface="Segoe UI Black" panose="020B0A02040204020203" pitchFamily="34" charset="0"/>
              </a:rPr>
            </a:br>
            <a:r>
              <a:rPr lang="sv-SE" b="1" dirty="0">
                <a:ea typeface="Segoe UI Black" panose="020B0A02040204020203" pitchFamily="34" charset="0"/>
              </a:rPr>
              <a:t>is </a:t>
            </a:r>
            <a:r>
              <a:rPr lang="sv-SE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NOT</a:t>
            </a:r>
            <a:r>
              <a:rPr lang="sv-SE" b="1" dirty="0">
                <a:ea typeface="Segoe UI Black" panose="020B0A02040204020203" pitchFamily="34" charset="0"/>
              </a:rPr>
              <a:t> a </a:t>
            </a:r>
            <a:r>
              <a:rPr lang="sv-SE" b="1" dirty="0" err="1">
                <a:ea typeface="Segoe UI Black" panose="020B0A02040204020203" pitchFamily="34" charset="0"/>
              </a:rPr>
              <a:t>Build</a:t>
            </a:r>
            <a:r>
              <a:rPr lang="sv-SE" b="1" dirty="0">
                <a:ea typeface="Segoe UI Black" panose="020B0A02040204020203" pitchFamily="34" charset="0"/>
              </a:rPr>
              <a:t> Agent, </a:t>
            </a:r>
            <a:br>
              <a:rPr lang="sv-SE" b="1" dirty="0">
                <a:ea typeface="Segoe UI Black" panose="020B0A02040204020203" pitchFamily="34" charset="0"/>
              </a:rPr>
            </a:br>
            <a:r>
              <a:rPr lang="sv-SE" b="1" dirty="0" err="1">
                <a:ea typeface="Segoe UI Black" panose="020B0A02040204020203" pitchFamily="34" charset="0"/>
              </a:rPr>
              <a:t>but</a:t>
            </a:r>
            <a:r>
              <a:rPr lang="sv-SE" b="1" dirty="0">
                <a:ea typeface="Segoe UI Black" panose="020B0A02040204020203" pitchFamily="34" charset="0"/>
              </a:rPr>
              <a:t> a </a:t>
            </a:r>
            <a:r>
              <a:rPr lang="sv-SE" b="1" dirty="0" err="1">
                <a:ea typeface="Segoe UI Black" panose="020B0A02040204020203" pitchFamily="34" charset="0"/>
              </a:rPr>
              <a:t>development</a:t>
            </a:r>
            <a:r>
              <a:rPr lang="sv-SE" b="1" dirty="0">
                <a:ea typeface="Segoe UI Black" panose="020B0A02040204020203" pitchFamily="34" charset="0"/>
              </a:rPr>
              <a:t> </a:t>
            </a:r>
            <a:r>
              <a:rPr lang="sv-SE" b="1" dirty="0" err="1">
                <a:ea typeface="Segoe UI Black" panose="020B0A02040204020203" pitchFamily="34" charset="0"/>
              </a:rPr>
              <a:t>machine</a:t>
            </a:r>
            <a:endParaRPr lang="sv-SE" b="1" dirty="0"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17552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870400"/>
            <a:ext cx="11653523" cy="3117200"/>
          </a:xfrm>
        </p:spPr>
        <p:txBody>
          <a:bodyPr/>
          <a:lstStyle/>
          <a:p>
            <a:pPr algn="ctr"/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does</a:t>
            </a:r>
            <a:r>
              <a:rPr lang="sv-SE" dirty="0"/>
              <a:t> </a:t>
            </a:r>
            <a:br>
              <a:rPr lang="sv-SE" dirty="0"/>
            </a:br>
            <a:r>
              <a:rPr lang="sv-SE" dirty="0"/>
              <a:t>”</a:t>
            </a:r>
            <a:r>
              <a:rPr lang="sv-SE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cloud</a:t>
            </a:r>
            <a:r>
              <a:rPr lang="sv-SE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sv-SE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native</a:t>
            </a:r>
            <a:r>
              <a:rPr lang="sv-SE" dirty="0"/>
              <a:t>”</a:t>
            </a:r>
            <a:br>
              <a:rPr lang="sv-SE" dirty="0"/>
            </a:br>
            <a:r>
              <a:rPr lang="sv-SE" dirty="0" err="1"/>
              <a:t>mean</a:t>
            </a:r>
            <a:r>
              <a:rPr lang="sv-S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69504321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522928"/>
            <a:ext cx="11653523" cy="3635482"/>
          </a:xfrm>
        </p:spPr>
        <p:txBody>
          <a:bodyPr/>
          <a:lstStyle/>
          <a:p>
            <a:pPr algn="ctr"/>
            <a:r>
              <a:rPr lang="sv-SE" b="1" dirty="0">
                <a:ea typeface="Segoe UI Black" panose="020B0A02040204020203" pitchFamily="34" charset="0"/>
              </a:rPr>
              <a:t>Copy &amp; </a:t>
            </a:r>
            <a:r>
              <a:rPr lang="sv-SE" b="1" dirty="0" err="1">
                <a:ea typeface="Segoe UI Black" panose="020B0A02040204020203" pitchFamily="34" charset="0"/>
              </a:rPr>
              <a:t>Paste</a:t>
            </a:r>
            <a:r>
              <a:rPr lang="sv-SE" b="1" dirty="0">
                <a:ea typeface="Segoe UI Black" panose="020B0A02040204020203" pitchFamily="34" charset="0"/>
              </a:rPr>
              <a:t> </a:t>
            </a:r>
            <a:r>
              <a:rPr lang="sv-SE" b="1" dirty="0" err="1">
                <a:ea typeface="Segoe UI Black" panose="020B0A02040204020203" pitchFamily="34" charset="0"/>
              </a:rPr>
              <a:t>can</a:t>
            </a:r>
            <a:r>
              <a:rPr lang="sv-SE" b="1" dirty="0">
                <a:ea typeface="Segoe UI Black" panose="020B0A02040204020203" pitchFamily="34" charset="0"/>
              </a:rPr>
              <a:t> be </a:t>
            </a:r>
            <a:r>
              <a:rPr lang="sv-SE" b="1" dirty="0" err="1">
                <a:ea typeface="Segoe UI Black" panose="020B0A02040204020203" pitchFamily="34" charset="0"/>
              </a:rPr>
              <a:t>tricky</a:t>
            </a:r>
            <a:br>
              <a:rPr lang="sv-SE" b="1" dirty="0">
                <a:ea typeface="Segoe UI Black" panose="020B0A02040204020203" pitchFamily="34" charset="0"/>
              </a:rPr>
            </a:br>
            <a:br>
              <a:rPr lang="sv-SE" b="1" dirty="0">
                <a:ea typeface="Segoe UI Black" panose="020B0A02040204020203" pitchFamily="34" charset="0"/>
              </a:rPr>
            </a:br>
            <a:r>
              <a:rPr lang="sv-SE" sz="5400" b="1" dirty="0" err="1">
                <a:ea typeface="Segoe UI Black" panose="020B0A02040204020203" pitchFamily="34" charset="0"/>
              </a:rPr>
              <a:t>Use</a:t>
            </a:r>
            <a:r>
              <a:rPr lang="sv-SE" sz="5400" b="1" dirty="0">
                <a:ea typeface="Segoe UI Black" panose="020B0A02040204020203" pitchFamily="34" charset="0"/>
              </a:rPr>
              <a:t> Copy </a:t>
            </a:r>
            <a:r>
              <a:rPr lang="sv-SE" sz="5400" b="1" dirty="0" err="1">
                <a:ea typeface="Segoe UI Black" panose="020B0A02040204020203" pitchFamily="34" charset="0"/>
              </a:rPr>
              <a:t>icon</a:t>
            </a:r>
            <a:r>
              <a:rPr lang="sv-SE" sz="5400" b="1" dirty="0">
                <a:ea typeface="Segoe UI Black" panose="020B0A02040204020203" pitchFamily="34" charset="0"/>
              </a:rPr>
              <a:t> for </a:t>
            </a:r>
            <a:r>
              <a:rPr lang="sv-SE" sz="5400" b="1" dirty="0" err="1">
                <a:ea typeface="Segoe UI Black" panose="020B0A02040204020203" pitchFamily="34" charset="0"/>
              </a:rPr>
              <a:t>copying</a:t>
            </a:r>
            <a:r>
              <a:rPr lang="sv-SE" sz="5400" b="1" dirty="0">
                <a:ea typeface="Segoe UI Black" panose="020B0A02040204020203" pitchFamily="34" charset="0"/>
              </a:rPr>
              <a:t> </a:t>
            </a:r>
            <a:r>
              <a:rPr lang="sv-SE" sz="5400" b="1" dirty="0" err="1">
                <a:ea typeface="Segoe UI Black" panose="020B0A02040204020203" pitchFamily="34" charset="0"/>
              </a:rPr>
              <a:t>command</a:t>
            </a:r>
            <a:br>
              <a:rPr lang="sv-SE" sz="5400" b="1" dirty="0">
                <a:ea typeface="Segoe UI Black" panose="020B0A02040204020203" pitchFamily="34" charset="0"/>
              </a:rPr>
            </a:br>
            <a:r>
              <a:rPr lang="sv-SE" sz="5400" b="1" dirty="0" err="1">
                <a:ea typeface="Segoe UI Black" panose="020B0A02040204020203" pitchFamily="34" charset="0"/>
              </a:rPr>
              <a:t>Use</a:t>
            </a:r>
            <a:r>
              <a:rPr lang="sv-SE" sz="5400" b="1" dirty="0">
                <a:ea typeface="Segoe UI Black" panose="020B0A02040204020203" pitchFamily="34" charset="0"/>
              </a:rPr>
              <a:t> </a:t>
            </a:r>
            <a:r>
              <a:rPr lang="sv-SE" sz="5400" b="1" dirty="0" err="1">
                <a:ea typeface="Segoe UI Black" panose="020B0A02040204020203" pitchFamily="34" charset="0"/>
              </a:rPr>
              <a:t>Ctrl</a:t>
            </a:r>
            <a:r>
              <a:rPr lang="sv-SE" sz="5400" b="1" dirty="0">
                <a:ea typeface="Segoe UI Black" panose="020B0A02040204020203" pitchFamily="34" charset="0"/>
              </a:rPr>
              <a:t> + </a:t>
            </a:r>
            <a:r>
              <a:rPr lang="sv-SE" sz="5400" b="1" dirty="0" err="1">
                <a:ea typeface="Segoe UI Black" panose="020B0A02040204020203" pitchFamily="34" charset="0"/>
              </a:rPr>
              <a:t>Shift</a:t>
            </a:r>
            <a:r>
              <a:rPr lang="sv-SE" sz="5400" b="1" dirty="0">
                <a:ea typeface="Segoe UI Black" panose="020B0A02040204020203" pitchFamily="34" charset="0"/>
              </a:rPr>
              <a:t> + V to </a:t>
            </a:r>
            <a:r>
              <a:rPr lang="sv-SE" sz="5400" b="1" dirty="0" err="1">
                <a:ea typeface="Segoe UI Black" panose="020B0A02040204020203" pitchFamily="34" charset="0"/>
              </a:rPr>
              <a:t>paste</a:t>
            </a:r>
            <a:r>
              <a:rPr lang="sv-SE" sz="5400" b="1" dirty="0">
                <a:ea typeface="Segoe UI Black" panose="020B0A02040204020203" pitchFamily="34" charset="0"/>
              </a:rPr>
              <a:t> in </a:t>
            </a:r>
            <a:r>
              <a:rPr lang="sv-SE" sz="5400" b="1" dirty="0" err="1">
                <a:ea typeface="Segoe UI Black" panose="020B0A02040204020203" pitchFamily="34" charset="0"/>
              </a:rPr>
              <a:t>shell</a:t>
            </a:r>
            <a:endParaRPr lang="sv-SE" b="1" dirty="0"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15668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522928"/>
            <a:ext cx="11653523" cy="3635482"/>
          </a:xfrm>
        </p:spPr>
        <p:txBody>
          <a:bodyPr/>
          <a:lstStyle/>
          <a:p>
            <a:pPr algn="ctr"/>
            <a:r>
              <a:rPr lang="sv-SE" b="1" dirty="0">
                <a:ea typeface="Segoe UI Black" panose="020B0A02040204020203" pitchFamily="34" charset="0"/>
              </a:rPr>
              <a:t>VI and VIM </a:t>
            </a:r>
            <a:r>
              <a:rPr lang="sv-SE" b="1" dirty="0" err="1">
                <a:ea typeface="Segoe UI Black" panose="020B0A02040204020203" pitchFamily="34" charset="0"/>
              </a:rPr>
              <a:t>are</a:t>
            </a:r>
            <a:r>
              <a:rPr lang="sv-SE" b="1" dirty="0">
                <a:ea typeface="Segoe UI Black" panose="020B0A02040204020203" pitchFamily="34" charset="0"/>
              </a:rPr>
              <a:t> hard, and </a:t>
            </a:r>
            <a:r>
              <a:rPr lang="sv-SE" b="1" dirty="0" err="1">
                <a:ea typeface="Segoe UI Black" panose="020B0A02040204020203" pitchFamily="34" charset="0"/>
              </a:rPr>
              <a:t>even</a:t>
            </a:r>
            <a:r>
              <a:rPr lang="sv-SE" b="1" dirty="0">
                <a:ea typeface="Segoe UI Black" panose="020B0A02040204020203" pitchFamily="34" charset="0"/>
              </a:rPr>
              <a:t> </a:t>
            </a:r>
            <a:r>
              <a:rPr lang="sv-SE" b="1" dirty="0" err="1">
                <a:ea typeface="Segoe UI Black" panose="020B0A02040204020203" pitchFamily="34" charset="0"/>
              </a:rPr>
              <a:t>harder</a:t>
            </a:r>
            <a:r>
              <a:rPr lang="sv-SE" b="1" dirty="0">
                <a:ea typeface="Segoe UI Black" panose="020B0A02040204020203" pitchFamily="34" charset="0"/>
              </a:rPr>
              <a:t> </a:t>
            </a:r>
            <a:r>
              <a:rPr lang="sv-SE" b="1" dirty="0" err="1">
                <a:ea typeface="Segoe UI Black" panose="020B0A02040204020203" pitchFamily="34" charset="0"/>
              </a:rPr>
              <a:t>without</a:t>
            </a:r>
            <a:r>
              <a:rPr lang="sv-SE" b="1" dirty="0">
                <a:ea typeface="Segoe UI Black" panose="020B0A02040204020203" pitchFamily="34" charset="0"/>
              </a:rPr>
              <a:t> ESC, </a:t>
            </a:r>
            <a:r>
              <a:rPr lang="sv-SE" b="1" dirty="0" err="1">
                <a:ea typeface="Segoe UI Black" panose="020B0A02040204020203" pitchFamily="34" charset="0"/>
              </a:rPr>
              <a:t>use</a:t>
            </a:r>
            <a:r>
              <a:rPr lang="sv-SE" b="1" dirty="0">
                <a:ea typeface="Segoe UI Black" panose="020B0A02040204020203" pitchFamily="34" charset="0"/>
              </a:rPr>
              <a:t> nano</a:t>
            </a:r>
            <a:br>
              <a:rPr lang="sv-SE" b="1" dirty="0">
                <a:ea typeface="Segoe UI Black" panose="020B0A02040204020203" pitchFamily="34" charset="0"/>
              </a:rPr>
            </a:br>
            <a:br>
              <a:rPr lang="sv-SE" sz="5400" b="1" dirty="0">
                <a:ea typeface="Segoe UI Black" panose="020B0A02040204020203" pitchFamily="34" charset="0"/>
              </a:rPr>
            </a:br>
            <a:r>
              <a:rPr lang="sv-SE" sz="5400" b="1" dirty="0">
                <a:ea typeface="Segoe UI Black" panose="020B0A02040204020203" pitchFamily="34" charset="0"/>
              </a:rPr>
              <a:t>&gt; nano app.js</a:t>
            </a:r>
            <a:endParaRPr lang="sv-SE" b="1" dirty="0"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830098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9E95F2D-8B1D-4FB3-AF27-A08CFC30B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942" y="2290603"/>
            <a:ext cx="6554115" cy="22767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DB33CC-7A7A-4584-AEB9-1EE3E8858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4331802"/>
            <a:ext cx="5830114" cy="24292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F25484D-3EF0-4E27-9437-B15FD93BB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076" y="234733"/>
            <a:ext cx="5118914" cy="213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876398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943657"/>
            <a:ext cx="11653523" cy="3948197"/>
          </a:xfrm>
        </p:spPr>
        <p:txBody>
          <a:bodyPr/>
          <a:lstStyle/>
          <a:p>
            <a:pPr algn="ctr"/>
            <a:r>
              <a:rPr lang="en-US" b="1" dirty="0">
                <a:ea typeface="Segoe UI Black" panose="020B0A02040204020203" pitchFamily="34" charset="0"/>
              </a:rPr>
              <a:t>Page 3, Task 2, Step 8</a:t>
            </a:r>
            <a:br>
              <a:rPr lang="en-US" b="1" dirty="0">
                <a:ea typeface="Segoe UI Black" panose="020B0A02040204020203" pitchFamily="34" charset="0"/>
              </a:rPr>
            </a:br>
            <a:r>
              <a:rPr lang="en-US" b="1" dirty="0">
                <a:ea typeface="Segoe UI Black" panose="020B0A02040204020203" pitchFamily="34" charset="0"/>
              </a:rPr>
              <a:t>is incorrect… </a:t>
            </a:r>
            <a:br>
              <a:rPr lang="en-US" b="1" dirty="0">
                <a:ea typeface="Segoe UI Black" panose="020B0A02040204020203" pitchFamily="34" charset="0"/>
              </a:rPr>
            </a:br>
            <a:br>
              <a:rPr lang="en-US" b="1" dirty="0">
                <a:ea typeface="Segoe UI Black" panose="020B0A02040204020203" pitchFamily="34" charset="0"/>
              </a:rPr>
            </a:br>
            <a:r>
              <a:rPr lang="en-US" sz="6000" b="1" dirty="0">
                <a:ea typeface="Segoe UI Black" panose="020B0A02040204020203" pitchFamily="34" charset="0"/>
              </a:rPr>
              <a:t>Connection String is already correct</a:t>
            </a:r>
            <a:endParaRPr lang="sv-SE" b="1" dirty="0"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224488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943657"/>
            <a:ext cx="11653523" cy="3948197"/>
          </a:xfrm>
        </p:spPr>
        <p:txBody>
          <a:bodyPr/>
          <a:lstStyle/>
          <a:p>
            <a:pPr algn="ctr"/>
            <a:r>
              <a:rPr lang="en-US" b="1">
                <a:ea typeface="Segoe UI Black" panose="020B0A02040204020203" pitchFamily="34" charset="0"/>
              </a:rPr>
              <a:t>Page 6, Task 3, Step 11 </a:t>
            </a:r>
            <a:br>
              <a:rPr lang="en-US" b="1">
                <a:ea typeface="Segoe UI Black" panose="020B0A02040204020203" pitchFamily="34" charset="0"/>
              </a:rPr>
            </a:br>
            <a:r>
              <a:rPr lang="en-US" b="1">
                <a:ea typeface="Segoe UI Black" panose="020B0A02040204020203" pitchFamily="34" charset="0"/>
              </a:rPr>
              <a:t>is </a:t>
            </a:r>
            <a:r>
              <a:rPr lang="en-US" b="1" dirty="0">
                <a:ea typeface="Segoe UI Black" panose="020B0A02040204020203" pitchFamily="34" charset="0"/>
              </a:rPr>
              <a:t>incorrect… </a:t>
            </a:r>
            <a:br>
              <a:rPr lang="en-US" b="1" dirty="0">
                <a:ea typeface="Segoe UI Black" panose="020B0A02040204020203" pitchFamily="34" charset="0"/>
              </a:rPr>
            </a:br>
            <a:br>
              <a:rPr lang="en-US" b="1" dirty="0">
                <a:ea typeface="Segoe UI Black" panose="020B0A02040204020203" pitchFamily="34" charset="0"/>
              </a:rPr>
            </a:br>
            <a:r>
              <a:rPr lang="en-US" sz="6000" b="1" dirty="0">
                <a:ea typeface="Segoe UI Black" panose="020B0A02040204020203" pitchFamily="34" charset="0"/>
              </a:rPr>
              <a:t>Delete </a:t>
            </a:r>
            <a:r>
              <a:rPr lang="en-US" sz="6000" b="1" dirty="0" err="1">
                <a:ea typeface="Segoe UI Black" panose="020B0A02040204020203" pitchFamily="34" charset="0"/>
              </a:rPr>
              <a:t>replicaset</a:t>
            </a:r>
            <a:r>
              <a:rPr lang="en-US" sz="6000" b="1" dirty="0">
                <a:ea typeface="Segoe UI Black" panose="020B0A02040204020203" pitchFamily="34" charset="0"/>
              </a:rPr>
              <a:t> to cause redeploy</a:t>
            </a:r>
            <a:endParaRPr lang="sv-SE" b="1" dirty="0"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579507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937817"/>
            <a:ext cx="11653523" cy="2693686"/>
          </a:xfrm>
        </p:spPr>
        <p:txBody>
          <a:bodyPr/>
          <a:lstStyle/>
          <a:p>
            <a:pPr algn="ctr"/>
            <a:r>
              <a:rPr lang="en-US" b="1" dirty="0">
                <a:ea typeface="Segoe UI Black" panose="020B0A02040204020203" pitchFamily="34" charset="0"/>
              </a:rPr>
              <a:t>Adding Application Insights</a:t>
            </a:r>
            <a:br>
              <a:rPr lang="en-US" b="1" dirty="0">
                <a:ea typeface="Segoe UI Black" panose="020B0A02040204020203" pitchFamily="34" charset="0"/>
              </a:rPr>
            </a:br>
            <a:br>
              <a:rPr lang="en-US" b="1" dirty="0">
                <a:ea typeface="Segoe UI Black" panose="020B0A02040204020203" pitchFamily="34" charset="0"/>
              </a:rPr>
            </a:br>
            <a:r>
              <a:rPr lang="en-US" sz="4000" b="1" strike="sngStrike" dirty="0">
                <a:ea typeface="Segoe UI Black" panose="020B0A02040204020203" pitchFamily="34" charset="0"/>
              </a:rPr>
              <a:t>&gt; </a:t>
            </a:r>
            <a:r>
              <a:rPr lang="en-US" sz="4000" b="1" strike="sngStrike" dirty="0" err="1">
                <a:ea typeface="Segoe UI Black" panose="020B0A02040204020203" pitchFamily="34" charset="0"/>
              </a:rPr>
              <a:t>npm</a:t>
            </a:r>
            <a:r>
              <a:rPr lang="en-US" sz="4000" b="1" strike="sngStrike" dirty="0">
                <a:ea typeface="Segoe UI Black" panose="020B0A02040204020203" pitchFamily="34" charset="0"/>
              </a:rPr>
              <a:t> </a:t>
            </a:r>
            <a:r>
              <a:rPr lang="en-US" sz="4000" b="1" strike="sngStrike" dirty="0" err="1">
                <a:ea typeface="Segoe UI Black" panose="020B0A02040204020203" pitchFamily="34" charset="0"/>
              </a:rPr>
              <a:t>i</a:t>
            </a:r>
            <a:r>
              <a:rPr lang="en-US" sz="4000" b="1" strike="sngStrike" dirty="0">
                <a:ea typeface="Segoe UI Black" panose="020B0A02040204020203" pitchFamily="34" charset="0"/>
              </a:rPr>
              <a:t> </a:t>
            </a:r>
            <a:r>
              <a:rPr lang="en-US" sz="4000" b="1" strike="sngStrike" dirty="0" err="1">
                <a:ea typeface="Segoe UI Black" panose="020B0A02040204020203" pitchFamily="34" charset="0"/>
              </a:rPr>
              <a:t>applicationinsights</a:t>
            </a:r>
            <a:endParaRPr lang="sv-SE" sz="6000" b="1" strike="sngStrike" dirty="0">
              <a:ea typeface="Segoe UI Black" panose="020B0A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AD3B2F-A92E-400C-A673-412753E8F34F}"/>
              </a:ext>
            </a:extLst>
          </p:cNvPr>
          <p:cNvSpPr txBox="1"/>
          <p:nvPr/>
        </p:nvSpPr>
        <p:spPr>
          <a:xfrm>
            <a:off x="3264408" y="3842566"/>
            <a:ext cx="6593793" cy="228985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b="1" dirty="0">
                <a:latin typeface="+mj-lt"/>
                <a:ea typeface="Segoe UI Black" panose="020B0A02040204020203" pitchFamily="34" charset="0"/>
              </a:rPr>
              <a:t>"dependencies": {</a:t>
            </a:r>
            <a:br>
              <a:rPr lang="en-US" sz="3600" b="1" dirty="0">
                <a:latin typeface="+mj-lt"/>
                <a:ea typeface="Segoe UI Black" panose="020B0A02040204020203" pitchFamily="34" charset="0"/>
              </a:rPr>
            </a:br>
            <a:r>
              <a:rPr lang="en-US" sz="3600" b="1" dirty="0">
                <a:latin typeface="+mj-lt"/>
                <a:ea typeface="Segoe UI Black" panose="020B0A02040204020203" pitchFamily="34" charset="0"/>
              </a:rPr>
              <a:t>    "</a:t>
            </a:r>
            <a:r>
              <a:rPr lang="en-US" sz="3600" b="1" dirty="0" err="1">
                <a:latin typeface="+mj-lt"/>
                <a:ea typeface="Segoe UI Black" panose="020B0A02040204020203" pitchFamily="34" charset="0"/>
              </a:rPr>
              <a:t>applicationinsights</a:t>
            </a:r>
            <a:r>
              <a:rPr lang="en-US" sz="3600" b="1" dirty="0">
                <a:latin typeface="+mj-lt"/>
                <a:ea typeface="Segoe UI Black" panose="020B0A02040204020203" pitchFamily="34" charset="0"/>
              </a:rPr>
              <a:t>": "^2.1.7",</a:t>
            </a:r>
            <a:br>
              <a:rPr lang="en-US" sz="3600" b="1" dirty="0">
                <a:latin typeface="+mj-lt"/>
                <a:ea typeface="Segoe UI Black" panose="020B0A02040204020203" pitchFamily="34" charset="0"/>
              </a:rPr>
            </a:br>
            <a:r>
              <a:rPr lang="en-US" sz="3600" b="1" dirty="0">
                <a:latin typeface="+mj-lt"/>
                <a:ea typeface="Segoe UI Black" panose="020B0A02040204020203" pitchFamily="34" charset="0"/>
              </a:rPr>
              <a:t>   …</a:t>
            </a:r>
            <a:br>
              <a:rPr lang="en-US" sz="3600" b="1" dirty="0">
                <a:latin typeface="+mj-lt"/>
                <a:ea typeface="Segoe UI Black" panose="020B0A02040204020203" pitchFamily="34" charset="0"/>
              </a:rPr>
            </a:br>
            <a:r>
              <a:rPr lang="en-US" sz="3600" b="1" dirty="0">
                <a:latin typeface="+mj-lt"/>
                <a:ea typeface="Segoe UI Black" panose="020B0A02040204020203" pitchFamily="34" charset="0"/>
              </a:rPr>
              <a:t>}</a:t>
            </a:r>
            <a:endParaRPr lang="sv-SE" sz="36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23468898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943657"/>
            <a:ext cx="11653523" cy="3322769"/>
          </a:xfrm>
        </p:spPr>
        <p:txBody>
          <a:bodyPr/>
          <a:lstStyle/>
          <a:p>
            <a:pPr algn="ctr"/>
            <a:r>
              <a:rPr lang="en-US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Lab Validation</a:t>
            </a:r>
            <a:br>
              <a:rPr lang="en-US" sz="3600" b="1" dirty="0">
                <a:ea typeface="Segoe UI Black" panose="020B0A02040204020203" pitchFamily="34" charset="0"/>
              </a:rPr>
            </a:br>
            <a:br>
              <a:rPr lang="en-US" sz="3600" b="1" dirty="0">
                <a:ea typeface="Segoe UI Black" panose="020B0A02040204020203" pitchFamily="34" charset="0"/>
              </a:rPr>
            </a:br>
            <a:r>
              <a:rPr lang="en-US" sz="6000" b="1" dirty="0">
                <a:ea typeface="Segoe UI Black" panose="020B0A02040204020203" pitchFamily="34" charset="0"/>
              </a:rPr>
              <a:t>Use the Lab Validation tab to verify that you are doing it right</a:t>
            </a:r>
            <a:endParaRPr lang="sv-SE" b="1" dirty="0"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512939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943657"/>
            <a:ext cx="11653523" cy="3247684"/>
          </a:xfrm>
        </p:spPr>
        <p:txBody>
          <a:bodyPr/>
          <a:lstStyle/>
          <a:p>
            <a:pPr algn="ctr"/>
            <a:r>
              <a:rPr lang="en-US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We are here! </a:t>
            </a:r>
            <a:br>
              <a:rPr lang="en-US" sz="3600" b="1" dirty="0">
                <a:ea typeface="Segoe UI Black" panose="020B0A02040204020203" pitchFamily="34" charset="0"/>
              </a:rPr>
            </a:br>
            <a:br>
              <a:rPr lang="en-US" sz="3600" b="1" dirty="0">
                <a:ea typeface="Segoe UI Black" panose="020B0A02040204020203" pitchFamily="34" charset="0"/>
              </a:rPr>
            </a:br>
            <a:r>
              <a:rPr lang="en-US" b="1" dirty="0">
                <a:ea typeface="Segoe UI Black" panose="020B0A02040204020203" pitchFamily="34" charset="0"/>
              </a:rPr>
              <a:t>Talk to us, ask us stuff,</a:t>
            </a:r>
            <a:br>
              <a:rPr lang="en-US" b="1" dirty="0">
                <a:ea typeface="Segoe UI Black" panose="020B0A02040204020203" pitchFamily="34" charset="0"/>
              </a:rPr>
            </a:br>
            <a:r>
              <a:rPr lang="en-US" sz="4400" b="1" dirty="0">
                <a:ea typeface="Segoe UI Black" panose="020B0A02040204020203" pitchFamily="34" charset="0"/>
              </a:rPr>
              <a:t>&amp; let us know when you are done</a:t>
            </a:r>
            <a:endParaRPr lang="sv-SE" b="1" dirty="0"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869902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FBBC-3E0B-4114-A989-624FA30DA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5464787"/>
            <a:ext cx="11653523" cy="1158793"/>
          </a:xfrm>
        </p:spPr>
        <p:txBody>
          <a:bodyPr/>
          <a:lstStyle/>
          <a:p>
            <a:r>
              <a:rPr lang="sv-SE" dirty="0">
                <a:latin typeface="Segoe UI Black" panose="020B0A02040204020203" pitchFamily="34" charset="0"/>
                <a:ea typeface="Segoe UI Black" panose="020B0A02040204020203" pitchFamily="34" charset="0"/>
              </a:rPr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653748271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943708"/>
            <a:ext cx="11653523" cy="1158793"/>
          </a:xfrm>
        </p:spPr>
        <p:txBody>
          <a:bodyPr/>
          <a:lstStyle/>
          <a:p>
            <a:pPr algn="ctr"/>
            <a:r>
              <a:rPr lang="sv-SE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Q &amp; 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FD841-24AD-477A-BF95-68DB764B12E8}"/>
              </a:ext>
            </a:extLst>
          </p:cNvPr>
          <p:cNvSpPr txBox="1">
            <a:spLocks/>
          </p:cNvSpPr>
          <p:nvPr/>
        </p:nvSpPr>
        <p:spPr>
          <a:xfrm>
            <a:off x="269239" y="5204454"/>
            <a:ext cx="5043425" cy="1158793"/>
          </a:xfrm>
          <a:prstGeom prst="rect">
            <a:avLst/>
          </a:prstGeom>
        </p:spPr>
        <p:txBody>
          <a:bodyPr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Tobias Lolax </a:t>
            </a:r>
            <a:r>
              <a:rPr lang="en-US" sz="2800" dirty="0"/>
              <a:t>tobias.lolax@activesolution.se</a:t>
            </a:r>
          </a:p>
          <a:p>
            <a:pPr marL="0" indent="0">
              <a:buNone/>
            </a:pPr>
            <a:r>
              <a:rPr lang="en-US" sz="2800" dirty="0"/>
              <a:t>@tobibben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6493D7A-D6E0-40B3-AE34-27632A53182F}"/>
              </a:ext>
            </a:extLst>
          </p:cNvPr>
          <p:cNvSpPr txBox="1">
            <a:spLocks/>
          </p:cNvSpPr>
          <p:nvPr/>
        </p:nvSpPr>
        <p:spPr>
          <a:xfrm>
            <a:off x="7644384" y="5204454"/>
            <a:ext cx="4547616" cy="1158793"/>
          </a:xfrm>
          <a:prstGeom prst="rect">
            <a:avLst/>
          </a:prstGeom>
        </p:spPr>
        <p:txBody>
          <a:bodyPr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Chris Klug </a:t>
            </a:r>
            <a:r>
              <a:rPr lang="en-US" sz="2800" dirty="0"/>
              <a:t>chris.klug@activesolution.se</a:t>
            </a:r>
          </a:p>
          <a:p>
            <a:pPr marL="0" indent="0">
              <a:buNone/>
            </a:pPr>
            <a:r>
              <a:rPr lang="en-US" sz="2800" dirty="0"/>
              <a:t>@zerokoll</a:t>
            </a:r>
          </a:p>
        </p:txBody>
      </p:sp>
    </p:spTree>
    <p:extLst>
      <p:ext uri="{BB962C8B-B14F-4D97-AF65-F5344CB8AC3E}">
        <p14:creationId xmlns:p14="http://schemas.microsoft.com/office/powerpoint/2010/main" val="424306444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570912"/>
            <a:ext cx="11653523" cy="1716175"/>
          </a:xfrm>
        </p:spPr>
        <p:txBody>
          <a:bodyPr/>
          <a:lstStyle/>
          <a:p>
            <a:pPr algn="ctr"/>
            <a:r>
              <a:rPr lang="sv-SE" b="1" dirty="0" err="1"/>
              <a:t>Deployment</a:t>
            </a:r>
            <a:br>
              <a:rPr lang="sv-SE" dirty="0"/>
            </a:br>
            <a:r>
              <a:rPr lang="sv-SE" sz="3600" dirty="0"/>
              <a:t>Containers/</a:t>
            </a:r>
            <a:r>
              <a:rPr lang="sv-SE" sz="3600" dirty="0" err="1"/>
              <a:t>PaaS</a:t>
            </a:r>
            <a:r>
              <a:rPr lang="sv-SE" sz="3600" dirty="0"/>
              <a:t>/</a:t>
            </a:r>
            <a:r>
              <a:rPr lang="sv-SE" sz="3600" dirty="0" err="1"/>
              <a:t>FaaS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43318496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778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2847911"/>
            <a:ext cx="11653523" cy="1162178"/>
          </a:xfrm>
        </p:spPr>
        <p:txBody>
          <a:bodyPr/>
          <a:lstStyle/>
          <a:p>
            <a:pPr algn="ctr"/>
            <a:r>
              <a:rPr lang="sv-SE" b="1" dirty="0" err="1"/>
              <a:t>Language</a:t>
            </a:r>
            <a:r>
              <a:rPr lang="sv-SE" b="1" dirty="0"/>
              <a:t> </a:t>
            </a:r>
            <a:r>
              <a:rPr lang="sv-SE" b="1" dirty="0" err="1"/>
              <a:t>Agnostic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2390867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2847911"/>
            <a:ext cx="11653523" cy="1162178"/>
          </a:xfrm>
        </p:spPr>
        <p:txBody>
          <a:bodyPr/>
          <a:lstStyle/>
          <a:p>
            <a:pPr algn="ctr"/>
            <a:r>
              <a:rPr lang="sv-SE" b="1" dirty="0"/>
              <a:t>(</a:t>
            </a:r>
            <a:r>
              <a:rPr lang="sv-SE" b="1" dirty="0" err="1"/>
              <a:t>Platform</a:t>
            </a:r>
            <a:r>
              <a:rPr lang="sv-SE" b="1" dirty="0"/>
              <a:t> </a:t>
            </a:r>
            <a:r>
              <a:rPr lang="sv-SE" b="1" dirty="0" err="1"/>
              <a:t>Agnostic</a:t>
            </a:r>
            <a:r>
              <a:rPr lang="sv-SE" b="1" dirty="0"/>
              <a:t>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7564435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2847911"/>
            <a:ext cx="11653523" cy="1162178"/>
          </a:xfrm>
        </p:spPr>
        <p:txBody>
          <a:bodyPr/>
          <a:lstStyle/>
          <a:p>
            <a:pPr algn="ctr"/>
            <a:r>
              <a:rPr lang="sv-SE" b="1" dirty="0" err="1"/>
              <a:t>Resilient</a:t>
            </a:r>
            <a:r>
              <a:rPr lang="sv-SE" b="1" dirty="0"/>
              <a:t> &amp; </a:t>
            </a:r>
            <a:r>
              <a:rPr lang="sv-SE" b="1" dirty="0" err="1"/>
              <a:t>Scalable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2242539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A03-0662-400B-980F-F3170A0B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2847911"/>
            <a:ext cx="11653523" cy="1162178"/>
          </a:xfrm>
        </p:spPr>
        <p:txBody>
          <a:bodyPr/>
          <a:lstStyle/>
          <a:p>
            <a:pPr algn="ctr"/>
            <a:r>
              <a:rPr lang="sv-SE" b="1" dirty="0"/>
              <a:t>API-</a:t>
            </a:r>
            <a:r>
              <a:rPr lang="sv-SE" b="1" dirty="0" err="1"/>
              <a:t>centric</a:t>
            </a:r>
            <a:r>
              <a:rPr lang="sv-SE" b="1" dirty="0"/>
              <a:t> / Event Driven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4069891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2_Server and Cloud 2013">
  <a:themeElements>
    <a:clrScheme name="STB Template">
      <a:dk1>
        <a:srgbClr val="505050"/>
      </a:dk1>
      <a:lt1>
        <a:srgbClr val="FFFFFF"/>
      </a:lt1>
      <a:dk2>
        <a:srgbClr val="008272"/>
      </a:dk2>
      <a:lt2>
        <a:srgbClr val="D2D2D2"/>
      </a:lt2>
      <a:accent1>
        <a:srgbClr val="0072C6"/>
      </a:accent1>
      <a:accent2>
        <a:srgbClr val="DC3C00"/>
      </a:accent2>
      <a:accent3>
        <a:srgbClr val="008272"/>
      </a:accent3>
      <a:accent4>
        <a:srgbClr val="68217A"/>
      </a:accent4>
      <a:accent5>
        <a:srgbClr val="002050"/>
      </a:accent5>
      <a:accent6>
        <a:srgbClr val="442359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B_Template_16-9_Sept2013_v12.potx" id="{9C7765DE-A674-4011-A212-5D742AF30369}" vid="{5465D01F-9AE6-47ED-AC67-4D8944814AA9}"/>
    </a:ext>
  </a:extLst>
</a:theme>
</file>

<file path=ppt/theme/theme2.xml><?xml version="1.0" encoding="utf-8"?>
<a:theme xmlns:a="http://schemas.openxmlformats.org/drawingml/2006/main" name="C+E Readiness Template">
  <a:themeElements>
    <a:clrScheme name="S4 Feb 2017 Dark Back">
      <a:dk1>
        <a:srgbClr val="353535"/>
      </a:dk1>
      <a:lt1>
        <a:srgbClr val="FFFFFF"/>
      </a:lt1>
      <a:dk2>
        <a:srgbClr val="0078D7"/>
      </a:dk2>
      <a:lt2>
        <a:srgbClr val="E6E6E6"/>
      </a:lt2>
      <a:accent1>
        <a:srgbClr val="00188F"/>
      </a:accent1>
      <a:accent2>
        <a:srgbClr val="002050"/>
      </a:accent2>
      <a:accent3>
        <a:srgbClr val="E6E6E6"/>
      </a:accent3>
      <a:accent4>
        <a:srgbClr val="107C10"/>
      </a:accent4>
      <a:accent5>
        <a:srgbClr val="737373"/>
      </a:accent5>
      <a:accent6>
        <a:srgbClr val="D2D2D2"/>
      </a:accent6>
      <a:hlink>
        <a:srgbClr val="FFF100"/>
      </a:hlink>
      <a:folHlink>
        <a:srgbClr val="FFF100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4_Q3_FY17_Template.potx" id="{2234CBF7-E2BD-4A8C-B252-208C4EEC6E00}" vid="{F12CDBBA-5821-4B47-80F9-5CAEB4A048D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1298</Words>
  <Application>Microsoft Office PowerPoint</Application>
  <PresentationFormat>Widescreen</PresentationFormat>
  <Paragraphs>185</Paragraphs>
  <Slides>50</Slides>
  <Notes>42</Notes>
  <HiddenSlides>3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60" baseType="lpstr">
      <vt:lpstr>Arial</vt:lpstr>
      <vt:lpstr>Calibri</vt:lpstr>
      <vt:lpstr>Consolas</vt:lpstr>
      <vt:lpstr>Segoe UI</vt:lpstr>
      <vt:lpstr>Segoe UI Black</vt:lpstr>
      <vt:lpstr>Segoe UI Light</vt:lpstr>
      <vt:lpstr>Segoe UI Semilight</vt:lpstr>
      <vt:lpstr>Wingdings</vt:lpstr>
      <vt:lpstr>2_Server and Cloud 2013</vt:lpstr>
      <vt:lpstr>C+E Readiness Template</vt:lpstr>
      <vt:lpstr>Cloud-native applications</vt:lpstr>
      <vt:lpstr>Who are we?</vt:lpstr>
      <vt:lpstr>IMPORTANT INFO</vt:lpstr>
      <vt:lpstr>What does  ”cloud native” mean?</vt:lpstr>
      <vt:lpstr>Deployment Containers/PaaS/FaaS</vt:lpstr>
      <vt:lpstr>Language Agnostic</vt:lpstr>
      <vt:lpstr>(Platform Agnostic)</vt:lpstr>
      <vt:lpstr>Resilient &amp; Scalable</vt:lpstr>
      <vt:lpstr>API-centric / Event Driven</vt:lpstr>
      <vt:lpstr>Automated CI/CD/Testing Pipelines/Workflows/GitOps </vt:lpstr>
      <vt:lpstr>Stateless / Stateful Clean separation</vt:lpstr>
      <vt:lpstr>Who are you?</vt:lpstr>
      <vt:lpstr>Who is already using  CI/CD pipelines today?</vt:lpstr>
      <vt:lpstr>Who is already familiar  with containers?</vt:lpstr>
      <vt:lpstr>Who is already running containers for dev/test workloads today?</vt:lpstr>
      <vt:lpstr>Who is already running containers for production workloads today?</vt:lpstr>
      <vt:lpstr>Who is planning to move to, or develop a cloud native solution?</vt:lpstr>
      <vt:lpstr>Whiteboard session</vt:lpstr>
      <vt:lpstr>Review a customer case study</vt:lpstr>
      <vt:lpstr>Customer situation </vt:lpstr>
      <vt:lpstr>Customer situation </vt:lpstr>
      <vt:lpstr>Customer situation </vt:lpstr>
      <vt:lpstr>Customer situation </vt:lpstr>
      <vt:lpstr>Customer situation </vt:lpstr>
      <vt:lpstr>Customer situation </vt:lpstr>
      <vt:lpstr>Customer needs </vt:lpstr>
      <vt:lpstr>Solution design </vt:lpstr>
      <vt:lpstr>Customer needs </vt:lpstr>
      <vt:lpstr>Azure Kubernetes Service Architecture (AKS)</vt:lpstr>
      <vt:lpstr>Azure Kubernetes Service Architecture (AKS)</vt:lpstr>
      <vt:lpstr>Azure DevOps for CICD to Azure Kubernetes Service (AKS)</vt:lpstr>
      <vt:lpstr>Preferred solution </vt:lpstr>
      <vt:lpstr>Preferred solution </vt:lpstr>
      <vt:lpstr>LAB – but first…</vt:lpstr>
      <vt:lpstr>Environment   https://bit.ly/3lsVU3o  Code: ACTIVATE17607</vt:lpstr>
      <vt:lpstr>NOTES</vt:lpstr>
      <vt:lpstr>Do NOT just copy and  paste the commands</vt:lpstr>
      <vt:lpstr>Page 1-2 is information  and ”set up”</vt:lpstr>
      <vt:lpstr>”Build Agent VM”  is NOT a Build Agent,  but a development machine</vt:lpstr>
      <vt:lpstr>Copy &amp; Paste can be tricky  Use Copy icon for copying command Use Ctrl + Shift + V to paste in shell</vt:lpstr>
      <vt:lpstr>VI and VIM are hard, and even harder without ESC, use nano  &gt; nano app.js</vt:lpstr>
      <vt:lpstr>PowerPoint Presentation</vt:lpstr>
      <vt:lpstr>Page 3, Task 2, Step 8 is incorrect…   Connection String is already correct</vt:lpstr>
      <vt:lpstr>Page 6, Task 3, Step 11  is incorrect…   Delete replicaset to cause redeploy</vt:lpstr>
      <vt:lpstr>Adding Application Insights  &gt; npm i applicationinsights</vt:lpstr>
      <vt:lpstr>Lab Validation  Use the Lab Validation tab to verify that you are doing it right</vt:lpstr>
      <vt:lpstr>We are here!   Talk to us, ask us stuff, &amp; let us know when you are done</vt:lpstr>
      <vt:lpstr>LAB</vt:lpstr>
      <vt:lpstr>Q &amp; 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2018-10-21T16:54:03Z</dcterms:created>
  <dcterms:modified xsi:type="dcterms:W3CDTF">2021-09-27T12:20:02Z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walterm@microsoft.com</vt:lpwstr>
  </property>
  <property fmtid="{D5CDD505-2E9C-101B-9397-08002B2CF9AE}" pid="5" name="MSIP_Label_f42aa342-8706-4288-bd11-ebb85995028c_SetDate">
    <vt:lpwstr>2019-09-06T00:31:30.5028534Z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afdee7bf-b374-4e3a-8c4f-3811fe3bc335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