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53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51" r:id="rId15"/>
    <p:sldId id="347" r:id="rId16"/>
    <p:sldId id="349" r:id="rId17"/>
    <p:sldId id="350" r:id="rId18"/>
    <p:sldId id="352" r:id="rId19"/>
    <p:sldId id="367" r:id="rId20"/>
    <p:sldId id="302" r:id="rId21"/>
    <p:sldId id="303" r:id="rId22"/>
    <p:sldId id="259" r:id="rId23"/>
    <p:sldId id="324" r:id="rId24"/>
    <p:sldId id="325" r:id="rId25"/>
    <p:sldId id="327" r:id="rId26"/>
    <p:sldId id="328" r:id="rId27"/>
    <p:sldId id="326" r:id="rId28"/>
    <p:sldId id="335" r:id="rId29"/>
    <p:sldId id="369" r:id="rId30"/>
    <p:sldId id="305" r:id="rId31"/>
    <p:sldId id="368" r:id="rId32"/>
    <p:sldId id="330" r:id="rId33"/>
    <p:sldId id="316" r:id="rId34"/>
    <p:sldId id="332" r:id="rId35"/>
    <p:sldId id="353" r:id="rId36"/>
    <p:sldId id="354" r:id="rId37"/>
    <p:sldId id="355" r:id="rId38"/>
    <p:sldId id="356" r:id="rId39"/>
    <p:sldId id="357" r:id="rId40"/>
    <p:sldId id="370" r:id="rId41"/>
    <p:sldId id="358" r:id="rId42"/>
    <p:sldId id="360" r:id="rId43"/>
    <p:sldId id="361" r:id="rId44"/>
    <p:sldId id="362" r:id="rId45"/>
    <p:sldId id="371" r:id="rId46"/>
    <p:sldId id="366" r:id="rId47"/>
    <p:sldId id="363" r:id="rId48"/>
    <p:sldId id="372" r:id="rId49"/>
    <p:sldId id="364" r:id="rId50"/>
    <p:sldId id="365" r:id="rId51"/>
    <p:sldId id="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81088" autoAdjust="0"/>
  </p:normalViewPr>
  <p:slideViewPr>
    <p:cSldViewPr snapToGrid="0">
      <p:cViewPr varScale="1">
        <p:scale>
          <a:sx n="105" d="100"/>
          <a:sy n="10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up: what about CI/CD for the infrastructure? Terraform, Pulumi, ARM templates...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8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 question/discussion: where are you running them?</a:t>
            </a:r>
          </a:p>
          <a:p>
            <a:endParaRPr lang="sv-SE" dirty="0"/>
          </a:p>
          <a:p>
            <a:r>
              <a:rPr lang="sv-SE" dirty="0"/>
              <a:t>Locally? Infrastructure on-prem? Already in the cloud?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4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Discuss a fictive case based on real customer cases and design an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läsa</a:t>
            </a:r>
            <a:r>
              <a:rPr lang="en-US" dirty="0"/>
              <a:t> </a:t>
            </a:r>
            <a:r>
              <a:rPr lang="en-US" dirty="0" err="1"/>
              <a:t>texten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Reminder: there are no stupid questions, only stupid answers and that’s why we are here! So do be afraid, just ask away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 just kubernetes and containers</a:t>
            </a:r>
          </a:p>
          <a:p>
            <a:endParaRPr lang="sv-SE" dirty="0"/>
          </a:p>
          <a:p>
            <a:r>
              <a:rPr lang="sv-SE" dirty="0"/>
              <a:t>TLDR: piece of software, designed to run in, and reap the benefits of ”the cloud”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7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9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1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8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36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9/28/2021 8:13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Mostly</a:t>
            </a:r>
          </a:p>
          <a:p>
            <a:endParaRPr lang="sv-SE" dirty="0"/>
          </a:p>
          <a:p>
            <a:r>
              <a:rPr lang="sv-SE" dirty="0"/>
              <a:t>Containers: pick the best tool for the job. GraphQL running on node, REST api written in C# and your batch job processor written in Rust</a:t>
            </a:r>
          </a:p>
          <a:p>
            <a:endParaRPr lang="sv-SE" dirty="0"/>
          </a:p>
          <a:p>
            <a:r>
              <a:rPr lang="sv-SE" dirty="0"/>
              <a:t>Azure functions: C#, F#, js, ts, powershell, python, java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Depends</a:t>
            </a:r>
          </a:p>
          <a:p>
            <a:endParaRPr lang="sv-SE" dirty="0"/>
          </a:p>
          <a:p>
            <a:r>
              <a:rPr lang="sv-SE" dirty="0"/>
              <a:t>Containers, then mostly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built with resiliency and scalability in mind</a:t>
            </a:r>
          </a:p>
          <a:p>
            <a:endParaRPr lang="sv-SE" dirty="0"/>
          </a:p>
          <a:p>
            <a:r>
              <a:rPr lang="sv-SE" dirty="0"/>
              <a:t>validate? throw a chaos monkey into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Ties together with the scalability as well as resilience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/>
              <a:t>Who are 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already using </a:t>
            </a:r>
            <a:br>
              <a:rPr lang="sv-SE" b="1" dirty="0"/>
            </a:br>
            <a:r>
              <a:rPr lang="sv-SE" b="1" dirty="0"/>
              <a:t>CI/CD pipelines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already familiar </a:t>
            </a:r>
            <a:br>
              <a:rPr lang="sv-SE" b="1" dirty="0"/>
            </a:br>
            <a:r>
              <a:rPr lang="sv-SE" b="1" dirty="0"/>
              <a:t>with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dev/test </a:t>
            </a:r>
            <a:r>
              <a:rPr lang="sv-SE" b="1" dirty="0"/>
              <a:t>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 err="1"/>
              <a:t>Who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planning to move to, or develop a cloud native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0472650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Review a customer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F53F-2D7F-4DE6-B768-2F20DFEDBF96}"/>
              </a:ext>
            </a:extLst>
          </p:cNvPr>
          <p:cNvSpPr txBox="1"/>
          <p:nvPr/>
        </p:nvSpPr>
        <p:spPr>
          <a:xfrm>
            <a:off x="1" y="3429000"/>
            <a:ext cx="1219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bit.ly/aiw-cloudnative-case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ABA3-6490-45F0-B75A-2EAC4CF14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6889" l="9778" r="89778">
                        <a14:foregroundMark x1="10667" y1="11111" x2="10667" y2="11111"/>
                        <a14:foregroundMark x1="10667" y1="11111" x2="12889" y2="6222"/>
                        <a14:foregroundMark x1="16000" y1="5778" x2="54222" y2="3111"/>
                        <a14:foregroundMark x1="50222" y1="4889" x2="80889" y2="13778"/>
                        <a14:foregroundMark x1="84652" y1="56040" x2="86667" y2="78667"/>
                        <a14:foregroundMark x1="83224" y1="40000" x2="83309" y2="40956"/>
                        <a14:foregroundMark x1="83107" y1="38688" x2="83224" y2="40000"/>
                        <a14:foregroundMark x1="82829" y1="35556" x2="82858" y2="35886"/>
                        <a14:foregroundMark x1="82789" y1="35111" x2="82829" y2="35556"/>
                        <a14:foregroundMark x1="82749" y1="34667" x2="82789" y2="35111"/>
                        <a14:foregroundMark x1="82670" y1="33778" x2="82749" y2="34667"/>
                        <a14:foregroundMark x1="82630" y1="33333" x2="82670" y2="33778"/>
                        <a14:foregroundMark x1="81593" y1="21688" x2="82630" y2="33333"/>
                        <a14:foregroundMark x1="80889" y1="13778" x2="81150" y2="16704"/>
                        <a14:foregroundMark x1="48274" y1="91699" x2="48100" y2="91758"/>
                        <a14:foregroundMark x1="86667" y1="78667" x2="85974" y2="78902"/>
                        <a14:foregroundMark x1="13719" y1="80889" x2="12889" y2="5333"/>
                        <a14:foregroundMark x1="88239" y1="36000" x2="88444" y2="36889"/>
                        <a14:foregroundMark x1="88137" y1="35556" x2="88239" y2="36000"/>
                        <a14:foregroundMark x1="88034" y1="35111" x2="88137" y2="35556"/>
                        <a14:foregroundMark x1="87932" y1="34667" x2="88034" y2="35111"/>
                        <a14:foregroundMark x1="87727" y1="33778" x2="87932" y2="34667"/>
                        <a14:foregroundMark x1="87624" y1="33333" x2="87727" y2="33778"/>
                        <a14:foregroundMark x1="85778" y1="25333" x2="87624" y2="33333"/>
                        <a14:foregroundMark x1="65810" y1="18222" x2="61778" y2="16000"/>
                        <a14:foregroundMark x1="66872" y1="18807" x2="65810" y2="18222"/>
                        <a14:foregroundMark x1="67550" y1="19180" x2="67216" y2="18996"/>
                        <a14:foregroundMark x1="83556" y1="28000" x2="79128" y2="25560"/>
                        <a14:foregroundMark x1="61778" y1="16000" x2="61778" y2="6667"/>
                        <a14:foregroundMark x1="60283" y1="20000" x2="60444" y2="23556"/>
                        <a14:foregroundMark x1="60263" y1="19556" x2="60283" y2="20000"/>
                        <a14:foregroundMark x1="60202" y1="18222" x2="60263" y2="19556"/>
                        <a14:foregroundMark x1="60000" y1="13778" x2="60202" y2="18222"/>
                        <a14:foregroundMark x1="61333" y1="20444" x2="62667" y2="28444"/>
                        <a14:foregroundMark x1="65671" y1="27236" x2="68677" y2="27362"/>
                        <a14:foregroundMark x1="62667" y1="27111" x2="65512" y2="27230"/>
                        <a14:foregroundMark x1="78743" y1="28924" x2="81333" y2="29333"/>
                        <a14:foregroundMark x1="88889" y1="79111" x2="87556" y2="92889"/>
                        <a14:foregroundMark x1="87111" y1="92000" x2="64889" y2="96889"/>
                        <a14:foregroundMark x1="64889" y1="96889" x2="45796" y2="95457"/>
                        <a14:foregroundMark x1="16957" y1="93821" x2="12444" y2="93333"/>
                        <a14:foregroundMark x1="45333" y1="96889" x2="40460" y2="96362"/>
                        <a14:foregroundMark x1="13333" y1="94222" x2="12444" y2="88000"/>
                        <a14:foregroundMark x1="32889" y1="63556" x2="57333" y2="63556"/>
                        <a14:foregroundMark x1="57333" y1="63556" x2="68444" y2="64444"/>
                        <a14:foregroundMark x1="35111" y1="49333" x2="69641" y2="46838"/>
                        <a14:foregroundMark x1="30222" y1="48444" x2="31556" y2="48000"/>
                        <a14:foregroundMark x1="12889" y1="94667" x2="41333" y2="93333"/>
                        <a14:foregroundMark x1="41333" y1="93333" x2="41333" y2="93333"/>
                        <a14:foregroundMark x1="33778" y1="79556" x2="62667" y2="77778"/>
                        <a14:foregroundMark x1="63111" y1="77778" x2="70222" y2="77778"/>
                        <a14:foregroundMark x1="85778" y1="59556" x2="86222" y2="31556"/>
                        <a14:backgroundMark x1="30222" y1="26222" x2="40000" y2="26667"/>
                        <a14:backgroundMark x1="72000" y1="22667" x2="72000" y2="22667"/>
                        <a14:backgroundMark x1="69333" y1="20000" x2="72889" y2="20444"/>
                        <a14:backgroundMark x1="72889" y1="21778" x2="76444" y2="22667"/>
                        <a14:backgroundMark x1="76000" y1="23111" x2="68000" y2="18222"/>
                        <a14:backgroundMark x1="72889" y1="20000" x2="78667" y2="24000"/>
                        <a14:backgroundMark x1="76000" y1="24889" x2="79556" y2="24889"/>
                        <a14:backgroundMark x1="67556" y1="21778" x2="68444" y2="18222"/>
                        <a14:backgroundMark x1="71556" y1="21333" x2="67111" y2="18222"/>
                        <a14:backgroundMark x1="67111" y1="20000" x2="67111" y2="20000"/>
                        <a14:backgroundMark x1="67111" y1="19556" x2="67111" y2="19556"/>
                        <a14:backgroundMark x1="67111" y1="19556" x2="67111" y2="18667"/>
                        <a14:backgroundMark x1="67556" y1="18222" x2="67556" y2="18222"/>
                        <a14:backgroundMark x1="67556" y1="18222" x2="67556" y2="18222"/>
                        <a14:backgroundMark x1="80000" y1="40000" x2="80000" y2="40000"/>
                        <a14:backgroundMark x1="76889" y1="41333" x2="77778" y2="56444"/>
                        <a14:backgroundMark x1="78222" y1="57333" x2="82667" y2="36444"/>
                        <a14:backgroundMark x1="82667" y1="43111" x2="83556" y2="34222"/>
                        <a14:backgroundMark x1="81333" y1="37778" x2="81333" y2="37778"/>
                        <a14:backgroundMark x1="82667" y1="36000" x2="82667" y2="36000"/>
                        <a14:backgroundMark x1="82667" y1="36000" x2="82667" y2="36000"/>
                        <a14:backgroundMark x1="82667" y1="35556" x2="82667" y2="35556"/>
                        <a14:backgroundMark x1="82667" y1="35111" x2="82667" y2="35111"/>
                        <a14:backgroundMark x1="82667" y1="35111" x2="82667" y2="35111"/>
                        <a14:backgroundMark x1="82667" y1="34667" x2="82667" y2="34667"/>
                        <a14:backgroundMark x1="82222" y1="33778" x2="82222" y2="33778"/>
                        <a14:backgroundMark x1="83111" y1="33333" x2="83111" y2="33333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78222" y1="72444" x2="78667" y2="87556"/>
                        <a14:backgroundMark x1="29869" y1="85936" x2="22667" y2="86222"/>
                        <a14:backgroundMark x1="78667" y1="84000" x2="32718" y2="85823"/>
                        <a14:backgroundMark x1="22667" y1="86222" x2="21778" y2="79111"/>
                        <a14:backgroundMark x1="20889" y1="80889" x2="20889" y2="88048"/>
                        <a14:backgroundMark x1="43405" y1="89982" x2="49333" y2="89778"/>
                        <a14:backgroundMark x1="49333" y1="89778" x2="48444" y2="9066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32" y="3641736"/>
            <a:ext cx="313191" cy="3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Based on the customer situation, what containers would you propose as part of the new microservices architecture for a single conference tenant?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What container platform would you chose and why?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Solution design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93F87-966E-42C0-921D-96486F8E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669142"/>
            <a:ext cx="75914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9BE8-0F2C-4374-8AC8-1A9F72DD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494416"/>
            <a:ext cx="6372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https://bit.ly/3lsVU3o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ACTIVATE17607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1-2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”</a:t>
            </a:r>
            <a:r>
              <a:rPr lang="sv-SE" b="1" dirty="0" err="1">
                <a:ea typeface="Segoe UI Black" panose="020B0A02040204020203" pitchFamily="34" charset="0"/>
              </a:rPr>
              <a:t>Build</a:t>
            </a:r>
            <a:r>
              <a:rPr lang="sv-SE" b="1" dirty="0">
                <a:ea typeface="Segoe UI Black" panose="020B0A02040204020203" pitchFamily="34" charset="0"/>
              </a:rPr>
              <a:t> Agent VM”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is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a </a:t>
            </a:r>
            <a:r>
              <a:rPr lang="sv-SE" b="1" dirty="0" err="1">
                <a:ea typeface="Segoe UI Black" panose="020B0A02040204020203" pitchFamily="34" charset="0"/>
              </a:rPr>
              <a:t>Build</a:t>
            </a:r>
            <a:r>
              <a:rPr lang="sv-SE" b="1" dirty="0">
                <a:ea typeface="Segoe UI Black" panose="020B0A02040204020203" pitchFamily="34" charset="0"/>
              </a:rPr>
              <a:t> Agent,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but</a:t>
            </a:r>
            <a:r>
              <a:rPr lang="sv-SE" b="1" dirty="0">
                <a:ea typeface="Segoe UI Black" panose="020B0A02040204020203" pitchFamily="34" charset="0"/>
              </a:rPr>
              <a:t> a </a:t>
            </a:r>
            <a:r>
              <a:rPr lang="sv-SE" b="1" dirty="0" err="1">
                <a:ea typeface="Segoe UI Black" panose="020B0A02040204020203" pitchFamily="34" charset="0"/>
              </a:rPr>
              <a:t>development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machine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755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Use</a:t>
            </a:r>
            <a:r>
              <a:rPr lang="sv-SE" sz="5400" b="1" dirty="0">
                <a:ea typeface="Segoe UI Black" panose="020B0A02040204020203" pitchFamily="34" charset="0"/>
              </a:rPr>
              <a:t> Copy </a:t>
            </a:r>
            <a:r>
              <a:rPr lang="sv-SE" sz="5400" b="1" dirty="0" err="1">
                <a:ea typeface="Segoe UI Black" panose="020B0A02040204020203" pitchFamily="34" charset="0"/>
              </a:rPr>
              <a:t>icon</a:t>
            </a:r>
            <a:r>
              <a:rPr lang="sv-SE" sz="5400" b="1" dirty="0">
                <a:ea typeface="Segoe UI Black" panose="020B0A02040204020203" pitchFamily="34" charset="0"/>
              </a:rPr>
              <a:t> for </a:t>
            </a:r>
            <a:r>
              <a:rPr lang="sv-SE" sz="5400" b="1" dirty="0" err="1">
                <a:ea typeface="Segoe UI Black" panose="020B0A02040204020203" pitchFamily="34" charset="0"/>
              </a:rPr>
              <a:t>copying</a:t>
            </a:r>
            <a:r>
              <a:rPr lang="sv-SE" sz="5400" b="1" dirty="0">
                <a:ea typeface="Segoe UI Black" panose="020B0A02040204020203" pitchFamily="34" charset="0"/>
              </a:rPr>
              <a:t> </a:t>
            </a:r>
            <a:r>
              <a:rPr lang="sv-SE" sz="5400" b="1" dirty="0" err="1">
                <a:ea typeface="Segoe UI Black" panose="020B0A02040204020203" pitchFamily="34" charset="0"/>
              </a:rPr>
              <a:t>command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Use</a:t>
            </a:r>
            <a:r>
              <a:rPr lang="sv-SE" sz="5400" b="1" dirty="0">
                <a:ea typeface="Segoe UI Black" panose="020B0A02040204020203" pitchFamily="34" charset="0"/>
              </a:rPr>
              <a:t> </a:t>
            </a: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 to </a:t>
            </a:r>
            <a:r>
              <a:rPr lang="sv-SE" sz="5400" b="1" dirty="0" err="1">
                <a:ea typeface="Segoe UI Black" panose="020B0A02040204020203" pitchFamily="34" charset="0"/>
              </a:rPr>
              <a:t>paste</a:t>
            </a:r>
            <a:r>
              <a:rPr lang="sv-SE" sz="5400" b="1" dirty="0">
                <a:ea typeface="Segoe UI Black" panose="020B0A02040204020203" pitchFamily="34" charset="0"/>
              </a:rPr>
              <a:t> in </a:t>
            </a:r>
            <a:r>
              <a:rPr lang="sv-SE" sz="5400" b="1" dirty="0" err="1">
                <a:ea typeface="Segoe UI Black" panose="020B0A02040204020203" pitchFamily="34" charset="0"/>
              </a:rPr>
              <a:t>shell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5484D-3EF0-4E27-9437-B15FD93B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6" y="234733"/>
            <a:ext cx="5118914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948197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3, Task 2, Step 8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Connection String is already correct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948197"/>
          </a:xfrm>
        </p:spPr>
        <p:txBody>
          <a:bodyPr/>
          <a:lstStyle/>
          <a:p>
            <a:pPr algn="ctr"/>
            <a:r>
              <a:rPr lang="en-US" b="1">
                <a:ea typeface="Segoe UI Black" panose="020B0A02040204020203" pitchFamily="34" charset="0"/>
              </a:rPr>
              <a:t>Page 6, Task 3, Step 11 </a:t>
            </a:r>
            <a:br>
              <a:rPr lang="en-US" b="1">
                <a:ea typeface="Segoe UI Black" panose="020B0A02040204020203" pitchFamily="34" charset="0"/>
              </a:rPr>
            </a:br>
            <a:r>
              <a:rPr lang="en-US" b="1">
                <a:ea typeface="Segoe UI Black" panose="020B0A02040204020203" pitchFamily="34" charset="0"/>
              </a:rPr>
              <a:t>is </a:t>
            </a:r>
            <a:r>
              <a:rPr lang="en-US" b="1" dirty="0">
                <a:ea typeface="Segoe UI Black" panose="020B0A02040204020203" pitchFamily="34" charset="0"/>
              </a:rPr>
              <a:t>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7950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applicationinsights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"^2.1.7",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322769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Validation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Use the Lab Validation tab to verify that you are doing it right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6990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E60AD-6001-4077-B06F-E9621A4BAA20}"/>
              </a:ext>
            </a:extLst>
          </p:cNvPr>
          <p:cNvSpPr txBox="1"/>
          <p:nvPr/>
        </p:nvSpPr>
        <p:spPr>
          <a:xfrm>
            <a:off x="515256" y="401334"/>
            <a:ext cx="3570514" cy="1331428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ea typeface="Segoe UI Black" panose="020B0A02040204020203" pitchFamily="34" charset="0"/>
              </a:rPr>
              <a:t>URL    https://bit.ly/3lsVU3o</a:t>
            </a:r>
            <a:br>
              <a:rPr lang="en-US" sz="2000" b="1" dirty="0">
                <a:ea typeface="Segoe UI Black" panose="020B0A02040204020203" pitchFamily="34" charset="0"/>
              </a:rPr>
            </a:br>
            <a:r>
              <a:rPr lang="en-US" sz="2000" b="1" dirty="0">
                <a:ea typeface="Segoe UI Black" panose="020B0A02040204020203" pitchFamily="34" charset="0"/>
              </a:rPr>
              <a:t>CODE </a:t>
            </a:r>
            <a:r>
              <a:rPr lang="en-US" sz="2000" b="1" dirty="0"/>
              <a:t>ACTIVATE17607</a:t>
            </a:r>
            <a:endParaRPr lang="sv-SE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9C175-5B98-4093-9863-122F1A0CB880}"/>
              </a:ext>
            </a:extLst>
          </p:cNvPr>
          <p:cNvSpPr txBox="1"/>
          <p:nvPr/>
        </p:nvSpPr>
        <p:spPr>
          <a:xfrm>
            <a:off x="4489010" y="401334"/>
            <a:ext cx="3551850" cy="1024961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1-2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Paves the way for the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34B7B-C894-41AF-AB1A-FF884BD6837E}"/>
              </a:ext>
            </a:extLst>
          </p:cNvPr>
          <p:cNvSpPr txBox="1"/>
          <p:nvPr/>
        </p:nvSpPr>
        <p:spPr>
          <a:xfrm>
            <a:off x="8440059" y="401334"/>
            <a:ext cx="3236685" cy="1723025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Copy-paste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copy icon to copy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CTRL+Shift+V to paste (in cloud shell/terminal)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6E504-341B-4205-B523-076C68794495}"/>
              </a:ext>
            </a:extLst>
          </p:cNvPr>
          <p:cNvSpPr txBox="1"/>
          <p:nvPr/>
        </p:nvSpPr>
        <p:spPr>
          <a:xfrm>
            <a:off x="4489010" y="1569282"/>
            <a:ext cx="3570513" cy="2335959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Don’t waste time on vim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browser hijacks your command shortcuts.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nano (on ”Build Agent VM”) and code on the other machine.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FD7188-2D35-4ED0-8D50-1CDDC705070E}"/>
              </a:ext>
            </a:extLst>
          </p:cNvPr>
          <p:cNvGrpSpPr/>
          <p:nvPr/>
        </p:nvGrpSpPr>
        <p:grpSpPr>
          <a:xfrm>
            <a:off x="8440059" y="2272602"/>
            <a:ext cx="3236685" cy="2536569"/>
            <a:chOff x="8273144" y="2468543"/>
            <a:chExt cx="3570513" cy="25365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06CE76-633F-4907-A46C-DFA35A328A39}"/>
                </a:ext>
              </a:extLst>
            </p:cNvPr>
            <p:cNvSpPr txBox="1"/>
            <p:nvPr/>
          </p:nvSpPr>
          <p:spPr>
            <a:xfrm>
              <a:off x="8273144" y="2468543"/>
              <a:ext cx="3570513" cy="2536569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sv-SE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Blank cloud shell?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21A14-52EC-4CCB-A6CA-871F1D60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0059" y="3142907"/>
              <a:ext cx="1418405" cy="59050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D42093-AD1B-4238-B030-6045FF02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4215" y="3606595"/>
              <a:ext cx="1816087" cy="6308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D6D39D-498D-4C69-802E-0640656C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1805" y="4158955"/>
              <a:ext cx="1615473" cy="6731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9F7A6E-A6DB-46A4-8911-8AE307DF90DE}"/>
              </a:ext>
            </a:extLst>
          </p:cNvPr>
          <p:cNvSpPr txBox="1"/>
          <p:nvPr/>
        </p:nvSpPr>
        <p:spPr>
          <a:xfrm>
            <a:off x="515256" y="1875780"/>
            <a:ext cx="3570513" cy="1331428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3 &gt; Task 3 &gt; Step 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 string already correct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64D40-E429-483D-BF53-846E8E716523}"/>
              </a:ext>
            </a:extLst>
          </p:cNvPr>
          <p:cNvSpPr txBox="1"/>
          <p:nvPr/>
        </p:nvSpPr>
        <p:spPr>
          <a:xfrm>
            <a:off x="515255" y="3350226"/>
            <a:ext cx="3570513" cy="1331428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6 &gt; Task 3 &gt; Step 11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Delete existing replica-set to trigger re-deploy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79AFB-522E-44FA-8543-45E7533B6346}"/>
              </a:ext>
            </a:extLst>
          </p:cNvPr>
          <p:cNvSpPr txBox="1"/>
          <p:nvPr/>
        </p:nvSpPr>
        <p:spPr>
          <a:xfrm>
            <a:off x="4489010" y="4048259"/>
            <a:ext cx="3551850" cy="2359795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6 &gt; Task 3 &gt; Step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strike="sngStrike" dirty="0" err="1">
                <a:ea typeface="Segoe UI Black" panose="020B0A02040204020203" pitchFamily="34" charset="0"/>
              </a:rPr>
              <a:t>npm</a:t>
            </a:r>
            <a:r>
              <a:rPr lang="en-US" sz="1600" strike="sngStrike" dirty="0">
                <a:ea typeface="Segoe UI Black" panose="020B0A02040204020203" pitchFamily="34" charset="0"/>
              </a:rPr>
              <a:t> </a:t>
            </a:r>
            <a:r>
              <a:rPr lang="en-US" sz="1600" strike="sngStrike" dirty="0" err="1">
                <a:ea typeface="Segoe UI Black" panose="020B0A02040204020203" pitchFamily="34" charset="0"/>
              </a:rPr>
              <a:t>i</a:t>
            </a:r>
            <a:r>
              <a:rPr lang="en-US" sz="1600" strike="sngStrike" dirty="0">
                <a:ea typeface="Segoe UI Black" panose="020B0A02040204020203" pitchFamily="34" charset="0"/>
              </a:rPr>
              <a:t> </a:t>
            </a:r>
            <a:r>
              <a:rPr lang="en-US" sz="1600" strike="sngStrike" dirty="0" err="1">
                <a:ea typeface="Segoe UI Black" panose="020B0A02040204020203" pitchFamily="34" charset="0"/>
              </a:rPr>
              <a:t>applicationinsights</a:t>
            </a:r>
            <a:endParaRPr lang="en-US" sz="1600" strike="sngStrike" dirty="0">
              <a:ea typeface="Segoe UI Black" panose="020B0A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16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Edit package.json: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1600" b="1" dirty="0">
                <a:latin typeface="+mj-lt"/>
                <a:ea typeface="Segoe UI Black" panose="020B0A02040204020203" pitchFamily="34" charset="0"/>
              </a:rPr>
            </a:br>
            <a:r>
              <a:rPr lang="en-US" sz="1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1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1600" b="1" dirty="0">
                <a:latin typeface="+mj-lt"/>
                <a:ea typeface="Segoe UI Black" panose="020B0A02040204020203" pitchFamily="34" charset="0"/>
              </a:rPr>
              <a:t>": "^2.1.7",</a:t>
            </a:r>
            <a:br>
              <a:rPr lang="en-US" sz="1600" b="1" dirty="0">
                <a:latin typeface="+mj-lt"/>
                <a:ea typeface="Segoe UI Black" panose="020B0A02040204020203" pitchFamily="34" charset="0"/>
              </a:rPr>
            </a:br>
            <a:r>
              <a:rPr lang="en-US" sz="1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1600" b="1" dirty="0">
                <a:latin typeface="+mj-lt"/>
                <a:ea typeface="Segoe UI Black" panose="020B0A02040204020203" pitchFamily="34" charset="0"/>
              </a:rPr>
            </a:br>
            <a:r>
              <a:rPr lang="en-US" sz="1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Microsoft Office PowerPoint</Application>
  <PresentationFormat>Widescreen</PresentationFormat>
  <Paragraphs>204</Paragraphs>
  <Slides>50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API-centric / Event Driven</vt:lpstr>
      <vt:lpstr>Automated CI/CD/Testing Pipelines/Workflows/GitOps </vt:lpstr>
      <vt:lpstr>Stateless / Stateful Clean separation</vt:lpstr>
      <vt:lpstr>Who are you?</vt:lpstr>
      <vt:lpstr>Who are already using  CI/CD pipelines today?</vt:lpstr>
      <vt:lpstr>Who are already familiar  with containers?</vt:lpstr>
      <vt:lpstr>Who are already running containers for dev/test workloads today?</vt:lpstr>
      <vt:lpstr>Who are already running containers for production workloads today?</vt:lpstr>
      <vt:lpstr>Who are planning to move to, or develop a cloud native solution?</vt:lpstr>
      <vt:lpstr>Case study</vt:lpstr>
      <vt:lpstr>Review a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Solution design </vt:lpstr>
      <vt:lpstr>Customer needs </vt:lpstr>
      <vt:lpstr>Azure Kubernetes Service Architecture (AKS)</vt:lpstr>
      <vt:lpstr>Azure Kubernetes Service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https://bit.ly/3lsVU3o  Code: ACTIVATE17607</vt:lpstr>
      <vt:lpstr>NOTES</vt:lpstr>
      <vt:lpstr>Do NOT just copy and  paste the commands</vt:lpstr>
      <vt:lpstr>Page 1-2 is information  and ”set up”</vt:lpstr>
      <vt:lpstr>”Build Agent VM”  is NOT a Build Agent,  but a development machine</vt:lpstr>
      <vt:lpstr>Copy &amp; Paste can be tricky  Use Copy icon for copying command Use Ctrl + Shift + V to paste in shell</vt:lpstr>
      <vt:lpstr>VI and VIM are hard, and even harder without ESC, use nano  &gt; nano app.js</vt:lpstr>
      <vt:lpstr>PowerPoint Presentation</vt:lpstr>
      <vt:lpstr>Page 3, Task 2, Step 8 is incorrect…   Connection String is already correct</vt:lpstr>
      <vt:lpstr>Page 6, Task 3, Step 11  is incorrect…   Delete replicaset to cause redeploy</vt:lpstr>
      <vt:lpstr>Adding Application Insights  &gt; npm i applicationinsights</vt:lpstr>
      <vt:lpstr>Lab Validation  Use the Lab Validation tab to verify that you are doing it right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2021-09-28T06:15:15Z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