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4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73" r:id="rId15"/>
    <p:sldId id="351" r:id="rId16"/>
    <p:sldId id="347" r:id="rId17"/>
    <p:sldId id="349" r:id="rId18"/>
    <p:sldId id="350" r:id="rId19"/>
    <p:sldId id="352" r:id="rId20"/>
    <p:sldId id="367" r:id="rId21"/>
    <p:sldId id="302" r:id="rId22"/>
    <p:sldId id="303" r:id="rId23"/>
    <p:sldId id="259" r:id="rId24"/>
    <p:sldId id="324" r:id="rId25"/>
    <p:sldId id="325" r:id="rId26"/>
    <p:sldId id="327" r:id="rId27"/>
    <p:sldId id="328" r:id="rId28"/>
    <p:sldId id="326" r:id="rId29"/>
    <p:sldId id="335" r:id="rId30"/>
    <p:sldId id="369" r:id="rId31"/>
    <p:sldId id="305" r:id="rId32"/>
    <p:sldId id="368" r:id="rId33"/>
    <p:sldId id="330" r:id="rId34"/>
    <p:sldId id="316" r:id="rId35"/>
    <p:sldId id="332" r:id="rId36"/>
    <p:sldId id="353" r:id="rId37"/>
    <p:sldId id="354" r:id="rId38"/>
    <p:sldId id="355" r:id="rId39"/>
    <p:sldId id="356" r:id="rId40"/>
    <p:sldId id="357" r:id="rId41"/>
    <p:sldId id="370" r:id="rId42"/>
    <p:sldId id="358" r:id="rId43"/>
    <p:sldId id="360" r:id="rId44"/>
    <p:sldId id="361" r:id="rId45"/>
    <p:sldId id="362" r:id="rId46"/>
    <p:sldId id="371" r:id="rId47"/>
    <p:sldId id="366" r:id="rId48"/>
    <p:sldId id="363" r:id="rId49"/>
    <p:sldId id="372" r:id="rId50"/>
    <p:sldId id="364" r:id="rId51"/>
    <p:sldId id="365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81088" autoAdjust="0"/>
  </p:normalViewPr>
  <p:slideViewPr>
    <p:cSldViewPr snapToGrid="0">
      <p:cViewPr varScale="1">
        <p:scale>
          <a:sx n="105" d="100"/>
          <a:sy n="10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Whiteboarding not really useful when many people and remote. For company specific whiteboard </a:t>
            </a:r>
            <a:r>
              <a:rPr lang="en-US" sz="1800">
                <a:effectLst/>
                <a:latin typeface="Calibri" panose="020F0502020204030204" pitchFamily="34" charset="0"/>
              </a:rPr>
              <a:t>feel free to reach out to 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9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36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9/28/2021 8:38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Who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are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34117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Based on the customer situation, what containers would you propose as part of the new microservices architecture for a single conference tenant?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What container platform would you chose and why?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Solution design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https://bit.ly/3lsVU3o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ACTIVATE17607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1-2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”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 VM”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is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Agent,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but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development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machine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552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Copy </a:t>
            </a:r>
            <a:r>
              <a:rPr lang="sv-SE" sz="5400" b="1" dirty="0" err="1">
                <a:ea typeface="Segoe UI Black" panose="020B0A02040204020203" pitchFamily="34" charset="0"/>
              </a:rPr>
              <a:t>icon</a:t>
            </a:r>
            <a:r>
              <a:rPr lang="sv-SE" sz="5400" b="1" dirty="0">
                <a:ea typeface="Segoe UI Black" panose="020B0A02040204020203" pitchFamily="34" charset="0"/>
              </a:rPr>
              <a:t> for </a:t>
            </a:r>
            <a:r>
              <a:rPr lang="sv-SE" sz="5400" b="1" dirty="0" err="1">
                <a:ea typeface="Segoe UI Black" panose="020B0A02040204020203" pitchFamily="34" charset="0"/>
              </a:rPr>
              <a:t>copying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command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 to </a:t>
            </a:r>
            <a:r>
              <a:rPr lang="sv-SE" sz="5400" b="1" dirty="0" err="1">
                <a:ea typeface="Segoe UI Black" panose="020B0A02040204020203" pitchFamily="34" charset="0"/>
              </a:rPr>
              <a:t>paste</a:t>
            </a:r>
            <a:r>
              <a:rPr lang="sv-SE" sz="5400" b="1" dirty="0">
                <a:ea typeface="Segoe UI Black" panose="020B0A02040204020203" pitchFamily="34" charset="0"/>
              </a:rPr>
              <a:t> in </a:t>
            </a:r>
            <a:r>
              <a:rPr lang="sv-SE" sz="5400" b="1" dirty="0" err="1">
                <a:ea typeface="Segoe UI Black" panose="020B0A02040204020203" pitchFamily="34" charset="0"/>
              </a:rPr>
              <a:t>shell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3, Task 2, Step 8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Connection String is already correct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>
                <a:ea typeface="Segoe UI Black" panose="020B0A02040204020203" pitchFamily="34" charset="0"/>
              </a:rPr>
              <a:t>Page 6, Task 3, Step 11 </a:t>
            </a:r>
            <a:br>
              <a:rPr lang="en-US" b="1">
                <a:ea typeface="Segoe UI Black" panose="020B0A02040204020203" pitchFamily="34" charset="0"/>
              </a:rPr>
            </a:br>
            <a:r>
              <a:rPr lang="en-US" b="1">
                <a:ea typeface="Segoe UI Black" panose="020B0A02040204020203" pitchFamily="34" charset="0"/>
              </a:rPr>
              <a:t>is </a:t>
            </a:r>
            <a:r>
              <a:rPr lang="en-US" b="1" dirty="0">
                <a:ea typeface="Segoe UI Black" panose="020B0A02040204020203" pitchFamily="34" charset="0"/>
              </a:rPr>
              <a:t>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7950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applicationinsights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322769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Validation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Use the Lab Validation tab to verify that you are doing it right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6990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E60AD-6001-4077-B06F-E9621A4BAA20}"/>
              </a:ext>
            </a:extLst>
          </p:cNvPr>
          <p:cNvSpPr txBox="1"/>
          <p:nvPr/>
        </p:nvSpPr>
        <p:spPr>
          <a:xfrm>
            <a:off x="515256" y="401334"/>
            <a:ext cx="3570514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a typeface="Segoe UI Black" panose="020B0A02040204020203" pitchFamily="34" charset="0"/>
              </a:rPr>
              <a:t>URL    https://bit.ly/3lsVU3o</a:t>
            </a:r>
            <a:br>
              <a:rPr lang="en-US" sz="2000" b="1" dirty="0">
                <a:ea typeface="Segoe UI Black" panose="020B0A02040204020203" pitchFamily="34" charset="0"/>
              </a:rPr>
            </a:br>
            <a:r>
              <a:rPr lang="en-US" sz="2000" b="1" dirty="0">
                <a:ea typeface="Segoe UI Black" panose="020B0A02040204020203" pitchFamily="34" charset="0"/>
              </a:rPr>
              <a:t>CODE </a:t>
            </a:r>
            <a:r>
              <a:rPr lang="en-US" sz="2000" b="1" dirty="0"/>
              <a:t>ACTIVATE17607</a:t>
            </a:r>
            <a:endParaRPr lang="sv-SE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C175-5B98-4093-9863-122F1A0CB880}"/>
              </a:ext>
            </a:extLst>
          </p:cNvPr>
          <p:cNvSpPr txBox="1"/>
          <p:nvPr/>
        </p:nvSpPr>
        <p:spPr>
          <a:xfrm>
            <a:off x="4489010" y="401334"/>
            <a:ext cx="3551850" cy="1024961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1-2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Paves the way for the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34B7B-C894-41AF-AB1A-FF884BD6837E}"/>
              </a:ext>
            </a:extLst>
          </p:cNvPr>
          <p:cNvSpPr txBox="1"/>
          <p:nvPr/>
        </p:nvSpPr>
        <p:spPr>
          <a:xfrm>
            <a:off x="8440059" y="401334"/>
            <a:ext cx="3236685" cy="172302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Copy-paste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copy icon to copy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CTRL+Shift+V to paste (in cloud shell/terminal)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6E504-341B-4205-B523-076C68794495}"/>
              </a:ext>
            </a:extLst>
          </p:cNvPr>
          <p:cNvSpPr txBox="1"/>
          <p:nvPr/>
        </p:nvSpPr>
        <p:spPr>
          <a:xfrm>
            <a:off x="4489010" y="1569282"/>
            <a:ext cx="3570513" cy="2335959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Don’t waste time on vim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hijacks your command shortcuts.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nano (on ”Build Agent VM”) and code on the other machine.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FD7188-2D35-4ED0-8D50-1CDDC705070E}"/>
              </a:ext>
            </a:extLst>
          </p:cNvPr>
          <p:cNvGrpSpPr/>
          <p:nvPr/>
        </p:nvGrpSpPr>
        <p:grpSpPr>
          <a:xfrm>
            <a:off x="8440059" y="2272602"/>
            <a:ext cx="3236685" cy="2536569"/>
            <a:chOff x="8273144" y="2468543"/>
            <a:chExt cx="3570513" cy="25365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06CE76-633F-4907-A46C-DFA35A328A39}"/>
                </a:ext>
              </a:extLst>
            </p:cNvPr>
            <p:cNvSpPr txBox="1"/>
            <p:nvPr/>
          </p:nvSpPr>
          <p:spPr>
            <a:xfrm>
              <a:off x="8273144" y="2468543"/>
              <a:ext cx="3570513" cy="2536569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sv-SE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Blank cloud shell?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21A14-52EC-4CCB-A6CA-871F1D60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059" y="3142907"/>
              <a:ext cx="1418405" cy="5905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D42093-AD1B-4238-B030-6045FF02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4215" y="3606595"/>
              <a:ext cx="1816087" cy="6308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D6D39D-498D-4C69-802E-0640656C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1805" y="4158955"/>
              <a:ext cx="1615473" cy="6731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9F7A6E-A6DB-46A4-8911-8AE307DF90DE}"/>
              </a:ext>
            </a:extLst>
          </p:cNvPr>
          <p:cNvSpPr txBox="1"/>
          <p:nvPr/>
        </p:nvSpPr>
        <p:spPr>
          <a:xfrm>
            <a:off x="515256" y="1875780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3 &gt; Task 3 &gt; Step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 string already 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64D40-E429-483D-BF53-846E8E716523}"/>
              </a:ext>
            </a:extLst>
          </p:cNvPr>
          <p:cNvSpPr txBox="1"/>
          <p:nvPr/>
        </p:nvSpPr>
        <p:spPr>
          <a:xfrm>
            <a:off x="515255" y="3350226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Delete existing replica-set to trigger re-deploy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79AFB-522E-44FA-8543-45E7533B6346}"/>
              </a:ext>
            </a:extLst>
          </p:cNvPr>
          <p:cNvSpPr txBox="1"/>
          <p:nvPr/>
        </p:nvSpPr>
        <p:spPr>
          <a:xfrm>
            <a:off x="4489010" y="4048259"/>
            <a:ext cx="3551850" cy="235979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strike="sngStrike" dirty="0" err="1">
                <a:ea typeface="Segoe UI Black" panose="020B0A02040204020203" pitchFamily="34" charset="0"/>
              </a:rPr>
              <a:t>npm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i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applicationinsights</a:t>
            </a:r>
            <a:endParaRPr lang="en-US" sz="1600" strike="sngStrike" dirty="0">
              <a:ea typeface="Segoe UI Black" panose="020B0A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Edit package.json: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1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1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Microsoft Office PowerPoint</Application>
  <PresentationFormat>Widescreen</PresentationFormat>
  <Paragraphs>208</Paragraphs>
  <Slides>51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are you?</vt:lpstr>
      <vt:lpstr>Who are already using  CI/CD pipelines today?</vt:lpstr>
      <vt:lpstr>Who are already familiar  with containers?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Case study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Solution design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https://bit.ly/3lsVU3o  Code: ACTIVATE17607</vt:lpstr>
      <vt:lpstr>NOTES</vt:lpstr>
      <vt:lpstr>Do NOT just copy and  paste the commands</vt:lpstr>
      <vt:lpstr>Page 1-2 is information  and ”set up”</vt:lpstr>
      <vt:lpstr>”Build Agent VM”  is NOT a Build Agent,  but a development machine</vt:lpstr>
      <vt:lpstr>Copy &amp; Paste can be tricky  Use Copy icon for copying command Use Ctrl + Shift + V to paste in shell</vt:lpstr>
      <vt:lpstr>VI and VIM are hard, and even harder without ESC, use nano  &gt; nano app.js</vt:lpstr>
      <vt:lpstr>PowerPoint Presentation</vt:lpstr>
      <vt:lpstr>Page 3, Task 2, Step 8 is incorrect…   Connection String is already correct</vt:lpstr>
      <vt:lpstr>Page 6, Task 3, Step 11  is incorrect…   Delete replicaset to cause redeploy</vt:lpstr>
      <vt:lpstr>Adding Application Insights  &gt; npm i applicationinsights</vt:lpstr>
      <vt:lpstr>Lab Validation  Use the Lab Validation tab to verify that you are doing it right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2021-09-28T06:46:31Z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