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5" r:id="rId2"/>
  </p:sldMasterIdLst>
  <p:notesMasterIdLst>
    <p:notesMasterId r:id="rId50"/>
  </p:notesMasterIdLst>
  <p:sldIdLst>
    <p:sldId id="300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4" r:id="rId11"/>
    <p:sldId id="343" r:id="rId12"/>
    <p:sldId id="345" r:id="rId13"/>
    <p:sldId id="346" r:id="rId14"/>
    <p:sldId id="351" r:id="rId15"/>
    <p:sldId id="347" r:id="rId16"/>
    <p:sldId id="349" r:id="rId17"/>
    <p:sldId id="350" r:id="rId18"/>
    <p:sldId id="352" r:id="rId19"/>
    <p:sldId id="367" r:id="rId20"/>
    <p:sldId id="302" r:id="rId21"/>
    <p:sldId id="303" r:id="rId22"/>
    <p:sldId id="259" r:id="rId23"/>
    <p:sldId id="324" r:id="rId24"/>
    <p:sldId id="325" r:id="rId25"/>
    <p:sldId id="327" r:id="rId26"/>
    <p:sldId id="328" r:id="rId27"/>
    <p:sldId id="326" r:id="rId28"/>
    <p:sldId id="335" r:id="rId29"/>
    <p:sldId id="305" r:id="rId30"/>
    <p:sldId id="368" r:id="rId31"/>
    <p:sldId id="330" r:id="rId32"/>
    <p:sldId id="316" r:id="rId33"/>
    <p:sldId id="33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6" r:id="rId45"/>
    <p:sldId id="363" r:id="rId46"/>
    <p:sldId id="364" r:id="rId47"/>
    <p:sldId id="365" r:id="rId48"/>
    <p:sldId id="31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4" autoAdjust="0"/>
    <p:restoredTop sz="81088" autoAdjust="0"/>
  </p:normalViewPr>
  <p:slideViewPr>
    <p:cSldViewPr snapToGrid="0">
      <p:cViewPr varScale="1">
        <p:scale>
          <a:sx n="132" d="100"/>
          <a:sy n="132" d="100"/>
        </p:scale>
        <p:origin x="3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9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Follow up: what about CI/CD for the infrastructure? Terraform, Pulumi, ARM templates...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8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Follow up question/discussion: where are you running them?</a:t>
            </a:r>
          </a:p>
          <a:p>
            <a:endParaRPr lang="sv-SE" dirty="0"/>
          </a:p>
          <a:p>
            <a:r>
              <a:rPr lang="sv-SE" dirty="0"/>
              <a:t>Locally? Infrastructure on-prem? Already in the cloud?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41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Discuss a fictive case based on real customer cases and design an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52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9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viktigt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bra om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ställer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frågor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är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interaktiva</a:t>
            </a:r>
            <a:r>
              <a:rPr lang="en-US" sz="1800" dirty="0">
                <a:effectLst/>
                <a:latin typeface="Calibri" panose="020F0502020204030204" pitchFamily="34" charset="0"/>
              </a:rPr>
              <a:t> med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också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Reminder: there are no stupid questions, only stupid answers and that’s why we are here! So do be afraid, just ask away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3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07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29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4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1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18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03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Reference Links: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5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Not just kubernetes and containers</a:t>
            </a:r>
          </a:p>
          <a:p>
            <a:endParaRPr lang="sv-SE" dirty="0"/>
          </a:p>
          <a:p>
            <a:r>
              <a:rPr lang="sv-SE" dirty="0"/>
              <a:t>TLDR: piece of software, designed to run in, and reap the benefits of ”the cloud”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67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47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17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79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99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8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65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6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33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6/1/2021 12:30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Mostly</a:t>
            </a:r>
          </a:p>
          <a:p>
            <a:endParaRPr lang="sv-SE" dirty="0"/>
          </a:p>
          <a:p>
            <a:r>
              <a:rPr lang="sv-SE" dirty="0"/>
              <a:t>Containers: pick the best tool for the job. GraphQL running on node, REST api written in C# and your batch job processor written in Rust</a:t>
            </a:r>
          </a:p>
          <a:p>
            <a:endParaRPr lang="sv-SE" dirty="0"/>
          </a:p>
          <a:p>
            <a:r>
              <a:rPr lang="sv-SE" dirty="0"/>
              <a:t>Azure functions: C#, F#, js, ts, powershell, python, java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Depends</a:t>
            </a:r>
          </a:p>
          <a:p>
            <a:endParaRPr lang="sv-SE" dirty="0"/>
          </a:p>
          <a:p>
            <a:r>
              <a:rPr lang="sv-SE" dirty="0"/>
              <a:t>Containers, then mostly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7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built with resiliency and scalability in mind</a:t>
            </a:r>
          </a:p>
          <a:p>
            <a:endParaRPr lang="sv-SE" dirty="0"/>
          </a:p>
          <a:p>
            <a:r>
              <a:rPr lang="sv-SE" dirty="0"/>
              <a:t>validate? throw a chaos monkey into the 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51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Ties together with the scalability as well as resilience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1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Cloud-native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Tobias Lolax – Active Solution</a:t>
            </a:r>
          </a:p>
          <a:p>
            <a:r>
              <a:rPr lang="en-US" dirty="0"/>
              <a:t>Chris Klug – Active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49313"/>
            <a:ext cx="11653523" cy="2159374"/>
          </a:xfrm>
        </p:spPr>
        <p:txBody>
          <a:bodyPr/>
          <a:lstStyle/>
          <a:p>
            <a:pPr algn="ctr"/>
            <a:r>
              <a:rPr lang="sv-SE" b="1" dirty="0" err="1"/>
              <a:t>Automated</a:t>
            </a:r>
            <a:br>
              <a:rPr lang="sv-SE" dirty="0"/>
            </a:br>
            <a:r>
              <a:rPr lang="sv-SE" sz="3600" dirty="0"/>
              <a:t>CI/CD/</a:t>
            </a:r>
            <a:r>
              <a:rPr lang="sv-SE" sz="3600" dirty="0" err="1"/>
              <a:t>Testing</a:t>
            </a:r>
            <a:br>
              <a:rPr lang="sv-SE" sz="3600" dirty="0"/>
            </a:br>
            <a:r>
              <a:rPr lang="sv-SE" sz="3600" dirty="0"/>
              <a:t>Pipelines/</a:t>
            </a:r>
            <a:r>
              <a:rPr lang="sv-SE" sz="3600" dirty="0" err="1"/>
              <a:t>Workflows</a:t>
            </a:r>
            <a:r>
              <a:rPr lang="sv-SE" sz="3600" dirty="0"/>
              <a:t>/</a:t>
            </a:r>
            <a:r>
              <a:rPr lang="sv-SE" sz="3600" dirty="0" err="1"/>
              <a:t>GitOps</a:t>
            </a:r>
            <a:r>
              <a:rPr lang="sv-SE" sz="3600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45243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/>
              <a:t>Stateless / Stateful</a:t>
            </a:r>
            <a:br>
              <a:rPr lang="sv-SE" dirty="0"/>
            </a:br>
            <a:r>
              <a:rPr lang="sv-SE" sz="3600" dirty="0"/>
              <a:t>Clean separation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9661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dirty="0"/>
              <a:t>Who are 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273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/>
              <a:t>Who is already using </a:t>
            </a:r>
            <a:br>
              <a:rPr lang="sv-SE" b="1" dirty="0"/>
            </a:br>
            <a:r>
              <a:rPr lang="sv-SE" b="1" dirty="0"/>
              <a:t>CI/CD pipelines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8993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/>
              <a:t>Who is already familiar </a:t>
            </a:r>
            <a:br>
              <a:rPr lang="sv-SE" b="1" dirty="0"/>
            </a:br>
            <a:r>
              <a:rPr lang="sv-SE" b="1" dirty="0"/>
              <a:t>with containers?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728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already running containers for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dev/test </a:t>
            </a:r>
            <a:r>
              <a:rPr lang="sv-SE" b="1" dirty="0"/>
              <a:t>workloads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66885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already running containers for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production</a:t>
            </a:r>
            <a:r>
              <a:rPr lang="sv-SE" b="1" dirty="0"/>
              <a:t> workloads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79928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planning to move to, or develop a cloud native solution?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2883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Whiteboard session</a:t>
            </a:r>
          </a:p>
        </p:txBody>
      </p:sp>
    </p:spTree>
    <p:extLst>
      <p:ext uri="{BB962C8B-B14F-4D97-AF65-F5344CB8AC3E}">
        <p14:creationId xmlns:p14="http://schemas.microsoft.com/office/powerpoint/2010/main" val="30472650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Review a customer 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0F53F-2D7F-4DE6-B768-2F20DFEDBF96}"/>
              </a:ext>
            </a:extLst>
          </p:cNvPr>
          <p:cNvSpPr txBox="1"/>
          <p:nvPr/>
        </p:nvSpPr>
        <p:spPr>
          <a:xfrm>
            <a:off x="1" y="3429000"/>
            <a:ext cx="121920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bit.ly/aiw-cloudnative-case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5ABA3-6490-45F0-B75A-2EAC4CF14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7" b="96889" l="9778" r="89778">
                        <a14:foregroundMark x1="10667" y1="11111" x2="10667" y2="11111"/>
                        <a14:foregroundMark x1="10667" y1="11111" x2="12889" y2="6222"/>
                        <a14:foregroundMark x1="16000" y1="5778" x2="54222" y2="3111"/>
                        <a14:foregroundMark x1="50222" y1="4889" x2="80889" y2="13778"/>
                        <a14:foregroundMark x1="84652" y1="56040" x2="86667" y2="78667"/>
                        <a14:foregroundMark x1="83224" y1="40000" x2="83309" y2="40956"/>
                        <a14:foregroundMark x1="83107" y1="38688" x2="83224" y2="40000"/>
                        <a14:foregroundMark x1="82829" y1="35556" x2="82858" y2="35886"/>
                        <a14:foregroundMark x1="82789" y1="35111" x2="82829" y2="35556"/>
                        <a14:foregroundMark x1="82749" y1="34667" x2="82789" y2="35111"/>
                        <a14:foregroundMark x1="82670" y1="33778" x2="82749" y2="34667"/>
                        <a14:foregroundMark x1="82630" y1="33333" x2="82670" y2="33778"/>
                        <a14:foregroundMark x1="81593" y1="21688" x2="82630" y2="33333"/>
                        <a14:foregroundMark x1="80889" y1="13778" x2="81150" y2="16704"/>
                        <a14:foregroundMark x1="48274" y1="91699" x2="48100" y2="91758"/>
                        <a14:foregroundMark x1="86667" y1="78667" x2="85974" y2="78902"/>
                        <a14:foregroundMark x1="13719" y1="80889" x2="12889" y2="5333"/>
                        <a14:foregroundMark x1="88239" y1="36000" x2="88444" y2="36889"/>
                        <a14:foregroundMark x1="88137" y1="35556" x2="88239" y2="36000"/>
                        <a14:foregroundMark x1="88034" y1="35111" x2="88137" y2="35556"/>
                        <a14:foregroundMark x1="87932" y1="34667" x2="88034" y2="35111"/>
                        <a14:foregroundMark x1="87727" y1="33778" x2="87932" y2="34667"/>
                        <a14:foregroundMark x1="87624" y1="33333" x2="87727" y2="33778"/>
                        <a14:foregroundMark x1="85778" y1="25333" x2="87624" y2="33333"/>
                        <a14:foregroundMark x1="65810" y1="18222" x2="61778" y2="16000"/>
                        <a14:foregroundMark x1="66872" y1="18807" x2="65810" y2="18222"/>
                        <a14:foregroundMark x1="67550" y1="19180" x2="67216" y2="18996"/>
                        <a14:foregroundMark x1="83556" y1="28000" x2="79128" y2="25560"/>
                        <a14:foregroundMark x1="61778" y1="16000" x2="61778" y2="6667"/>
                        <a14:foregroundMark x1="60283" y1="20000" x2="60444" y2="23556"/>
                        <a14:foregroundMark x1="60263" y1="19556" x2="60283" y2="20000"/>
                        <a14:foregroundMark x1="60202" y1="18222" x2="60263" y2="19556"/>
                        <a14:foregroundMark x1="60000" y1="13778" x2="60202" y2="18222"/>
                        <a14:foregroundMark x1="61333" y1="20444" x2="62667" y2="28444"/>
                        <a14:foregroundMark x1="65671" y1="27236" x2="68677" y2="27362"/>
                        <a14:foregroundMark x1="62667" y1="27111" x2="65512" y2="27230"/>
                        <a14:foregroundMark x1="78743" y1="28924" x2="81333" y2="29333"/>
                        <a14:foregroundMark x1="88889" y1="79111" x2="87556" y2="92889"/>
                        <a14:foregroundMark x1="87111" y1="92000" x2="64889" y2="96889"/>
                        <a14:foregroundMark x1="64889" y1="96889" x2="45796" y2="95457"/>
                        <a14:foregroundMark x1="16957" y1="93821" x2="12444" y2="93333"/>
                        <a14:foregroundMark x1="45333" y1="96889" x2="40460" y2="96362"/>
                        <a14:foregroundMark x1="13333" y1="94222" x2="12444" y2="88000"/>
                        <a14:foregroundMark x1="32889" y1="63556" x2="57333" y2="63556"/>
                        <a14:foregroundMark x1="57333" y1="63556" x2="68444" y2="64444"/>
                        <a14:foregroundMark x1="35111" y1="49333" x2="69641" y2="46838"/>
                        <a14:foregroundMark x1="30222" y1="48444" x2="31556" y2="48000"/>
                        <a14:foregroundMark x1="12889" y1="94667" x2="41333" y2="93333"/>
                        <a14:foregroundMark x1="41333" y1="93333" x2="41333" y2="93333"/>
                        <a14:foregroundMark x1="33778" y1="79556" x2="62667" y2="77778"/>
                        <a14:foregroundMark x1="63111" y1="77778" x2="70222" y2="77778"/>
                        <a14:foregroundMark x1="85778" y1="59556" x2="86222" y2="31556"/>
                        <a14:backgroundMark x1="30222" y1="26222" x2="40000" y2="26667"/>
                        <a14:backgroundMark x1="72000" y1="22667" x2="72000" y2="22667"/>
                        <a14:backgroundMark x1="69333" y1="20000" x2="72889" y2="20444"/>
                        <a14:backgroundMark x1="72889" y1="21778" x2="76444" y2="22667"/>
                        <a14:backgroundMark x1="76000" y1="23111" x2="68000" y2="18222"/>
                        <a14:backgroundMark x1="72889" y1="20000" x2="78667" y2="24000"/>
                        <a14:backgroundMark x1="76000" y1="24889" x2="79556" y2="24889"/>
                        <a14:backgroundMark x1="67556" y1="21778" x2="68444" y2="18222"/>
                        <a14:backgroundMark x1="71556" y1="21333" x2="67111" y2="18222"/>
                        <a14:backgroundMark x1="67111" y1="20000" x2="67111" y2="20000"/>
                        <a14:backgroundMark x1="67111" y1="19556" x2="67111" y2="19556"/>
                        <a14:backgroundMark x1="67111" y1="19556" x2="67111" y2="18667"/>
                        <a14:backgroundMark x1="67556" y1="18222" x2="67556" y2="18222"/>
                        <a14:backgroundMark x1="67556" y1="18222" x2="67556" y2="18222"/>
                        <a14:backgroundMark x1="80000" y1="40000" x2="80000" y2="40000"/>
                        <a14:backgroundMark x1="76889" y1="41333" x2="77778" y2="56444"/>
                        <a14:backgroundMark x1="78222" y1="57333" x2="82667" y2="36444"/>
                        <a14:backgroundMark x1="82667" y1="43111" x2="83556" y2="34222"/>
                        <a14:backgroundMark x1="81333" y1="37778" x2="81333" y2="37778"/>
                        <a14:backgroundMark x1="82667" y1="36000" x2="82667" y2="36000"/>
                        <a14:backgroundMark x1="82667" y1="36000" x2="82667" y2="36000"/>
                        <a14:backgroundMark x1="82667" y1="35556" x2="82667" y2="35556"/>
                        <a14:backgroundMark x1="82667" y1="35111" x2="82667" y2="35111"/>
                        <a14:backgroundMark x1="82667" y1="35111" x2="82667" y2="35111"/>
                        <a14:backgroundMark x1="82667" y1="34667" x2="82667" y2="34667"/>
                        <a14:backgroundMark x1="82222" y1="33778" x2="82222" y2="33778"/>
                        <a14:backgroundMark x1="83111" y1="33333" x2="83111" y2="33333"/>
                        <a14:backgroundMark x1="82667" y1="34667" x2="82667" y2="34667"/>
                        <a14:backgroundMark x1="82667" y1="34667" x2="82667" y2="34667"/>
                        <a14:backgroundMark x1="82667" y1="34667" x2="82667" y2="34667"/>
                        <a14:backgroundMark x1="82667" y1="34667" x2="82667" y2="34667"/>
                        <a14:backgroundMark x1="78222" y1="72444" x2="78667" y2="87556"/>
                        <a14:backgroundMark x1="29869" y1="85936" x2="22667" y2="86222"/>
                        <a14:backgroundMark x1="78667" y1="84000" x2="32718" y2="85823"/>
                        <a14:backgroundMark x1="22667" y1="86222" x2="21778" y2="79111"/>
                        <a14:backgroundMark x1="20889" y1="80889" x2="20889" y2="88048"/>
                        <a14:backgroundMark x1="43405" y1="89982" x2="49333" y2="89778"/>
                        <a14:backgroundMark x1="49333" y1="89778" x2="48444" y2="9066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32" y="3641736"/>
            <a:ext cx="313191" cy="3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665214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we</a:t>
            </a:r>
            <a:r>
              <a:rPr lang="sv-SE" dirty="0"/>
              <a:t>?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8CA1697-DCDC-4134-8BE0-EEE9646D2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r="10528"/>
          <a:stretch/>
        </p:blipFill>
        <p:spPr bwMode="auto">
          <a:xfrm>
            <a:off x="4233672" y="4246977"/>
            <a:ext cx="1648969" cy="2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&#10;">
            <a:extLst>
              <a:ext uri="{FF2B5EF4-FFF2-40B4-BE49-F238E27FC236}">
                <a16:creationId xmlns:a16="http://schemas.microsoft.com/office/drawing/2014/main" id="{2027FF70-46FE-4A4F-A8F7-AED083D0A0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t="12827" r="19990" b="12696"/>
          <a:stretch/>
        </p:blipFill>
        <p:spPr>
          <a:xfrm>
            <a:off x="6242304" y="4246977"/>
            <a:ext cx="1648969" cy="203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82C60-9C90-4E3B-86AE-02005288F133}"/>
              </a:ext>
            </a:extLst>
          </p:cNvPr>
          <p:cNvSpPr txBox="1"/>
          <p:nvPr/>
        </p:nvSpPr>
        <p:spPr>
          <a:xfrm>
            <a:off x="4135596" y="6285536"/>
            <a:ext cx="1845120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Tobias Lolax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5639-BC1B-4EE8-86EB-767996E82A62}"/>
              </a:ext>
            </a:extLst>
          </p:cNvPr>
          <p:cNvSpPr txBox="1"/>
          <p:nvPr/>
        </p:nvSpPr>
        <p:spPr>
          <a:xfrm>
            <a:off x="6269262" y="6285536"/>
            <a:ext cx="159505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Chris Klug</a:t>
            </a:r>
          </a:p>
        </p:txBody>
      </p:sp>
    </p:spTree>
    <p:extLst>
      <p:ext uri="{BB962C8B-B14F-4D97-AF65-F5344CB8AC3E}">
        <p14:creationId xmlns:p14="http://schemas.microsoft.com/office/powerpoint/2010/main" val="31204413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</a:t>
            </a:r>
            <a:r>
              <a:rPr lang="en-US" sz="4900" dirty="0">
                <a:solidFill>
                  <a:schemeClr val="tx1"/>
                </a:solidFill>
              </a:rPr>
              <a:t>s</a:t>
            </a:r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84094"/>
          </a:xfrm>
        </p:spPr>
        <p:txBody>
          <a:bodyPr>
            <a:normAutofit/>
          </a:bodyPr>
          <a:lstStyle/>
          <a:p>
            <a:r>
              <a:rPr lang="en-US" sz="3600" b="1" dirty="0"/>
              <a:t>Fabrikam Medical Conferences provides conference web site services tailored to the medical community.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600" b="1" dirty="0"/>
              <a:t>After starting with a few small conferences, they now have evolved into a well-known brand and handle over 100 conferences per year, and growing.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Each conference site has limited budget, but the conference owners have significant customization and change demands.</a:t>
            </a:r>
          </a:p>
          <a:p>
            <a:endParaRPr lang="en-US" sz="3600" b="1" dirty="0"/>
          </a:p>
          <a:p>
            <a:r>
              <a:rPr lang="en-US" sz="3600" b="1" dirty="0"/>
              <a:t>These changes can impact various aspects of the system from UI to back end, including conference registration and payment terms.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31152"/>
          </a:xfrm>
        </p:spPr>
        <p:txBody>
          <a:bodyPr>
            <a:normAutofit/>
          </a:bodyPr>
          <a:lstStyle/>
          <a:p>
            <a:r>
              <a:rPr lang="en-US" sz="3600" b="1" dirty="0"/>
              <a:t>12 developers handle </a:t>
            </a:r>
          </a:p>
          <a:p>
            <a:pPr lvl="1"/>
            <a:r>
              <a:rPr lang="en-US" sz="2800" b="1" dirty="0"/>
              <a:t>Development</a:t>
            </a:r>
          </a:p>
          <a:p>
            <a:pPr lvl="1"/>
            <a:r>
              <a:rPr lang="en-US" sz="2800" b="1" dirty="0"/>
              <a:t>Testing</a:t>
            </a:r>
          </a:p>
          <a:p>
            <a:pPr lvl="1"/>
            <a:r>
              <a:rPr lang="en-US" sz="2800" b="1" dirty="0"/>
              <a:t>Deployment</a:t>
            </a:r>
          </a:p>
          <a:p>
            <a:pPr lvl="1"/>
            <a:r>
              <a:rPr lang="en-US" sz="2800" b="1" dirty="0"/>
              <a:t>Operational management of all customer sites</a:t>
            </a:r>
          </a:p>
          <a:p>
            <a:endParaRPr lang="en-US" sz="3600" b="1" dirty="0"/>
          </a:p>
          <a:p>
            <a:r>
              <a:rPr lang="en-US" sz="3600" b="1" dirty="0"/>
              <a:t>Due to customer demands, they have issues with the efficiency and reliability of their development and DevOps workflows.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263605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 technology used is the MEAN stack </a:t>
            </a:r>
          </a:p>
          <a:p>
            <a:pPr lvl="1"/>
            <a:r>
              <a:rPr lang="en-US" sz="2800" b="1" dirty="0"/>
              <a:t>Mongo, Express, Angular, and Node.js</a:t>
            </a:r>
            <a:endParaRPr lang="en-US" sz="3600" b="1" dirty="0"/>
          </a:p>
          <a:p>
            <a:pPr lvl="1"/>
            <a:r>
              <a:rPr lang="en-US" sz="2800" b="1" dirty="0"/>
              <a:t>Web sites and APIs are built as microservices hosted on Linux servers.</a:t>
            </a:r>
          </a:p>
          <a:p>
            <a:pPr lvl="1" fontAlgn="base"/>
            <a:r>
              <a:rPr lang="en-US" sz="2800" b="1" dirty="0"/>
              <a:t>The on-prem data backend is MongoDB; also running on a separate cluster of Linux servers.</a:t>
            </a:r>
          </a:p>
          <a:p>
            <a:pPr lvl="1" fontAlgn="base"/>
            <a:r>
              <a:rPr lang="en-US" sz="2800" b="1" dirty="0"/>
              <a:t>There is relational data stored in PostgreSQL running on Linux servers.</a:t>
            </a:r>
          </a:p>
          <a:p>
            <a:pPr lvl="1" fontAlgn="base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0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Conference owners (“customers”) are considered “tenants”, and each tenant is treated as a unique deployment including:</a:t>
            </a:r>
          </a:p>
          <a:p>
            <a:pPr lvl="2"/>
            <a:r>
              <a:rPr lang="en-US" sz="2400" b="1" dirty="0"/>
              <a:t>Each tenant has a database in the MongoDB cluster with its own collections, and a database in PostgreSQL.</a:t>
            </a:r>
          </a:p>
          <a:p>
            <a:pPr lvl="2" fontAlgn="base"/>
            <a:r>
              <a:rPr lang="en-US" sz="2400" b="1" dirty="0"/>
              <a:t>A copy of the most recent functional conference code base is taken and configured to point at the tenant database</a:t>
            </a:r>
          </a:p>
          <a:p>
            <a:pPr lvl="0" fontAlgn="base"/>
            <a:endParaRPr lang="en-US" sz="2000" b="1" dirty="0"/>
          </a:p>
          <a:p>
            <a:pPr lvl="0" fontAlgn="base"/>
            <a:r>
              <a:rPr lang="en-US" sz="3600" b="1" dirty="0"/>
              <a:t>Modifications are made to support the customer’s needs</a:t>
            </a:r>
          </a:p>
          <a:p>
            <a:pPr lvl="2" fontAlgn="base"/>
            <a:r>
              <a:rPr lang="en-US" sz="2400" b="1" dirty="0"/>
              <a:t>The tenant’s code is deployed to a specific group of load balanced Linux server dedicated to one or more tenant.</a:t>
            </a:r>
          </a:p>
          <a:p>
            <a:pPr lvl="2" fontAlgn="base"/>
            <a:r>
              <a:rPr lang="en-US" sz="2400" b="1" dirty="0"/>
              <a:t>Once the conference site is live, the inevitable requests for customizations to the deployment begins.</a:t>
            </a:r>
          </a:p>
          <a:p>
            <a:pPr lvl="2" fontAlgn="base"/>
            <a:endParaRPr lang="en-US" sz="2400" b="1" dirty="0"/>
          </a:p>
          <a:p>
            <a:pPr lvl="0"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0916212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They are looking to achieve the following:</a:t>
            </a:r>
          </a:p>
          <a:p>
            <a:pPr lvl="2" fontAlgn="base"/>
            <a:r>
              <a:rPr lang="en-US" sz="2800" b="1" i="1" dirty="0"/>
              <a:t>Reduce potential regressions introduced to functional tenant code when changes are made</a:t>
            </a:r>
          </a:p>
          <a:p>
            <a:pPr lvl="2" fontAlgn="base"/>
            <a:r>
              <a:rPr lang="en-US" sz="2800" b="1" i="1" dirty="0"/>
              <a:t>Ideally, changes to individual areas should not require a full regression test of the site functionality</a:t>
            </a:r>
          </a:p>
          <a:p>
            <a:pPr lvl="2" fontAlgn="base"/>
            <a:r>
              <a:rPr lang="en-US" sz="2800" b="1" dirty="0"/>
              <a:t>Reduce the time to onboard new tenants</a:t>
            </a:r>
          </a:p>
          <a:p>
            <a:pPr lvl="2" fontAlgn="base"/>
            <a:r>
              <a:rPr lang="en-US" sz="2800" b="1" dirty="0"/>
              <a:t>Reduce overhead managing changes, and related deployments</a:t>
            </a:r>
          </a:p>
          <a:p>
            <a:pPr lvl="2" fontAlgn="base"/>
            <a:r>
              <a:rPr lang="en-US" sz="2800" b="1" dirty="0"/>
              <a:t>Improve ability to roll back and recover post change</a:t>
            </a:r>
          </a:p>
          <a:p>
            <a:pPr lvl="2" fontAlgn="base"/>
            <a:r>
              <a:rPr lang="en-US" sz="2800" b="1" dirty="0"/>
              <a:t>Increase visibility into system operations and health</a:t>
            </a:r>
          </a:p>
        </p:txBody>
      </p:sp>
    </p:spTree>
    <p:extLst>
      <p:ext uri="{BB962C8B-B14F-4D97-AF65-F5344CB8AC3E}">
        <p14:creationId xmlns:p14="http://schemas.microsoft.com/office/powerpoint/2010/main" val="22802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Simplify new tenant deployment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Improve reliability of tenant updates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Choose a suitable container strategy on Azure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MongoDB to cloud without application changes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PostgreSQL to cloud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Continue to use Git repositories for source control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Look at alternatives for CICD</a:t>
            </a: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  <a:latin typeface="+mj-lt"/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Evaluate tools for deployment, CICD integration, container scheduling, orchestration, monitoring, and alerts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They wish to complete an implementation of the proposed solution for a single tenant to train the team and perfect the process</a:t>
            </a:r>
          </a:p>
          <a:p>
            <a:pPr lvl="1">
              <a:spcAft>
                <a:spcPts val="882"/>
              </a:spcAft>
            </a:pPr>
            <a:r>
              <a:rPr lang="en-US" sz="3000" i="1" dirty="0">
                <a:solidFill>
                  <a:schemeClr val="tx1"/>
                </a:solidFill>
              </a:rPr>
              <a:t>Enhance attendee session feedback with AI to prevent inappropriate content from being posted, and real-time language translation to better accommodate growing worldwide conference attendance.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Azure Kubernetes Service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93F87-966E-42C0-921D-96486F8E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669142"/>
            <a:ext cx="75914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Azure Kubernetes Service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B9BE8-0F2C-4374-8AC8-1A9F72DDE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2494416"/>
            <a:ext cx="6372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IMPORTANT INFO</a:t>
            </a:r>
          </a:p>
        </p:txBody>
      </p:sp>
    </p:spTree>
    <p:extLst>
      <p:ext uri="{BB962C8B-B14F-4D97-AF65-F5344CB8AC3E}">
        <p14:creationId xmlns:p14="http://schemas.microsoft.com/office/powerpoint/2010/main" val="28530467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Azure DevOps for CICD to Azure Kubernetes Service (AKS)</a:t>
            </a:r>
          </a:p>
        </p:txBody>
      </p:sp>
      <p:pic>
        <p:nvPicPr>
          <p:cNvPr id="5" name="Picture 4" descr="Diagram showing the Azure DevOps workflow to build Docker images from source code, push images to Azure Container Registry, and deploy to Azure Kubernetes Service.">
            <a:extLst>
              <a:ext uri="{FF2B5EF4-FFF2-40B4-BE49-F238E27FC236}">
                <a16:creationId xmlns:a16="http://schemas.microsoft.com/office/drawing/2014/main" id="{0AD41684-79B1-1641-996F-2A9ECFAA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3" y="1419995"/>
            <a:ext cx="6627914" cy="50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267087" cy="5379312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After evaluating the options for container platforms on Azure, Fabrikam Medical Conferences decided to move forward with Azure Kubernetes Service (AKS).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They also decided to move forward with GitHub Actions for infrastructure and container DevOps workflows.</a:t>
            </a:r>
          </a:p>
          <a:p>
            <a:pPr marL="285753" indent="-285753" defTabSz="914554">
              <a:buFont typeface="Arial"/>
              <a:buChar char="•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E13A-AD2C-4759-A6A4-11101212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732" y="1189176"/>
            <a:ext cx="9196536" cy="5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–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but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first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641855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296717"/>
            <a:ext cx="11653523" cy="4264565"/>
          </a:xfrm>
        </p:spPr>
        <p:txBody>
          <a:bodyPr/>
          <a:lstStyle/>
          <a:p>
            <a:pPr algn="ctr"/>
            <a:r>
              <a:rPr lang="sv-SE" sz="8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Environment</a:t>
            </a:r>
            <a:br>
              <a:rPr lang="sv-SE" b="1" dirty="0"/>
            </a:br>
            <a:br>
              <a:rPr lang="sv-SE" b="1" dirty="0"/>
            </a:br>
            <a:r>
              <a:rPr lang="en-US" sz="4800" b="1" dirty="0"/>
              <a:t>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</a:rPr>
              <a:t>https://bit.ly/3v0QUq3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Code: ACTIVATE14740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DBE-88CF-4817-906D-5A24C711085F}"/>
              </a:ext>
            </a:extLst>
          </p:cNvPr>
          <p:cNvSpPr txBox="1"/>
          <p:nvPr/>
        </p:nvSpPr>
        <p:spPr>
          <a:xfrm>
            <a:off x="7310541" y="6362700"/>
            <a:ext cx="496462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a typeface="Segoe UI Black" panose="020B0A02040204020203" pitchFamily="34" charset="0"/>
              </a:rPr>
              <a:t>* The lab is available for 8 hours from the start</a:t>
            </a:r>
            <a:endParaRPr lang="sv-SE" sz="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033621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3538387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Do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just copy and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the </a:t>
            </a:r>
            <a:r>
              <a:rPr lang="sv-SE" b="1" dirty="0" err="1">
                <a:ea typeface="Segoe UI Black" panose="020B0A02040204020203" pitchFamily="34" charset="0"/>
              </a:rPr>
              <a:t>commands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918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Page 1-4 is information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and ”set </a:t>
            </a:r>
            <a:r>
              <a:rPr lang="sv-SE" b="1" dirty="0" err="1">
                <a:ea typeface="Segoe UI Black" panose="020B0A02040204020203" pitchFamily="34" charset="0"/>
              </a:rPr>
              <a:t>up</a:t>
            </a:r>
            <a:r>
              <a:rPr lang="sv-SE" b="1" dirty="0">
                <a:ea typeface="Segoe UI Black" panose="020B0A02040204020203" pitchFamily="34" charset="0"/>
              </a:rPr>
              <a:t>”, and is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considered</a:t>
            </a:r>
            <a:r>
              <a:rPr lang="sv-SE" b="1" dirty="0">
                <a:ea typeface="Segoe UI Black" panose="020B0A02040204020203" pitchFamily="34" charset="0"/>
              </a:rPr>
              <a:t> best </a:t>
            </a:r>
            <a:r>
              <a:rPr lang="sv-SE" b="1" dirty="0" err="1">
                <a:ea typeface="Segoe UI Black" panose="020B0A02040204020203" pitchFamily="34" charset="0"/>
              </a:rPr>
              <a:t>practice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9562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Copy &amp; </a:t>
            </a: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can</a:t>
            </a:r>
            <a:r>
              <a:rPr lang="sv-SE" b="1" dirty="0">
                <a:ea typeface="Segoe UI Black" panose="020B0A02040204020203" pitchFamily="34" charset="0"/>
              </a:rPr>
              <a:t> be </a:t>
            </a:r>
            <a:r>
              <a:rPr lang="sv-SE" b="1" dirty="0" err="1">
                <a:ea typeface="Segoe UI Black" panose="020B0A02040204020203" pitchFamily="34" charset="0"/>
              </a:rPr>
              <a:t>tricky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Right-</a:t>
            </a:r>
            <a:r>
              <a:rPr lang="sv-SE" sz="5400" b="1" dirty="0" err="1">
                <a:ea typeface="Segoe UI Black" panose="020B0A02040204020203" pitchFamily="34" charset="0"/>
              </a:rPr>
              <a:t>click</a:t>
            </a:r>
            <a:r>
              <a:rPr lang="sv-SE" sz="5400" b="1" dirty="0">
                <a:ea typeface="Segoe UI Black" panose="020B0A02040204020203" pitchFamily="34" charset="0"/>
              </a:rPr>
              <a:t> Copy</a:t>
            </a: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Ctrl</a:t>
            </a:r>
            <a:r>
              <a:rPr lang="sv-SE" sz="5400" b="1" dirty="0">
                <a:ea typeface="Segoe UI Black" panose="020B0A02040204020203" pitchFamily="34" charset="0"/>
              </a:rPr>
              <a:t> + </a:t>
            </a:r>
            <a:r>
              <a:rPr lang="sv-SE" sz="5400" b="1" dirty="0" err="1">
                <a:ea typeface="Segoe UI Black" panose="020B0A02040204020203" pitchFamily="34" charset="0"/>
              </a:rPr>
              <a:t>Shift</a:t>
            </a:r>
            <a:r>
              <a:rPr lang="sv-SE" sz="5400" b="1" dirty="0">
                <a:ea typeface="Segoe UI Black" panose="020B0A02040204020203" pitchFamily="34" charset="0"/>
              </a:rPr>
              <a:t> + V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566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7185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Multi-</a:t>
            </a:r>
            <a:r>
              <a:rPr lang="sv-SE" b="1" dirty="0" err="1">
                <a:ea typeface="Segoe UI Black" panose="020B0A02040204020203" pitchFamily="34" charset="0"/>
              </a:rPr>
              <a:t>factor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GitHub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auth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will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require</a:t>
            </a:r>
            <a:r>
              <a:rPr lang="sv-SE" b="1" dirty="0">
                <a:ea typeface="Segoe UI Black" panose="020B0A02040204020203" pitchFamily="34" charset="0"/>
              </a:rPr>
              <a:t> Personal Access Token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6000" b="1" dirty="0">
                <a:ea typeface="Segoe UI Black" panose="020B0A02040204020203" pitchFamily="34" charset="0"/>
              </a:rPr>
            </a:br>
            <a:r>
              <a:rPr lang="sv-SE" sz="4800" b="1" dirty="0">
                <a:ea typeface="Segoe UI Black" panose="020B0A02040204020203" pitchFamily="34" charset="0"/>
              </a:rPr>
              <a:t>https://username:PAT@github.com/...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219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cloud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native</a:t>
            </a:r>
            <a:r>
              <a:rPr lang="sv-SE" dirty="0"/>
              <a:t>”</a:t>
            </a:r>
            <a:br>
              <a:rPr lang="sv-SE" dirty="0"/>
            </a:br>
            <a:r>
              <a:rPr lang="sv-SE" dirty="0" err="1"/>
              <a:t>mean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5043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VI and VIM </a:t>
            </a:r>
            <a:r>
              <a:rPr lang="sv-SE" b="1" dirty="0" err="1">
                <a:ea typeface="Segoe UI Black" panose="020B0A02040204020203" pitchFamily="34" charset="0"/>
              </a:rPr>
              <a:t>are</a:t>
            </a:r>
            <a:r>
              <a:rPr lang="sv-SE" b="1" dirty="0">
                <a:ea typeface="Segoe UI Black" panose="020B0A02040204020203" pitchFamily="34" charset="0"/>
              </a:rPr>
              <a:t> hard, and </a:t>
            </a:r>
            <a:r>
              <a:rPr lang="sv-SE" b="1" dirty="0" err="1">
                <a:ea typeface="Segoe UI Black" panose="020B0A02040204020203" pitchFamily="34" charset="0"/>
              </a:rPr>
              <a:t>even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harder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without</a:t>
            </a:r>
            <a:r>
              <a:rPr lang="sv-SE" b="1" dirty="0">
                <a:ea typeface="Segoe UI Black" panose="020B0A02040204020203" pitchFamily="34" charset="0"/>
              </a:rPr>
              <a:t> ESC, </a:t>
            </a:r>
            <a:r>
              <a:rPr lang="sv-SE" b="1" dirty="0" err="1">
                <a:ea typeface="Segoe UI Black" panose="020B0A02040204020203" pitchFamily="34" charset="0"/>
              </a:rPr>
              <a:t>use</a:t>
            </a:r>
            <a:r>
              <a:rPr lang="sv-SE" b="1" dirty="0">
                <a:ea typeface="Segoe UI Black" panose="020B0A02040204020203" pitchFamily="34" charset="0"/>
              </a:rPr>
              <a:t> nano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&gt; nano app.js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009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E95F2D-8B1D-4FB3-AF27-A08CFC30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2290603"/>
            <a:ext cx="6554115" cy="2276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B33CC-7A7A-4584-AEB9-1EE3E885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331802"/>
            <a:ext cx="5830114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25484D-3EF0-4E27-9437-B15FD93BB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76" y="234733"/>
            <a:ext cx="5118914" cy="21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63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2970685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Page 8, step 8-10 is 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Delete </a:t>
            </a:r>
            <a:r>
              <a:rPr lang="en-US" sz="6000" b="1" dirty="0" err="1">
                <a:ea typeface="Segoe UI Black" panose="020B0A02040204020203" pitchFamily="34" charset="0"/>
              </a:rPr>
              <a:t>replicaset</a:t>
            </a:r>
            <a:r>
              <a:rPr lang="en-US" sz="6000" b="1" dirty="0">
                <a:ea typeface="Segoe UI Black" panose="020B0A02040204020203" pitchFamily="34" charset="0"/>
              </a:rPr>
              <a:t> to cause redeploy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2448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937817"/>
            <a:ext cx="11653523" cy="2693686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Adding Application Insights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000" b="1" strike="sngStrike" dirty="0">
                <a:ea typeface="Segoe UI Black" panose="020B0A02040204020203" pitchFamily="34" charset="0"/>
              </a:rPr>
              <a:t>&gt;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npm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i</a:t>
            </a:r>
            <a:r>
              <a:rPr lang="en-US" sz="4000" b="1" strike="sngStrike" dirty="0">
                <a:ea typeface="Segoe UI Black" panose="020B0A02040204020203" pitchFamily="34" charset="0"/>
              </a:rPr>
              <a:t> application insights</a:t>
            </a:r>
            <a:endParaRPr lang="sv-SE" sz="6000" b="1" strike="sngStrike" dirty="0"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3B2F-A92E-400C-A673-412753E8F34F}"/>
              </a:ext>
            </a:extLst>
          </p:cNvPr>
          <p:cNvSpPr txBox="1"/>
          <p:nvPr/>
        </p:nvSpPr>
        <p:spPr>
          <a:xfrm>
            <a:off x="3264408" y="3842566"/>
            <a:ext cx="6593793" cy="22898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  <a:ea typeface="Segoe UI Black" panose="020B0A02040204020203" pitchFamily="34" charset="0"/>
              </a:rPr>
              <a:t>"dependencies": {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 "</a:t>
            </a:r>
            <a:r>
              <a:rPr lang="en-US" sz="3600" b="1" dirty="0" err="1">
                <a:latin typeface="+mj-lt"/>
                <a:ea typeface="Segoe UI Black" panose="020B0A02040204020203" pitchFamily="34" charset="0"/>
              </a:rPr>
              <a:t>applicationinsights</a:t>
            </a:r>
            <a:r>
              <a:rPr lang="en-US" sz="3600" b="1" dirty="0">
                <a:latin typeface="+mj-lt"/>
                <a:ea typeface="Segoe UI Black" panose="020B0A02040204020203" pitchFamily="34" charset="0"/>
              </a:rPr>
              <a:t>": "^2.0.0",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…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}</a:t>
            </a:r>
            <a:endParaRPr lang="sv-SE" sz="3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346889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247684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We are here! 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Talk to us, ask us stuff,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400" b="1" dirty="0">
                <a:ea typeface="Segoe UI Black" panose="020B0A02040204020203" pitchFamily="34" charset="0"/>
              </a:rPr>
              <a:t>&amp; let us know when you are done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1293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5374827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D841-24AD-477A-BF95-68DB764B12E8}"/>
              </a:ext>
            </a:extLst>
          </p:cNvPr>
          <p:cNvSpPr txBox="1">
            <a:spLocks/>
          </p:cNvSpPr>
          <p:nvPr/>
        </p:nvSpPr>
        <p:spPr>
          <a:xfrm>
            <a:off x="269239" y="5204454"/>
            <a:ext cx="5043425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Tobias Lolax </a:t>
            </a:r>
            <a:r>
              <a:rPr lang="en-US" sz="2800" dirty="0"/>
              <a:t>tobias.lolax@activesolution.se</a:t>
            </a:r>
          </a:p>
          <a:p>
            <a:pPr marL="0" indent="0">
              <a:buNone/>
            </a:pPr>
            <a:r>
              <a:rPr lang="en-US" sz="2800" dirty="0"/>
              <a:t>@tobibben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493D7A-D6E0-40B3-AE34-27632A53182F}"/>
              </a:ext>
            </a:extLst>
          </p:cNvPr>
          <p:cNvSpPr txBox="1">
            <a:spLocks/>
          </p:cNvSpPr>
          <p:nvPr/>
        </p:nvSpPr>
        <p:spPr>
          <a:xfrm>
            <a:off x="7644384" y="5204454"/>
            <a:ext cx="4547616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Chris Klug </a:t>
            </a:r>
            <a:r>
              <a:rPr lang="en-US" sz="2800" dirty="0"/>
              <a:t>chris.klug@activesolution.se</a:t>
            </a:r>
          </a:p>
          <a:p>
            <a:pPr marL="0" indent="0">
              <a:buNone/>
            </a:pPr>
            <a:r>
              <a:rPr lang="en-US" sz="2800" dirty="0"/>
              <a:t>@zerokoll</a:t>
            </a:r>
          </a:p>
        </p:txBody>
      </p:sp>
    </p:spTree>
    <p:extLst>
      <p:ext uri="{BB962C8B-B14F-4D97-AF65-F5344CB8AC3E}">
        <p14:creationId xmlns:p14="http://schemas.microsoft.com/office/powerpoint/2010/main" val="424306444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 err="1"/>
              <a:t>Deployment</a:t>
            </a:r>
            <a:br>
              <a:rPr lang="sv-SE" dirty="0"/>
            </a:br>
            <a:r>
              <a:rPr lang="sv-SE" sz="3600" dirty="0"/>
              <a:t>Containers/</a:t>
            </a:r>
            <a:r>
              <a:rPr lang="sv-SE" sz="3600" dirty="0" err="1"/>
              <a:t>PaaS</a:t>
            </a:r>
            <a:r>
              <a:rPr lang="sv-SE" sz="3600" dirty="0"/>
              <a:t>/</a:t>
            </a:r>
            <a:r>
              <a:rPr lang="sv-SE" sz="3600" dirty="0" err="1"/>
              <a:t>FaaS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33184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Language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3908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(</a:t>
            </a:r>
            <a:r>
              <a:rPr lang="sv-SE" b="1" dirty="0" err="1"/>
              <a:t>Platform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r>
              <a:rPr lang="sv-SE" b="1" dirty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5644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Resilient</a:t>
            </a:r>
            <a:r>
              <a:rPr lang="sv-SE" b="1" dirty="0"/>
              <a:t> &amp; </a:t>
            </a:r>
            <a:r>
              <a:rPr lang="sv-SE" b="1" dirty="0" err="1"/>
              <a:t>Scalable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2425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API-</a:t>
            </a:r>
            <a:r>
              <a:rPr lang="sv-SE" b="1" dirty="0" err="1"/>
              <a:t>centric</a:t>
            </a:r>
            <a:r>
              <a:rPr lang="sv-SE" b="1" dirty="0"/>
              <a:t> / Event Driven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06989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Office PowerPoint</Application>
  <PresentationFormat>Widescreen</PresentationFormat>
  <Paragraphs>174</Paragraphs>
  <Slides>47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Consolas</vt:lpstr>
      <vt:lpstr>Segoe UI</vt:lpstr>
      <vt:lpstr>Segoe UI Black</vt:lpstr>
      <vt:lpstr>Segoe UI Light</vt:lpstr>
      <vt:lpstr>Segoe UI Semilight</vt:lpstr>
      <vt:lpstr>Wingdings</vt:lpstr>
      <vt:lpstr>2_Server and Cloud 2013</vt:lpstr>
      <vt:lpstr>C+E Readiness Template</vt:lpstr>
      <vt:lpstr>Cloud-native applications</vt:lpstr>
      <vt:lpstr>Who are we?</vt:lpstr>
      <vt:lpstr>IMPORTANT INFO</vt:lpstr>
      <vt:lpstr>What does  ”cloud native” mean?</vt:lpstr>
      <vt:lpstr>Deployment Containers/PaaS/FaaS</vt:lpstr>
      <vt:lpstr>Language Agnostic</vt:lpstr>
      <vt:lpstr>(Platform Agnostic)</vt:lpstr>
      <vt:lpstr>Resilient &amp; Scalable</vt:lpstr>
      <vt:lpstr>API-centric / Event Driven</vt:lpstr>
      <vt:lpstr>Automated CI/CD/Testing Pipelines/Workflows/GitOps </vt:lpstr>
      <vt:lpstr>Stateless / Stateful Clean separation</vt:lpstr>
      <vt:lpstr>Who are you?</vt:lpstr>
      <vt:lpstr>Who is already using  CI/CD pipelines today?</vt:lpstr>
      <vt:lpstr>Who is already familiar  with containers?</vt:lpstr>
      <vt:lpstr>Who is already running containers for dev/test workloads today?</vt:lpstr>
      <vt:lpstr>Who is already running containers for production workloads today?</vt:lpstr>
      <vt:lpstr>Who is planning to move to, or develop a cloud native solution?</vt:lpstr>
      <vt:lpstr>Whiteboard session</vt:lpstr>
      <vt:lpstr>Review a customer case study</vt:lpstr>
      <vt:lpstr>Customer situation </vt:lpstr>
      <vt:lpstr>Customer situation </vt:lpstr>
      <vt:lpstr>Customer situation </vt:lpstr>
      <vt:lpstr>Customer situation </vt:lpstr>
      <vt:lpstr>Customer situation </vt:lpstr>
      <vt:lpstr>Customer situation </vt:lpstr>
      <vt:lpstr>Customer needs </vt:lpstr>
      <vt:lpstr>Customer needs </vt:lpstr>
      <vt:lpstr>Azure Kubernetes Service Architecture (AKS)</vt:lpstr>
      <vt:lpstr>Azure Kubernetes Service Architecture (AKS)</vt:lpstr>
      <vt:lpstr>Azure DevOps for CICD to Azure Kubernetes Service (AKS)</vt:lpstr>
      <vt:lpstr>Preferred solution </vt:lpstr>
      <vt:lpstr>Preferred solution </vt:lpstr>
      <vt:lpstr>LAB – but first…</vt:lpstr>
      <vt:lpstr>Environment   https://bit.ly/3v0QUq3  Code: ACTIVATE14740</vt:lpstr>
      <vt:lpstr>NOTES</vt:lpstr>
      <vt:lpstr>Do NOT just copy and  paste the commands</vt:lpstr>
      <vt:lpstr>Page 1-4 is information  and ”set up”, and is NOT considered best practice</vt:lpstr>
      <vt:lpstr>Copy &amp; Paste can be tricky  Right-click Copy Ctrl + Shift + V</vt:lpstr>
      <vt:lpstr>Multi-factor GitHub auth will require Personal Access Token  https://username:PAT@github.com/...</vt:lpstr>
      <vt:lpstr>VI and VIM are hard, and even harder without ESC, use nano  &gt; nano app.js</vt:lpstr>
      <vt:lpstr>PowerPoint Presentation</vt:lpstr>
      <vt:lpstr>Page 8, step 8-10 is incorrect…   Delete replicaset to cause redeploy</vt:lpstr>
      <vt:lpstr>Adding Application Insights  &gt; npm i application insights</vt:lpstr>
      <vt:lpstr>We are here!   Talk to us, ask us stuff, &amp; let us know when you are done</vt:lpstr>
      <vt:lpstr>LAB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2018-10-21T16:54:03Z</dcterms:created>
  <dcterms:modified xsi:type="dcterms:W3CDTF">2021-05-31T22:34:02Z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walterm@microsoft.com</vt:lpwstr>
  </property>
  <property fmtid="{D5CDD505-2E9C-101B-9397-08002B2CF9AE}" pid="5" name="MSIP_Label_f42aa342-8706-4288-bd11-ebb85995028c_SetDate">
    <vt:lpwstr>2019-09-06T00:31:30.5028534Z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afdee7bf-b374-4e3a-8c4f-3811fe3bc335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