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51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51" r:id="rId15"/>
    <p:sldId id="347" r:id="rId16"/>
    <p:sldId id="349" r:id="rId17"/>
    <p:sldId id="350" r:id="rId18"/>
    <p:sldId id="352" r:id="rId19"/>
    <p:sldId id="367" r:id="rId20"/>
    <p:sldId id="302" r:id="rId21"/>
    <p:sldId id="303" r:id="rId22"/>
    <p:sldId id="259" r:id="rId23"/>
    <p:sldId id="324" r:id="rId24"/>
    <p:sldId id="325" r:id="rId25"/>
    <p:sldId id="327" r:id="rId26"/>
    <p:sldId id="328" r:id="rId27"/>
    <p:sldId id="326" r:id="rId28"/>
    <p:sldId id="335" r:id="rId29"/>
    <p:sldId id="369" r:id="rId30"/>
    <p:sldId id="305" r:id="rId31"/>
    <p:sldId id="368" r:id="rId32"/>
    <p:sldId id="330" r:id="rId33"/>
    <p:sldId id="316" r:id="rId34"/>
    <p:sldId id="33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6" r:id="rId46"/>
    <p:sldId id="363" r:id="rId47"/>
    <p:sldId id="364" r:id="rId48"/>
    <p:sldId id="365" r:id="rId49"/>
    <p:sldId id="31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81088" autoAdjust="0"/>
  </p:normalViewPr>
  <p:slideViewPr>
    <p:cSldViewPr snapToGrid="0">
      <p:cViewPr varScale="1">
        <p:scale>
          <a:sx n="111" d="100"/>
          <a:sy n="111" d="100"/>
        </p:scale>
        <p:origin x="13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up: what about CI/CD for the infrastructure? Terraform, Pulumi, ARM templates...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8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 question/discussion: where are you running them?</a:t>
            </a:r>
          </a:p>
          <a:p>
            <a:endParaRPr lang="sv-SE" dirty="0"/>
          </a:p>
          <a:p>
            <a:r>
              <a:rPr lang="sv-SE" dirty="0"/>
              <a:t>Locally? Infrastructure on-prem? Already in the cloud?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4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Discuss a fictive case based on real customer cases and design an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läsa</a:t>
            </a:r>
            <a:r>
              <a:rPr lang="en-US" dirty="0"/>
              <a:t> </a:t>
            </a:r>
            <a:r>
              <a:rPr lang="en-US" dirty="0" err="1"/>
              <a:t>texten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Reminder: there are no stupid questions, only stupid answers and that’s why we are here! So do be afraid, just ask away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 just kubernetes and containers</a:t>
            </a:r>
          </a:p>
          <a:p>
            <a:endParaRPr lang="sv-SE" dirty="0"/>
          </a:p>
          <a:p>
            <a:r>
              <a:rPr lang="sv-SE" dirty="0"/>
              <a:t>TLDR: piece of software, designed to run in, and reap the benefits of ”the cloud”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7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9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8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6/1/2021 8:34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Mostly</a:t>
            </a:r>
          </a:p>
          <a:p>
            <a:endParaRPr lang="sv-SE" dirty="0"/>
          </a:p>
          <a:p>
            <a:r>
              <a:rPr lang="sv-SE" dirty="0"/>
              <a:t>Containers: pick the best tool for the job. GraphQL running on node, REST api written in C# and your batch job processor written in Rust</a:t>
            </a:r>
          </a:p>
          <a:p>
            <a:endParaRPr lang="sv-SE" dirty="0"/>
          </a:p>
          <a:p>
            <a:r>
              <a:rPr lang="sv-SE" dirty="0"/>
              <a:t>Azure functions: C#, F#, js, ts, powershell, python, java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Depends</a:t>
            </a:r>
          </a:p>
          <a:p>
            <a:endParaRPr lang="sv-SE" dirty="0"/>
          </a:p>
          <a:p>
            <a:r>
              <a:rPr lang="sv-SE" dirty="0"/>
              <a:t>Containers, then mostly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built with resiliency and scalability in mind</a:t>
            </a:r>
          </a:p>
          <a:p>
            <a:endParaRPr lang="sv-SE" dirty="0"/>
          </a:p>
          <a:p>
            <a:r>
              <a:rPr lang="sv-SE" dirty="0"/>
              <a:t>validate? throw a chaos monkey into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Ties together with the scalability as well as resilience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/>
              <a:t>Who are 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using </a:t>
            </a:r>
            <a:br>
              <a:rPr lang="sv-SE" b="1" dirty="0"/>
            </a:br>
            <a:r>
              <a:rPr lang="sv-SE" b="1" dirty="0"/>
              <a:t>CI/CD pipelines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familiar </a:t>
            </a:r>
            <a:br>
              <a:rPr lang="sv-SE" b="1" dirty="0"/>
            </a:br>
            <a:r>
              <a:rPr lang="sv-SE" b="1" dirty="0"/>
              <a:t>with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dev/test </a:t>
            </a:r>
            <a:r>
              <a:rPr lang="sv-SE" b="1" dirty="0"/>
              <a:t>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planning to move to, or develop a cloud native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Whiteboard session</a:t>
            </a:r>
          </a:p>
        </p:txBody>
      </p:sp>
    </p:spTree>
    <p:extLst>
      <p:ext uri="{BB962C8B-B14F-4D97-AF65-F5344CB8AC3E}">
        <p14:creationId xmlns:p14="http://schemas.microsoft.com/office/powerpoint/2010/main" val="30472650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Review a customer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F53F-2D7F-4DE6-B768-2F20DFEDBF96}"/>
              </a:ext>
            </a:extLst>
          </p:cNvPr>
          <p:cNvSpPr txBox="1"/>
          <p:nvPr/>
        </p:nvSpPr>
        <p:spPr>
          <a:xfrm>
            <a:off x="1" y="3429000"/>
            <a:ext cx="1219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bit.ly/aiw-cloudnative-case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ABA3-6490-45F0-B75A-2EAC4CF14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6889" l="9778" r="89778">
                        <a14:foregroundMark x1="10667" y1="11111" x2="10667" y2="11111"/>
                        <a14:foregroundMark x1="10667" y1="11111" x2="12889" y2="6222"/>
                        <a14:foregroundMark x1="16000" y1="5778" x2="54222" y2="3111"/>
                        <a14:foregroundMark x1="50222" y1="4889" x2="80889" y2="13778"/>
                        <a14:foregroundMark x1="84652" y1="56040" x2="86667" y2="78667"/>
                        <a14:foregroundMark x1="83224" y1="40000" x2="83309" y2="40956"/>
                        <a14:foregroundMark x1="83107" y1="38688" x2="83224" y2="40000"/>
                        <a14:foregroundMark x1="82829" y1="35556" x2="82858" y2="35886"/>
                        <a14:foregroundMark x1="82789" y1="35111" x2="82829" y2="35556"/>
                        <a14:foregroundMark x1="82749" y1="34667" x2="82789" y2="35111"/>
                        <a14:foregroundMark x1="82670" y1="33778" x2="82749" y2="34667"/>
                        <a14:foregroundMark x1="82630" y1="33333" x2="82670" y2="33778"/>
                        <a14:foregroundMark x1="81593" y1="21688" x2="82630" y2="33333"/>
                        <a14:foregroundMark x1="80889" y1="13778" x2="81150" y2="16704"/>
                        <a14:foregroundMark x1="48274" y1="91699" x2="48100" y2="91758"/>
                        <a14:foregroundMark x1="86667" y1="78667" x2="85974" y2="78902"/>
                        <a14:foregroundMark x1="13719" y1="80889" x2="12889" y2="5333"/>
                        <a14:foregroundMark x1="88239" y1="36000" x2="88444" y2="36889"/>
                        <a14:foregroundMark x1="88137" y1="35556" x2="88239" y2="36000"/>
                        <a14:foregroundMark x1="88034" y1="35111" x2="88137" y2="35556"/>
                        <a14:foregroundMark x1="87932" y1="34667" x2="88034" y2="35111"/>
                        <a14:foregroundMark x1="87727" y1="33778" x2="87932" y2="34667"/>
                        <a14:foregroundMark x1="87624" y1="33333" x2="87727" y2="33778"/>
                        <a14:foregroundMark x1="85778" y1="25333" x2="87624" y2="33333"/>
                        <a14:foregroundMark x1="65810" y1="18222" x2="61778" y2="16000"/>
                        <a14:foregroundMark x1="66872" y1="18807" x2="65810" y2="18222"/>
                        <a14:foregroundMark x1="67550" y1="19180" x2="67216" y2="18996"/>
                        <a14:foregroundMark x1="83556" y1="28000" x2="79128" y2="25560"/>
                        <a14:foregroundMark x1="61778" y1="16000" x2="61778" y2="6667"/>
                        <a14:foregroundMark x1="60283" y1="20000" x2="60444" y2="23556"/>
                        <a14:foregroundMark x1="60263" y1="19556" x2="60283" y2="20000"/>
                        <a14:foregroundMark x1="60202" y1="18222" x2="60263" y2="19556"/>
                        <a14:foregroundMark x1="60000" y1="13778" x2="60202" y2="18222"/>
                        <a14:foregroundMark x1="61333" y1="20444" x2="62667" y2="28444"/>
                        <a14:foregroundMark x1="65671" y1="27236" x2="68677" y2="27362"/>
                        <a14:foregroundMark x1="62667" y1="27111" x2="65512" y2="27230"/>
                        <a14:foregroundMark x1="78743" y1="28924" x2="81333" y2="29333"/>
                        <a14:foregroundMark x1="88889" y1="79111" x2="87556" y2="92889"/>
                        <a14:foregroundMark x1="87111" y1="92000" x2="64889" y2="96889"/>
                        <a14:foregroundMark x1="64889" y1="96889" x2="45796" y2="95457"/>
                        <a14:foregroundMark x1="16957" y1="93821" x2="12444" y2="93333"/>
                        <a14:foregroundMark x1="45333" y1="96889" x2="40460" y2="96362"/>
                        <a14:foregroundMark x1="13333" y1="94222" x2="12444" y2="88000"/>
                        <a14:foregroundMark x1="32889" y1="63556" x2="57333" y2="63556"/>
                        <a14:foregroundMark x1="57333" y1="63556" x2="68444" y2="64444"/>
                        <a14:foregroundMark x1="35111" y1="49333" x2="69641" y2="46838"/>
                        <a14:foregroundMark x1="30222" y1="48444" x2="31556" y2="48000"/>
                        <a14:foregroundMark x1="12889" y1="94667" x2="41333" y2="93333"/>
                        <a14:foregroundMark x1="41333" y1="93333" x2="41333" y2="93333"/>
                        <a14:foregroundMark x1="33778" y1="79556" x2="62667" y2="77778"/>
                        <a14:foregroundMark x1="63111" y1="77778" x2="70222" y2="77778"/>
                        <a14:foregroundMark x1="85778" y1="59556" x2="86222" y2="31556"/>
                        <a14:backgroundMark x1="30222" y1="26222" x2="40000" y2="26667"/>
                        <a14:backgroundMark x1="72000" y1="22667" x2="72000" y2="22667"/>
                        <a14:backgroundMark x1="69333" y1="20000" x2="72889" y2="20444"/>
                        <a14:backgroundMark x1="72889" y1="21778" x2="76444" y2="22667"/>
                        <a14:backgroundMark x1="76000" y1="23111" x2="68000" y2="18222"/>
                        <a14:backgroundMark x1="72889" y1="20000" x2="78667" y2="24000"/>
                        <a14:backgroundMark x1="76000" y1="24889" x2="79556" y2="24889"/>
                        <a14:backgroundMark x1="67556" y1="21778" x2="68444" y2="18222"/>
                        <a14:backgroundMark x1="71556" y1="21333" x2="67111" y2="18222"/>
                        <a14:backgroundMark x1="67111" y1="20000" x2="67111" y2="20000"/>
                        <a14:backgroundMark x1="67111" y1="19556" x2="67111" y2="19556"/>
                        <a14:backgroundMark x1="67111" y1="19556" x2="67111" y2="18667"/>
                        <a14:backgroundMark x1="67556" y1="18222" x2="67556" y2="18222"/>
                        <a14:backgroundMark x1="67556" y1="18222" x2="67556" y2="18222"/>
                        <a14:backgroundMark x1="80000" y1="40000" x2="80000" y2="40000"/>
                        <a14:backgroundMark x1="76889" y1="41333" x2="77778" y2="56444"/>
                        <a14:backgroundMark x1="78222" y1="57333" x2="82667" y2="36444"/>
                        <a14:backgroundMark x1="82667" y1="43111" x2="83556" y2="34222"/>
                        <a14:backgroundMark x1="81333" y1="37778" x2="81333" y2="37778"/>
                        <a14:backgroundMark x1="82667" y1="36000" x2="82667" y2="36000"/>
                        <a14:backgroundMark x1="82667" y1="36000" x2="82667" y2="36000"/>
                        <a14:backgroundMark x1="82667" y1="35556" x2="82667" y2="35556"/>
                        <a14:backgroundMark x1="82667" y1="35111" x2="82667" y2="35111"/>
                        <a14:backgroundMark x1="82667" y1="35111" x2="82667" y2="35111"/>
                        <a14:backgroundMark x1="82667" y1="34667" x2="82667" y2="34667"/>
                        <a14:backgroundMark x1="82222" y1="33778" x2="82222" y2="33778"/>
                        <a14:backgroundMark x1="83111" y1="33333" x2="83111" y2="33333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78222" y1="72444" x2="78667" y2="87556"/>
                        <a14:backgroundMark x1="29869" y1="85936" x2="22667" y2="86222"/>
                        <a14:backgroundMark x1="78667" y1="84000" x2="32718" y2="85823"/>
                        <a14:backgroundMark x1="22667" y1="86222" x2="21778" y2="79111"/>
                        <a14:backgroundMark x1="20889" y1="80889" x2="20889" y2="88048"/>
                        <a14:backgroundMark x1="43405" y1="89982" x2="49333" y2="89778"/>
                        <a14:backgroundMark x1="49333" y1="89778" x2="48444" y2="9066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32" y="3641736"/>
            <a:ext cx="313191" cy="3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Based on the customer situation, what containers would you propose as part of the new microservices architecture for a single conference tenant?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What container platform would you chose and why?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Solution design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93F87-966E-42C0-921D-96486F8E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669142"/>
            <a:ext cx="75914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9BE8-0F2C-4374-8AC8-1A9F72DD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494416"/>
            <a:ext cx="6372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https://bit.ly/3v0QUq3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ACTIVATE14740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1-4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”, and is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considered</a:t>
            </a:r>
            <a:r>
              <a:rPr lang="sv-SE" b="1" dirty="0">
                <a:ea typeface="Segoe UI Black" panose="020B0A02040204020203" pitchFamily="34" charset="0"/>
              </a:rPr>
              <a:t> best </a:t>
            </a:r>
            <a:r>
              <a:rPr lang="sv-SE" b="1" dirty="0" err="1">
                <a:ea typeface="Segoe UI Black" panose="020B0A02040204020203" pitchFamily="34" charset="0"/>
              </a:rPr>
              <a:t>practice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Right-</a:t>
            </a:r>
            <a:r>
              <a:rPr lang="sv-SE" sz="5400" b="1" dirty="0" err="1">
                <a:ea typeface="Segoe UI Black" panose="020B0A02040204020203" pitchFamily="34" charset="0"/>
              </a:rPr>
              <a:t>click</a:t>
            </a:r>
            <a:r>
              <a:rPr lang="sv-SE" sz="5400" b="1" dirty="0">
                <a:ea typeface="Segoe UI Black" panose="020B0A02040204020203" pitchFamily="34" charset="0"/>
              </a:rPr>
              <a:t> Copy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7185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Multi-</a:t>
            </a:r>
            <a:r>
              <a:rPr lang="sv-SE" b="1" dirty="0" err="1">
                <a:ea typeface="Segoe UI Black" panose="020B0A02040204020203" pitchFamily="34" charset="0"/>
              </a:rPr>
              <a:t>factor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GitHub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auth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will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require</a:t>
            </a:r>
            <a:r>
              <a:rPr lang="sv-SE" b="1" dirty="0">
                <a:ea typeface="Segoe UI Black" panose="020B0A02040204020203" pitchFamily="34" charset="0"/>
              </a:rPr>
              <a:t> Personal Access Token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6000" b="1" dirty="0">
                <a:ea typeface="Segoe UI Black" panose="020B0A02040204020203" pitchFamily="34" charset="0"/>
              </a:rPr>
            </a:br>
            <a:r>
              <a:rPr lang="sv-SE" sz="4800" b="1" dirty="0">
                <a:ea typeface="Segoe UI Black" panose="020B0A02040204020203" pitchFamily="34" charset="0"/>
              </a:rPr>
              <a:t>https://username:PAT@github.com/...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2191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5484D-3EF0-4E27-9437-B15FD93B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6" y="234733"/>
            <a:ext cx="5118914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2970685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8, step 8-10 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application 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"^2.0.0",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Widescreen</PresentationFormat>
  <Paragraphs>181</Paragraphs>
  <Slides>48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API-centric / Event Driven</vt:lpstr>
      <vt:lpstr>Automated CI/CD/Testing Pipelines/Workflows/GitOps </vt:lpstr>
      <vt:lpstr>Stateless / Stateful Clean separation</vt:lpstr>
      <vt:lpstr>Who are you?</vt:lpstr>
      <vt:lpstr>Who is already using  CI/CD pipelines today?</vt:lpstr>
      <vt:lpstr>Who is already familiar  with containers?</vt:lpstr>
      <vt:lpstr>Who is already running containers for dev/test workloads today?</vt:lpstr>
      <vt:lpstr>Who is already running containers for production workloads today?</vt:lpstr>
      <vt:lpstr>Who is planning to move to, or develop a cloud native solution?</vt:lpstr>
      <vt:lpstr>Whiteboard session</vt:lpstr>
      <vt:lpstr>Review a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Solution design </vt:lpstr>
      <vt:lpstr>Customer needs </vt:lpstr>
      <vt:lpstr>Azure Kubernetes Service Architecture (AKS)</vt:lpstr>
      <vt:lpstr>Azure Kubernetes Service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https://bit.ly/3v0QUq3  Code: ACTIVATE14740</vt:lpstr>
      <vt:lpstr>NOTES</vt:lpstr>
      <vt:lpstr>Do NOT just copy and  paste the commands</vt:lpstr>
      <vt:lpstr>Page 1-4 is information  and ”set up”, and is NOT considered best practice</vt:lpstr>
      <vt:lpstr>Copy &amp; Paste can be tricky  Right-click Copy Ctrl + Shift + V</vt:lpstr>
      <vt:lpstr>Multi-factor GitHub auth will require Personal Access Token  https://username:PAT@github.com/...</vt:lpstr>
      <vt:lpstr>VI and VIM are hard, and even harder without ESC, use nano  &gt; nano app.js</vt:lpstr>
      <vt:lpstr>PowerPoint Presentation</vt:lpstr>
      <vt:lpstr>Page 8, step 8-10 is incorrect…   Delete replicaset to cause redeploy</vt:lpstr>
      <vt:lpstr>Adding Application Insights  &gt; npm i application insights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2021-06-01T06:45:52Z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