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48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51" r:id="rId16"/>
    <p:sldId id="349" r:id="rId17"/>
    <p:sldId id="350" r:id="rId18"/>
    <p:sldId id="352" r:id="rId19"/>
    <p:sldId id="302" r:id="rId20"/>
    <p:sldId id="303" r:id="rId21"/>
    <p:sldId id="259" r:id="rId22"/>
    <p:sldId id="324" r:id="rId23"/>
    <p:sldId id="325" r:id="rId24"/>
    <p:sldId id="327" r:id="rId25"/>
    <p:sldId id="328" r:id="rId26"/>
    <p:sldId id="326" r:id="rId27"/>
    <p:sldId id="335" r:id="rId28"/>
    <p:sldId id="305" r:id="rId29"/>
    <p:sldId id="330" r:id="rId30"/>
    <p:sldId id="316" r:id="rId31"/>
    <p:sldId id="33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6" r:id="rId43"/>
    <p:sldId id="363" r:id="rId44"/>
    <p:sldId id="364" r:id="rId45"/>
    <p:sldId id="365" r:id="rId46"/>
    <p:sldId id="31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81088" autoAdjust="0"/>
  </p:normalViewPr>
  <p:slideViewPr>
    <p:cSldViewPr snapToGrid="0">
      <p:cViewPr varScale="1">
        <p:scale>
          <a:sx n="132" d="100"/>
          <a:sy n="132" d="100"/>
        </p:scale>
        <p:origin x="3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5/31/2021 2:18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familiar</a:t>
            </a:r>
            <a:r>
              <a:rPr lang="sv-SE" b="1" dirty="0"/>
              <a:t> </a:t>
            </a:r>
            <a:br>
              <a:rPr lang="sv-SE" b="1" dirty="0"/>
            </a:br>
            <a:r>
              <a:rPr lang="sv-SE" b="1" dirty="0" err="1"/>
              <a:t>with</a:t>
            </a:r>
            <a:r>
              <a:rPr lang="sv-SE" b="1" dirty="0"/>
              <a:t>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using</a:t>
            </a:r>
            <a:r>
              <a:rPr lang="sv-SE" b="1" dirty="0"/>
              <a:t> </a:t>
            </a:r>
            <a:br>
              <a:rPr lang="sv-SE" b="1" dirty="0"/>
            </a:br>
            <a:r>
              <a:rPr lang="sv-SE" b="1" dirty="0"/>
              <a:t>CI/CD pipelines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dev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/test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planning to </a:t>
            </a:r>
            <a:r>
              <a:rPr lang="sv-SE" b="1" dirty="0" err="1"/>
              <a:t>move</a:t>
            </a:r>
            <a:r>
              <a:rPr lang="sv-SE" b="1" dirty="0"/>
              <a:t> to, or </a:t>
            </a:r>
            <a:r>
              <a:rPr lang="sv-SE" b="1" dirty="0" err="1"/>
              <a:t>develop</a:t>
            </a:r>
            <a:r>
              <a:rPr lang="sv-SE" b="1" dirty="0"/>
              <a:t> a </a:t>
            </a:r>
            <a:r>
              <a:rPr lang="sv-SE" b="1" dirty="0" err="1"/>
              <a:t>cloud</a:t>
            </a:r>
            <a:r>
              <a:rPr lang="sv-SE" b="1" dirty="0"/>
              <a:t> </a:t>
            </a:r>
            <a:r>
              <a:rPr lang="sv-SE" b="1" dirty="0" err="1"/>
              <a:t>native</a:t>
            </a:r>
            <a:r>
              <a:rPr lang="sv-SE" b="1" dirty="0"/>
              <a:t>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2034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Kubernetes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 of Azure Kubernetes Service managed components with master and agent nodes.">
            <a:extLst>
              <a:ext uri="{FF2B5EF4-FFF2-40B4-BE49-F238E27FC236}">
                <a16:creationId xmlns:a16="http://schemas.microsoft.com/office/drawing/2014/main" id="{3C5B1B49-16A0-6D47-86C1-375B65B6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39" y="1947716"/>
            <a:ext cx="10744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https://bit.ly/3v0QUq3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ACTIVATE14740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1-4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”, and is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considered</a:t>
            </a:r>
            <a:r>
              <a:rPr lang="sv-SE" b="1" dirty="0">
                <a:ea typeface="Segoe UI Black" panose="020B0A02040204020203" pitchFamily="34" charset="0"/>
              </a:rPr>
              <a:t> best </a:t>
            </a:r>
            <a:r>
              <a:rPr lang="sv-SE" b="1" dirty="0" err="1">
                <a:ea typeface="Segoe UI Black" panose="020B0A02040204020203" pitchFamily="34" charset="0"/>
              </a:rPr>
              <a:t>practice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Right-</a:t>
            </a:r>
            <a:r>
              <a:rPr lang="sv-SE" sz="5400" b="1" dirty="0" err="1">
                <a:ea typeface="Segoe UI Black" panose="020B0A02040204020203" pitchFamily="34" charset="0"/>
              </a:rPr>
              <a:t>click</a:t>
            </a:r>
            <a:r>
              <a:rPr lang="sv-SE" sz="5400" b="1" dirty="0">
                <a:ea typeface="Segoe UI Black" panose="020B0A02040204020203" pitchFamily="34" charset="0"/>
              </a:rPr>
              <a:t> Copy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7185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Multi-</a:t>
            </a:r>
            <a:r>
              <a:rPr lang="sv-SE" b="1" dirty="0" err="1">
                <a:ea typeface="Segoe UI Black" panose="020B0A02040204020203" pitchFamily="34" charset="0"/>
              </a:rPr>
              <a:t>factor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GitHub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auth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will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require</a:t>
            </a:r>
            <a:r>
              <a:rPr lang="sv-SE" b="1" dirty="0">
                <a:ea typeface="Segoe UI Black" panose="020B0A02040204020203" pitchFamily="34" charset="0"/>
              </a:rPr>
              <a:t> Personal Access Token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6000" b="1" dirty="0">
                <a:ea typeface="Segoe UI Black" panose="020B0A02040204020203" pitchFamily="34" charset="0"/>
              </a:rPr>
            </a:br>
            <a:r>
              <a:rPr lang="sv-SE" sz="4800" b="1" dirty="0">
                <a:ea typeface="Segoe UI Black" panose="020B0A02040204020203" pitchFamily="34" charset="0"/>
              </a:rPr>
              <a:t>https://username:PAT@github.com/...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2191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2970685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8, step 8-10 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application 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"^2.0.0",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Widescreen</PresentationFormat>
  <Paragraphs>138</Paragraphs>
  <Slides>45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Automated CI/CD/Testing Pipelines/Workflows/GitOps </vt:lpstr>
      <vt:lpstr>API-centric / Event Driven</vt:lpstr>
      <vt:lpstr>Stateless / Stateful Clean separation</vt:lpstr>
      <vt:lpstr>Who are you?</vt:lpstr>
      <vt:lpstr>Who are already familiar  with containers?</vt:lpstr>
      <vt:lpstr>Who are already using  CI/CD pipelines today?</vt:lpstr>
      <vt:lpstr>Who are already running containers for dev/test workloads today?</vt:lpstr>
      <vt:lpstr>Who are already running containers for production workloads today?</vt:lpstr>
      <vt:lpstr>Who are planning to move to, or develop a cloud native solution?</vt:lpstr>
      <vt:lpstr>Step 1: Review the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Customer needs </vt:lpstr>
      <vt:lpstr>Kubernetes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https://bit.ly/3v0QUq3  Code: ACTIVATE14740</vt:lpstr>
      <vt:lpstr>NOTES</vt:lpstr>
      <vt:lpstr>Do NOT just copy and  paste the commands</vt:lpstr>
      <vt:lpstr>Page 1-4 is information  and ”set up”, and is NOT considered best practice</vt:lpstr>
      <vt:lpstr>Copy &amp; Paste can be tricky  Right-click Copy Ctrl + Shift + V</vt:lpstr>
      <vt:lpstr>Multi-factor GitHub auth will require Personal Access Token  https://username:PAT@github.com/...</vt:lpstr>
      <vt:lpstr>VI and VIM are hard, and even harder without ESC, use nano  &gt; nano app.js</vt:lpstr>
      <vt:lpstr>PowerPoint Presentation</vt:lpstr>
      <vt:lpstr>Page 8, step 8-10 is incorrect…   Delete replicaset to cause redeploy</vt:lpstr>
      <vt:lpstr>Adding Application Insights  &gt; npm i application insights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2021-05-31T12:22:30Z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