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20"/>
  </p:notesMasterIdLst>
  <p:sldIdLst>
    <p:sldId id="256" r:id="rId5"/>
    <p:sldId id="261" r:id="rId6"/>
    <p:sldId id="262" r:id="rId7"/>
    <p:sldId id="263" r:id="rId8"/>
    <p:sldId id="266" r:id="rId9"/>
    <p:sldId id="267" r:id="rId10"/>
    <p:sldId id="269" r:id="rId11"/>
    <p:sldId id="270" r:id="rId12"/>
    <p:sldId id="257" r:id="rId13"/>
    <p:sldId id="264" r:id="rId14"/>
    <p:sldId id="265" r:id="rId15"/>
    <p:sldId id="258" r:id="rId16"/>
    <p:sldId id="268" r:id="rId17"/>
    <p:sldId id="260" r:id="rId18"/>
    <p:sldId id="259" r:id="rId19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262626"/>
    <a:srgbClr val="F68B1F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>
      <p:cViewPr varScale="1">
        <p:scale>
          <a:sx n="128" d="100"/>
          <a:sy n="128" d="100"/>
        </p:scale>
        <p:origin x="155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261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27FE6-A6CC-4CAC-8D6B-C7E2EC85FB52}" type="datetimeFigureOut">
              <a:rPr lang="sv-SE" smtClean="0"/>
              <a:t>2019-03-21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777F5-F34A-46E6-AEE6-DF7FB83FC1E5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5653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457200" indent="-457200" algn="ctr">
              <a:buFontTx/>
              <a:buBlip>
                <a:blip r:embed="rId2"/>
              </a:buBlip>
              <a:defRPr b="0">
                <a:solidFill>
                  <a:srgbClr val="D9D9D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3D6F-DF45-4A75-9D79-1CE93A99BEA7}" type="datetimeFigureOut">
              <a:rPr lang="sv-SE" smtClean="0"/>
              <a:t>2019-03-21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BE99-50CA-421C-88B8-F1E9C807BD60}" type="slidenum">
              <a:rPr lang="sv-SE" smtClean="0"/>
              <a:t>‹#›</a:t>
            </a:fld>
            <a:endParaRPr lang="sv-SE" dirty="0"/>
          </a:p>
        </p:txBody>
      </p:sp>
      <p:pic>
        <p:nvPicPr>
          <p:cNvPr id="7" name="Picture 4" descr="http://www.activesolution.se/Static/Images/activeSolutionLogo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00" t="1" b="2800"/>
          <a:stretch/>
        </p:blipFill>
        <p:spPr bwMode="auto">
          <a:xfrm>
            <a:off x="395536" y="116632"/>
            <a:ext cx="122413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30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3D6F-DF45-4A75-9D79-1CE93A99BEA7}" type="datetimeFigureOut">
              <a:rPr lang="sv-SE" smtClean="0"/>
              <a:t>2019-03-21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BE99-50CA-421C-88B8-F1E9C807BD60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4405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3D6F-DF45-4A75-9D79-1CE93A99BEA7}" type="datetimeFigureOut">
              <a:rPr lang="sv-SE" smtClean="0"/>
              <a:t>2019-03-21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BE99-50CA-421C-88B8-F1E9C807BD60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0139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Tx/>
              <a:buBlip>
                <a:blip r:embed="rId2"/>
              </a:buBlip>
              <a:defRPr/>
            </a:lvl1pPr>
            <a:lvl2pPr marL="742950" indent="-28575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3D6F-DF45-4A75-9D79-1CE93A99BEA7}" type="datetimeFigureOut">
              <a:rPr lang="sv-SE" smtClean="0"/>
              <a:t>2019-03-21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BE99-50CA-421C-88B8-F1E9C807BD60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0490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rgbClr val="D9D9D9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3D6F-DF45-4A75-9D79-1CE93A99BEA7}" type="datetimeFigureOut">
              <a:rPr lang="sv-SE" smtClean="0"/>
              <a:t>2019-03-21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BE99-50CA-421C-88B8-F1E9C807BD60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0367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800"/>
            </a:lvl1pPr>
            <a:lvl2pPr marL="742950" indent="-285750">
              <a:buFontTx/>
              <a:buBlip>
                <a:blip r:embed="rId2"/>
              </a:buBlip>
              <a:defRPr sz="2400"/>
            </a:lvl2pPr>
            <a:lvl3pPr marL="1143000" indent="-228600">
              <a:buFontTx/>
              <a:buBlip>
                <a:blip r:embed="rId2"/>
              </a:buBlip>
              <a:defRPr sz="2000"/>
            </a:lvl3pPr>
            <a:lvl4pPr marL="1600200" indent="-228600">
              <a:buFontTx/>
              <a:buBlip>
                <a:blip r:embed="rId2"/>
              </a:buBlip>
              <a:defRPr sz="1800"/>
            </a:lvl4pPr>
            <a:lvl5pPr marL="2057400" indent="-228600"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800"/>
            </a:lvl1pPr>
            <a:lvl2pPr marL="742950" indent="-285750">
              <a:buFontTx/>
              <a:buBlip>
                <a:blip r:embed="rId2"/>
              </a:buBlip>
              <a:defRPr sz="2400"/>
            </a:lvl2pPr>
            <a:lvl3pPr marL="1143000" indent="-228600">
              <a:buFontTx/>
              <a:buBlip>
                <a:blip r:embed="rId2"/>
              </a:buBlip>
              <a:defRPr sz="2000"/>
            </a:lvl3pPr>
            <a:lvl4pPr marL="1600200" indent="-228600">
              <a:buFontTx/>
              <a:buBlip>
                <a:blip r:embed="rId2"/>
              </a:buBlip>
              <a:defRPr sz="1800"/>
            </a:lvl4pPr>
            <a:lvl5pPr marL="2057400" indent="-228600"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3D6F-DF45-4A75-9D79-1CE93A99BEA7}" type="datetimeFigureOut">
              <a:rPr lang="sv-SE" smtClean="0"/>
              <a:t>2019-03-21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BE99-50CA-421C-88B8-F1E9C807BD60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9933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742950" indent="-285750">
              <a:buFontTx/>
              <a:buBlip>
                <a:blip r:embed="rId2"/>
              </a:buBlip>
              <a:defRPr sz="2000"/>
            </a:lvl2pPr>
            <a:lvl3pPr marL="1143000" indent="-228600">
              <a:buFontTx/>
              <a:buBlip>
                <a:blip r:embed="rId2"/>
              </a:buBlip>
              <a:defRPr sz="1800"/>
            </a:lvl3pPr>
            <a:lvl4pPr marL="1600200" indent="-228600">
              <a:buFontTx/>
              <a:buBlip>
                <a:blip r:embed="rId2"/>
              </a:buBlip>
              <a:defRPr sz="1600"/>
            </a:lvl4pPr>
            <a:lvl5pPr marL="2057400" indent="-228600">
              <a:buFontTx/>
              <a:buBlip>
                <a:blip r:embed="rId2"/>
              </a:buBlip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742950" indent="-285750">
              <a:buFontTx/>
              <a:buBlip>
                <a:blip r:embed="rId2"/>
              </a:buBlip>
              <a:defRPr sz="2000"/>
            </a:lvl2pPr>
            <a:lvl3pPr marL="1143000" indent="-228600">
              <a:buFontTx/>
              <a:buBlip>
                <a:blip r:embed="rId2"/>
              </a:buBlip>
              <a:defRPr sz="1800"/>
            </a:lvl3pPr>
            <a:lvl4pPr marL="1600200" indent="-228600">
              <a:buFontTx/>
              <a:buBlip>
                <a:blip r:embed="rId2"/>
              </a:buBlip>
              <a:defRPr sz="1600"/>
            </a:lvl4pPr>
            <a:lvl5pPr marL="2057400" indent="-228600">
              <a:buFontTx/>
              <a:buBlip>
                <a:blip r:embed="rId2"/>
              </a:buBlip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3D6F-DF45-4A75-9D79-1CE93A99BEA7}" type="datetimeFigureOut">
              <a:rPr lang="sv-SE" smtClean="0"/>
              <a:t>2019-03-21</a:t>
            </a:fld>
            <a:endParaRPr lang="sv-SE" dirty="0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BE99-50CA-421C-88B8-F1E9C807BD60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304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3D6F-DF45-4A75-9D79-1CE93A99BEA7}" type="datetimeFigureOut">
              <a:rPr lang="sv-SE" smtClean="0"/>
              <a:t>2019-03-21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BE99-50CA-421C-88B8-F1E9C807BD60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5337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3D6F-DF45-4A75-9D79-1CE93A99BEA7}" type="datetimeFigureOut">
              <a:rPr lang="sv-SE" smtClean="0"/>
              <a:t>2019-03-21</a:t>
            </a:fld>
            <a:endParaRPr lang="sv-SE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BE99-50CA-421C-88B8-F1E9C807BD60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476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4000">
                <a:solidFill>
                  <a:srgbClr val="F68B1F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3D6F-DF45-4A75-9D79-1CE93A99BEA7}" type="datetimeFigureOut">
              <a:rPr lang="sv-SE" smtClean="0"/>
              <a:t>2019-03-21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BE99-50CA-421C-88B8-F1E9C807BD60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0112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Autofit/>
          </a:bodyPr>
          <a:lstStyle>
            <a:lvl1pPr algn="l">
              <a:defRPr sz="4000" b="1">
                <a:solidFill>
                  <a:srgbClr val="F68B1F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3D6F-DF45-4A75-9D79-1CE93A99BEA7}" type="datetimeFigureOut">
              <a:rPr lang="sv-SE" smtClean="0"/>
              <a:t>2019-03-21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BE99-50CA-421C-88B8-F1E9C807BD60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0913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13D6F-DF45-4A75-9D79-1CE93A99BEA7}" type="datetimeFigureOut">
              <a:rPr lang="sv-SE" smtClean="0"/>
              <a:t>2019-03-21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FBE99-50CA-421C-88B8-F1E9C807BD60}" type="slidenum">
              <a:rPr lang="sv-SE" smtClean="0"/>
              <a:t>‹#›</a:t>
            </a:fld>
            <a:endParaRPr lang="sv-SE" dirty="0"/>
          </a:p>
        </p:txBody>
      </p:sp>
      <p:pic>
        <p:nvPicPr>
          <p:cNvPr id="8" name="Bildobjekt 7" descr="plus_utfallande.eps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126" y="4212000"/>
            <a:ext cx="2287940" cy="2720014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02496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F68B1F"/>
          </a:solidFill>
          <a:latin typeface="Interstate Bold" pitchFamily="50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4"/>
        </a:buBlip>
        <a:defRPr sz="2800" kern="1200">
          <a:solidFill>
            <a:srgbClr val="D9D9D9"/>
          </a:solidFill>
          <a:latin typeface="Interstate Bold" pitchFamily="50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4"/>
        </a:buBlip>
        <a:defRPr sz="2800" kern="1200">
          <a:solidFill>
            <a:srgbClr val="D9D9D9"/>
          </a:solidFill>
          <a:latin typeface="Interstate Light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2400" kern="1200">
          <a:solidFill>
            <a:srgbClr val="D9D9D9"/>
          </a:solidFill>
          <a:latin typeface="Interstate Light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2000" kern="1200">
          <a:solidFill>
            <a:srgbClr val="D9D9D9"/>
          </a:solidFill>
          <a:latin typeface="Interstate Light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2000" kern="1200">
          <a:solidFill>
            <a:srgbClr val="D9D9D9"/>
          </a:solidFill>
          <a:latin typeface="Interstate Light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ignore.i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Git-Credential-Manager-for-Window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-fork.com/" TargetMode="External"/><Relationship Id="rId4" Type="http://schemas.openxmlformats.org/officeDocument/2006/relationships/hyperlink" Target="https://gitextensions.github.io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lodato.github.io/visual-git-guide/index-en.html" TargetMode="External"/><Relationship Id="rId2" Type="http://schemas.openxmlformats.org/officeDocument/2006/relationships/hyperlink" Target="https://learngitbranching.js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Introduction</a:t>
            </a:r>
            <a:r>
              <a:rPr lang="sv-SE" dirty="0"/>
              <a:t> to </a:t>
            </a:r>
            <a:r>
              <a:rPr lang="sv-SE" dirty="0" err="1"/>
              <a:t>git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Viktor Andersson</a:t>
            </a:r>
          </a:p>
          <a:p>
            <a:r>
              <a:rPr lang="sv-SE" dirty="0" err="1"/>
              <a:t>viktor.andersson@activesolution.se</a:t>
            </a:r>
            <a:r>
              <a:rPr lang="sv-S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4222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4405-A342-8A46-B0CD-4DBDCACC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.</a:t>
            </a:r>
            <a:r>
              <a:rPr lang="sv-SE" dirty="0" err="1"/>
              <a:t>gitignore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559D-FEE1-CB4B-B7ED-7B57DBF0E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.</a:t>
            </a:r>
            <a:r>
              <a:rPr lang="sv-SE" dirty="0" err="1"/>
              <a:t>gitignore</a:t>
            </a:r>
            <a:r>
              <a:rPr lang="sv-SE" dirty="0"/>
              <a:t> is a </a:t>
            </a:r>
            <a:r>
              <a:rPr lang="sv-SE" dirty="0" err="1"/>
              <a:t>file</a:t>
            </a:r>
            <a:r>
              <a:rPr lang="sv-SE" dirty="0"/>
              <a:t> in the </a:t>
            </a:r>
            <a:r>
              <a:rPr lang="sv-SE" dirty="0" err="1"/>
              <a:t>root</a:t>
            </a:r>
            <a:r>
              <a:rPr lang="sv-SE" dirty="0"/>
              <a:t>-folder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repository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tells</a:t>
            </a:r>
            <a:r>
              <a:rPr lang="sv-SE" dirty="0"/>
              <a:t> </a:t>
            </a:r>
            <a:r>
              <a:rPr lang="sv-SE" dirty="0" err="1"/>
              <a:t>git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to </a:t>
            </a:r>
            <a:r>
              <a:rPr lang="sv-SE" dirty="0" err="1"/>
              <a:t>ignore</a:t>
            </a:r>
            <a:r>
              <a:rPr lang="sv-SE" dirty="0"/>
              <a:t>, </a:t>
            </a:r>
            <a:r>
              <a:rPr lang="sv-SE" dirty="0" err="1"/>
              <a:t>e.g</a:t>
            </a:r>
            <a:r>
              <a:rPr lang="sv-SE" dirty="0"/>
              <a:t>. </a:t>
            </a:r>
            <a:r>
              <a:rPr lang="sv-SE" dirty="0" err="1"/>
              <a:t>binaries</a:t>
            </a:r>
            <a:r>
              <a:rPr lang="sv-SE" dirty="0"/>
              <a:t> and </a:t>
            </a:r>
            <a:r>
              <a:rPr lang="sv-SE" dirty="0" err="1"/>
              <a:t>executables</a:t>
            </a:r>
            <a:endParaRPr lang="sv-SE" dirty="0"/>
          </a:p>
          <a:p>
            <a:r>
              <a:rPr lang="sv-SE" dirty="0">
                <a:hlinkClick r:id="rId2"/>
              </a:rPr>
              <a:t>https://gitignore.io/</a:t>
            </a:r>
            <a:r>
              <a:rPr lang="sv-SE" dirty="0"/>
              <a:t> is a </a:t>
            </a:r>
            <a:r>
              <a:rPr lang="sv-SE" dirty="0" err="1"/>
              <a:t>good</a:t>
            </a:r>
            <a:r>
              <a:rPr lang="sv-SE" dirty="0"/>
              <a:t> source for a template to start </a:t>
            </a:r>
            <a:r>
              <a:rPr lang="sv-SE" dirty="0" err="1"/>
              <a:t>with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56996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1C87-0B79-2D42-BC9A-D0284A9F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git</a:t>
            </a:r>
            <a:r>
              <a:rPr lang="sv-SE" dirty="0"/>
              <a:t>-</a:t>
            </a:r>
            <a:r>
              <a:rPr lang="sv-SE" dirty="0" err="1"/>
              <a:t>credential</a:t>
            </a:r>
            <a:r>
              <a:rPr lang="sv-SE" dirty="0"/>
              <a:t>-manager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83C78-4BA2-DA4C-B3AE-0CBF5CF3B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Provides</a:t>
            </a:r>
            <a:r>
              <a:rPr lang="sv-SE" dirty="0"/>
              <a:t> </a:t>
            </a:r>
            <a:r>
              <a:rPr lang="sv-SE" dirty="0" err="1"/>
              <a:t>secure</a:t>
            </a:r>
            <a:r>
              <a:rPr lang="sv-SE" dirty="0"/>
              <a:t> </a:t>
            </a:r>
            <a:r>
              <a:rPr lang="sv-SE" dirty="0" err="1"/>
              <a:t>storage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git</a:t>
            </a:r>
            <a:r>
              <a:rPr lang="sv-SE" dirty="0"/>
              <a:t> </a:t>
            </a:r>
            <a:r>
              <a:rPr lang="sv-SE" dirty="0" err="1"/>
              <a:t>credentials</a:t>
            </a:r>
            <a:r>
              <a:rPr lang="sv-SE" dirty="0"/>
              <a:t> to </a:t>
            </a:r>
            <a:r>
              <a:rPr lang="sv-SE" dirty="0" err="1"/>
              <a:t>keep</a:t>
            </a:r>
            <a:r>
              <a:rPr lang="sv-SE" dirty="0"/>
              <a:t> </a:t>
            </a:r>
            <a:r>
              <a:rPr lang="sv-SE" dirty="0" err="1"/>
              <a:t>git</a:t>
            </a:r>
            <a:r>
              <a:rPr lang="sv-SE" dirty="0"/>
              <a:t> from </a:t>
            </a:r>
            <a:r>
              <a:rPr lang="sv-SE" dirty="0" err="1"/>
              <a:t>asking</a:t>
            </a:r>
            <a:r>
              <a:rPr lang="sv-SE" dirty="0"/>
              <a:t> for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password</a:t>
            </a:r>
            <a:r>
              <a:rPr lang="sv-SE" dirty="0"/>
              <a:t> all the </a:t>
            </a:r>
            <a:r>
              <a:rPr lang="sv-SE" dirty="0" err="1"/>
              <a:t>time</a:t>
            </a:r>
            <a:endParaRPr lang="sv-SE" dirty="0"/>
          </a:p>
          <a:p>
            <a:r>
              <a:rPr lang="sv-SE" dirty="0"/>
              <a:t>If </a:t>
            </a:r>
            <a:r>
              <a:rPr lang="sv-SE" dirty="0" err="1"/>
              <a:t>it’s</a:t>
            </a:r>
            <a:r>
              <a:rPr lang="sv-SE" dirty="0"/>
              <a:t> not </a:t>
            </a:r>
            <a:r>
              <a:rPr lang="sv-SE" dirty="0" err="1"/>
              <a:t>installed</a:t>
            </a:r>
            <a:r>
              <a:rPr lang="sv-SE" dirty="0"/>
              <a:t> by default, </a:t>
            </a:r>
            <a:r>
              <a:rPr lang="sv-SE" dirty="0" err="1"/>
              <a:t>install</a:t>
            </a:r>
            <a:r>
              <a:rPr lang="sv-SE" dirty="0"/>
              <a:t> it from </a:t>
            </a:r>
            <a:r>
              <a:rPr lang="sv-SE" dirty="0">
                <a:hlinkClick r:id="rId2"/>
              </a:rPr>
              <a:t>https://github.com/Microsoft/Git-Credential-Manager-for-Windows</a:t>
            </a:r>
            <a:endParaRPr lang="sv-SE" dirty="0"/>
          </a:p>
          <a:p>
            <a:r>
              <a:rPr lang="sv-SE" dirty="0" err="1"/>
              <a:t>Activate</a:t>
            </a:r>
            <a:r>
              <a:rPr lang="sv-SE" dirty="0"/>
              <a:t> </a:t>
            </a:r>
            <a:r>
              <a:rPr lang="sv-SE" dirty="0" err="1"/>
              <a:t>caching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the </a:t>
            </a:r>
            <a:r>
              <a:rPr lang="sv-SE" dirty="0" err="1"/>
              <a:t>command</a:t>
            </a:r>
            <a:endParaRPr lang="sv-SE" dirty="0"/>
          </a:p>
          <a:p>
            <a:pPr marL="457200" lvl="1" indent="0">
              <a:buNone/>
            </a:pPr>
            <a:r>
              <a:rPr lang="sv-SE" dirty="0" err="1"/>
              <a:t>git</a:t>
            </a:r>
            <a:r>
              <a:rPr lang="sv-SE" dirty="0"/>
              <a:t> </a:t>
            </a:r>
            <a:r>
              <a:rPr lang="sv-SE" dirty="0" err="1"/>
              <a:t>config</a:t>
            </a:r>
            <a:r>
              <a:rPr lang="sv-SE" dirty="0"/>
              <a:t> –global </a:t>
            </a:r>
            <a:r>
              <a:rPr lang="sv-SE" dirty="0" err="1"/>
              <a:t>credential.helper</a:t>
            </a:r>
            <a:r>
              <a:rPr lang="sv-SE" dirty="0"/>
              <a:t> cache</a:t>
            </a:r>
          </a:p>
          <a:p>
            <a:r>
              <a:rPr lang="sv-SE" dirty="0"/>
              <a:t>Stores the </a:t>
            </a:r>
            <a:r>
              <a:rPr lang="sv-SE" dirty="0" err="1"/>
              <a:t>credentials</a:t>
            </a:r>
            <a:r>
              <a:rPr lang="sv-SE" dirty="0"/>
              <a:t> in the Windows </a:t>
            </a:r>
            <a:r>
              <a:rPr lang="sv-SE" dirty="0" err="1"/>
              <a:t>Credential</a:t>
            </a:r>
            <a:r>
              <a:rPr lang="sv-SE" dirty="0"/>
              <a:t> Store</a:t>
            </a:r>
          </a:p>
        </p:txBody>
      </p:sp>
    </p:spTree>
    <p:extLst>
      <p:ext uri="{BB962C8B-B14F-4D97-AF65-F5344CB8AC3E}">
        <p14:creationId xmlns:p14="http://schemas.microsoft.com/office/powerpoint/2010/main" val="2217108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E962-FAC7-474E-9F0D-A3631934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Hands-on </a:t>
            </a:r>
            <a:r>
              <a:rPr lang="sv-SE" dirty="0" err="1"/>
              <a:t>lab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2B965-2AD5-BF4E-BBF1-D9BA81D25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Instructions</a:t>
            </a:r>
            <a:r>
              <a:rPr lang="sv-SE" dirty="0"/>
              <a:t>: </a:t>
            </a:r>
            <a:r>
              <a:rPr lang="sv-SE" sz="2400" dirty="0" err="1"/>
              <a:t>https</a:t>
            </a:r>
            <a:r>
              <a:rPr lang="sv-SE" sz="2400" dirty="0"/>
              <a:t>://</a:t>
            </a:r>
            <a:r>
              <a:rPr lang="sv-SE" sz="2400" dirty="0" err="1"/>
              <a:t>github.com</a:t>
            </a:r>
            <a:r>
              <a:rPr lang="sv-SE" sz="2400" dirty="0"/>
              <a:t>/</a:t>
            </a:r>
            <a:r>
              <a:rPr lang="sv-SE" sz="2400" dirty="0" err="1"/>
              <a:t>activesolution</a:t>
            </a:r>
            <a:r>
              <a:rPr lang="sv-SE" sz="2400" dirty="0"/>
              <a:t>/</a:t>
            </a:r>
            <a:r>
              <a:rPr lang="sv-SE" sz="2400" dirty="0" err="1"/>
              <a:t>introduction</a:t>
            </a:r>
            <a:r>
              <a:rPr lang="sv-SE" sz="2400" dirty="0"/>
              <a:t>-to-</a:t>
            </a:r>
            <a:r>
              <a:rPr lang="sv-SE" sz="2400" dirty="0" err="1"/>
              <a:t>git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57086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474F-5C70-8746-BCBD-34A0F0AC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Tips to </a:t>
            </a:r>
            <a:r>
              <a:rPr lang="sv-SE" dirty="0" err="1"/>
              <a:t>avoid</a:t>
            </a:r>
            <a:r>
              <a:rPr lang="sv-SE" dirty="0"/>
              <a:t> </a:t>
            </a:r>
            <a:r>
              <a:rPr lang="sv-SE" dirty="0" err="1"/>
              <a:t>tough</a:t>
            </a:r>
            <a:r>
              <a:rPr lang="sv-SE" dirty="0"/>
              <a:t> </a:t>
            </a:r>
            <a:r>
              <a:rPr lang="sv-SE" dirty="0" err="1"/>
              <a:t>merge</a:t>
            </a:r>
            <a:r>
              <a:rPr lang="sv-SE" dirty="0"/>
              <a:t> </a:t>
            </a:r>
            <a:r>
              <a:rPr lang="sv-SE" dirty="0" err="1"/>
              <a:t>conflicts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0D9D-E0F2-4742-927A-D0761EC82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9080"/>
          </a:xfrm>
        </p:spPr>
        <p:txBody>
          <a:bodyPr/>
          <a:lstStyle/>
          <a:p>
            <a:r>
              <a:rPr lang="sv-SE" dirty="0" err="1"/>
              <a:t>Keep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commits</a:t>
            </a:r>
            <a:r>
              <a:rPr lang="sv-SE" dirty="0"/>
              <a:t> small and </a:t>
            </a:r>
            <a:r>
              <a:rPr lang="sv-SE" dirty="0" err="1"/>
              <a:t>commit</a:t>
            </a:r>
            <a:r>
              <a:rPr lang="sv-SE" dirty="0"/>
              <a:t> </a:t>
            </a:r>
            <a:r>
              <a:rPr lang="sv-SE" dirty="0" err="1"/>
              <a:t>often</a:t>
            </a:r>
            <a:endParaRPr lang="sv-SE" dirty="0"/>
          </a:p>
          <a:p>
            <a:r>
              <a:rPr lang="sv-SE" dirty="0"/>
              <a:t>No,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often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</a:t>
            </a:r>
            <a:r>
              <a:rPr lang="sv-SE" dirty="0" err="1"/>
              <a:t>that</a:t>
            </a:r>
            <a:endParaRPr lang="sv-SE" dirty="0"/>
          </a:p>
          <a:p>
            <a:r>
              <a:rPr lang="sv-SE" dirty="0" err="1"/>
              <a:t>Don’t</a:t>
            </a:r>
            <a:r>
              <a:rPr lang="sv-SE" dirty="0"/>
              <a:t> be </a:t>
            </a:r>
            <a:r>
              <a:rPr lang="sv-SE" dirty="0" err="1"/>
              <a:t>afraid</a:t>
            </a:r>
            <a:r>
              <a:rPr lang="sv-SE" dirty="0"/>
              <a:t> to </a:t>
            </a:r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many</a:t>
            </a:r>
            <a:r>
              <a:rPr lang="sv-SE" dirty="0"/>
              <a:t> </a:t>
            </a:r>
            <a:r>
              <a:rPr lang="sv-SE" dirty="0" err="1"/>
              <a:t>branches</a:t>
            </a:r>
            <a:endParaRPr lang="sv-SE" dirty="0"/>
          </a:p>
          <a:p>
            <a:pPr lvl="1"/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to experiment, </a:t>
            </a:r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branch</a:t>
            </a:r>
            <a:r>
              <a:rPr lang="sv-SE" dirty="0"/>
              <a:t> for it</a:t>
            </a:r>
          </a:p>
          <a:p>
            <a:r>
              <a:rPr lang="sv-SE" dirty="0"/>
              <a:t>Try to </a:t>
            </a:r>
            <a:r>
              <a:rPr lang="sv-SE" dirty="0" err="1"/>
              <a:t>avoid</a:t>
            </a:r>
            <a:r>
              <a:rPr lang="sv-SE" dirty="0"/>
              <a:t> long-</a:t>
            </a:r>
            <a:r>
              <a:rPr lang="sv-SE" dirty="0" err="1"/>
              <a:t>living</a:t>
            </a:r>
            <a:r>
              <a:rPr lang="sv-SE" dirty="0"/>
              <a:t> </a:t>
            </a:r>
            <a:r>
              <a:rPr lang="sv-SE" dirty="0" err="1"/>
              <a:t>branches</a:t>
            </a:r>
            <a:endParaRPr lang="sv-SE" dirty="0"/>
          </a:p>
          <a:p>
            <a:pPr lvl="1"/>
            <a:r>
              <a:rPr lang="sv-SE" dirty="0" err="1"/>
              <a:t>Keep</a:t>
            </a:r>
            <a:r>
              <a:rPr lang="sv-SE" dirty="0"/>
              <a:t> the </a:t>
            </a:r>
            <a:r>
              <a:rPr lang="sv-SE" dirty="0" err="1"/>
              <a:t>branch</a:t>
            </a:r>
            <a:r>
              <a:rPr lang="sv-SE" dirty="0"/>
              <a:t> up-to-date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its</a:t>
            </a:r>
            <a:r>
              <a:rPr lang="sv-SE" dirty="0"/>
              <a:t> </a:t>
            </a:r>
            <a:r>
              <a:rPr lang="sv-SE" dirty="0" err="1"/>
              <a:t>parent</a:t>
            </a:r>
            <a:r>
              <a:rPr lang="sv-SE" dirty="0"/>
              <a:t> </a:t>
            </a:r>
            <a:r>
              <a:rPr lang="sv-SE" dirty="0" err="1"/>
              <a:t>branch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41191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05440-5A64-7B40-8239-AB3C24725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GUI </a:t>
            </a:r>
            <a:r>
              <a:rPr lang="sv-SE" dirty="0" err="1"/>
              <a:t>clients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AC3F7-BDF5-D543-B9D0-0D9FBC29A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hlinkClick r:id="rId2"/>
              </a:rPr>
              <a:t>https://www.sourcetreeapp.com/</a:t>
            </a:r>
            <a:endParaRPr lang="sv-SE" dirty="0"/>
          </a:p>
          <a:p>
            <a:r>
              <a:rPr lang="sv-SE" dirty="0">
                <a:hlinkClick r:id="rId3"/>
              </a:rPr>
              <a:t>https://desktop.github.com/</a:t>
            </a:r>
            <a:endParaRPr lang="sv-SE" dirty="0"/>
          </a:p>
          <a:p>
            <a:r>
              <a:rPr lang="sv-SE" dirty="0">
                <a:hlinkClick r:id="rId4"/>
              </a:rPr>
              <a:t>https://gitextensions.github.io/</a:t>
            </a:r>
            <a:endParaRPr lang="sv-SE" dirty="0"/>
          </a:p>
          <a:p>
            <a:r>
              <a:rPr lang="sv-SE" dirty="0">
                <a:hlinkClick r:id="rId5"/>
              </a:rPr>
              <a:t>https://git-fork.com/</a:t>
            </a:r>
            <a:endParaRPr lang="sv-SE" dirty="0"/>
          </a:p>
          <a:p>
            <a:r>
              <a:rPr lang="sv-SE" dirty="0" err="1"/>
              <a:t>https</a:t>
            </a:r>
            <a:r>
              <a:rPr lang="sv-SE" dirty="0"/>
              <a:t>://</a:t>
            </a:r>
            <a:r>
              <a:rPr lang="sv-SE" dirty="0" err="1"/>
              <a:t>git-scm.com</a:t>
            </a:r>
            <a:r>
              <a:rPr lang="sv-SE" dirty="0"/>
              <a:t>/</a:t>
            </a:r>
            <a:r>
              <a:rPr lang="sv-SE" dirty="0" err="1"/>
              <a:t>downloads</a:t>
            </a:r>
            <a:r>
              <a:rPr lang="sv-SE" dirty="0"/>
              <a:t>/</a:t>
            </a:r>
            <a:r>
              <a:rPr lang="sv-SE" dirty="0" err="1"/>
              <a:t>guis</a:t>
            </a:r>
            <a:r>
              <a:rPr lang="sv-SE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475737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48994-E741-8E46-AA15-1C3C85203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Useful</a:t>
            </a:r>
            <a:r>
              <a:rPr lang="sv-SE" dirty="0"/>
              <a:t> </a:t>
            </a:r>
            <a:r>
              <a:rPr lang="sv-SE" dirty="0" err="1"/>
              <a:t>links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FCF6-D2E6-984F-844D-ED0E5ECC3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hlinkClick r:id="rId2"/>
              </a:rPr>
              <a:t>https://learngitbranching.js.org/</a:t>
            </a:r>
            <a:endParaRPr lang="sv-SE" dirty="0"/>
          </a:p>
          <a:p>
            <a:r>
              <a:rPr lang="sv-SE" dirty="0">
                <a:hlinkClick r:id="rId3"/>
              </a:rPr>
              <a:t>https://marklodato.github.io/visual-git-guide/index-en.html</a:t>
            </a:r>
            <a:endParaRPr lang="sv-SE" dirty="0"/>
          </a:p>
          <a:p>
            <a:r>
              <a:rPr lang="sv-SE" dirty="0"/>
              <a:t>http://</a:t>
            </a:r>
            <a:r>
              <a:rPr lang="sv-SE" dirty="0" err="1"/>
              <a:t>think</a:t>
            </a:r>
            <a:r>
              <a:rPr lang="sv-SE" dirty="0"/>
              <a:t>-like-a-</a:t>
            </a:r>
            <a:r>
              <a:rPr lang="sv-SE" dirty="0" err="1"/>
              <a:t>git.net</a:t>
            </a:r>
            <a:r>
              <a:rPr lang="sv-SE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33656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E9FE-2713-594B-8008-04387F60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Git Basics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96673-3421-FB4C-B96A-82716D4E3A10}"/>
              </a:ext>
            </a:extLst>
          </p:cNvPr>
          <p:cNvSpPr/>
          <p:nvPr/>
        </p:nvSpPr>
        <p:spPr>
          <a:xfrm>
            <a:off x="835022" y="5328716"/>
            <a:ext cx="2664296" cy="100811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working</a:t>
            </a:r>
            <a:r>
              <a:rPr lang="sv-SE" dirty="0"/>
              <a:t> directory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170FD9-C561-B844-B444-E066DC928068}"/>
              </a:ext>
            </a:extLst>
          </p:cNvPr>
          <p:cNvSpPr/>
          <p:nvPr/>
        </p:nvSpPr>
        <p:spPr>
          <a:xfrm>
            <a:off x="835022" y="3807420"/>
            <a:ext cx="266429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stage</a:t>
            </a:r>
            <a:endParaRPr lang="sv-S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721DB-2026-474C-86A3-12B5EA81F3DB}"/>
              </a:ext>
            </a:extLst>
          </p:cNvPr>
          <p:cNvSpPr/>
          <p:nvPr/>
        </p:nvSpPr>
        <p:spPr>
          <a:xfrm>
            <a:off x="835022" y="2223244"/>
            <a:ext cx="2664296" cy="1008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local</a:t>
            </a:r>
            <a:r>
              <a:rPr lang="sv-SE" dirty="0"/>
              <a:t> </a:t>
            </a:r>
            <a:r>
              <a:rPr lang="sv-SE" dirty="0" err="1"/>
              <a:t>history</a:t>
            </a:r>
            <a:endParaRPr lang="sv-SE" dirty="0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92AC1CF-C26D-AF43-BB7A-88341DCD08D0}"/>
              </a:ext>
            </a:extLst>
          </p:cNvPr>
          <p:cNvSpPr/>
          <p:nvPr/>
        </p:nvSpPr>
        <p:spPr>
          <a:xfrm>
            <a:off x="1915142" y="4889163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A60573E9-6A73-0A43-93B1-EEF28053EE1B}"/>
              </a:ext>
            </a:extLst>
          </p:cNvPr>
          <p:cNvSpPr/>
          <p:nvPr/>
        </p:nvSpPr>
        <p:spPr>
          <a:xfrm>
            <a:off x="1915142" y="3375372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Bent-Up Arrow 13">
            <a:extLst>
              <a:ext uri="{FF2B5EF4-FFF2-40B4-BE49-F238E27FC236}">
                <a16:creationId xmlns:a16="http://schemas.microsoft.com/office/drawing/2014/main" id="{6AD0FE89-B4BA-A644-8DC8-EE55C341CDC7}"/>
              </a:ext>
            </a:extLst>
          </p:cNvPr>
          <p:cNvSpPr/>
          <p:nvPr/>
        </p:nvSpPr>
        <p:spPr>
          <a:xfrm rot="5400000" flipV="1">
            <a:off x="4529709" y="3964396"/>
            <a:ext cx="2521903" cy="2027175"/>
          </a:xfrm>
          <a:prstGeom prst="bentUpArrow">
            <a:avLst>
              <a:gd name="adj1" fmla="val 14334"/>
              <a:gd name="adj2" fmla="val 1650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E35495-A8BF-7E41-88BA-5CD242C93E0D}"/>
              </a:ext>
            </a:extLst>
          </p:cNvPr>
          <p:cNvSpPr txBox="1"/>
          <p:nvPr/>
        </p:nvSpPr>
        <p:spPr>
          <a:xfrm>
            <a:off x="5392689" y="4403847"/>
            <a:ext cx="10345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clone</a:t>
            </a:r>
            <a:endParaRPr lang="sv-SE" dirty="0">
              <a:solidFill>
                <a:schemeClr val="bg1"/>
              </a:solidFill>
              <a:latin typeface="Interstate Light" pitchFamily="50" charset="0"/>
            </a:endParaRPr>
          </a:p>
          <a:p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checkout</a:t>
            </a:r>
            <a:endParaRPr lang="sv-SE" dirty="0">
              <a:solidFill>
                <a:schemeClr val="bg1"/>
              </a:solidFill>
              <a:latin typeface="Interstate Light" pitchFamily="50" charset="0"/>
            </a:endParaRPr>
          </a:p>
          <a:p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pull</a:t>
            </a:r>
            <a:endParaRPr lang="sv-SE" dirty="0">
              <a:solidFill>
                <a:schemeClr val="bg1"/>
              </a:solidFill>
              <a:latin typeface="Interstate Light" pitchFamily="50" charset="0"/>
            </a:endParaRPr>
          </a:p>
          <a:p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fetch</a:t>
            </a:r>
            <a:endParaRPr lang="sv-SE" dirty="0">
              <a:solidFill>
                <a:schemeClr val="bg1"/>
              </a:solidFill>
              <a:latin typeface="Interstate Light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919E86-D1CA-FD4E-A75F-5ABCD6FF0F54}"/>
              </a:ext>
            </a:extLst>
          </p:cNvPr>
          <p:cNvSpPr txBox="1"/>
          <p:nvPr/>
        </p:nvSpPr>
        <p:spPr>
          <a:xfrm>
            <a:off x="2275182" y="492427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add</a:t>
            </a:r>
            <a:endParaRPr lang="sv-SE" dirty="0">
              <a:solidFill>
                <a:schemeClr val="bg1"/>
              </a:solidFill>
              <a:latin typeface="Interstate Light" pitchFamily="50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B13543-2D57-F948-B0F6-000BB33C0A84}"/>
              </a:ext>
            </a:extLst>
          </p:cNvPr>
          <p:cNvSpPr txBox="1"/>
          <p:nvPr/>
        </p:nvSpPr>
        <p:spPr>
          <a:xfrm>
            <a:off x="2363668" y="3366162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commit</a:t>
            </a:r>
            <a:endParaRPr lang="sv-SE" dirty="0">
              <a:solidFill>
                <a:schemeClr val="bg1"/>
              </a:solidFill>
              <a:latin typeface="Interstate Light" pitchFamily="50" charset="0"/>
            </a:endParaRP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465B9E29-BDB5-0D44-8873-15E66CF1B242}"/>
              </a:ext>
            </a:extLst>
          </p:cNvPr>
          <p:cNvSpPr/>
          <p:nvPr/>
        </p:nvSpPr>
        <p:spPr>
          <a:xfrm>
            <a:off x="4283970" y="2348880"/>
            <a:ext cx="86409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B92689-427E-1546-9A28-70414394B855}"/>
              </a:ext>
            </a:extLst>
          </p:cNvPr>
          <p:cNvSpPr txBox="1"/>
          <p:nvPr/>
        </p:nvSpPr>
        <p:spPr>
          <a:xfrm>
            <a:off x="4301069" y="194819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  <a:latin typeface="Interstate Light" pitchFamily="50" charset="0"/>
              </a:rPr>
              <a:t>push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3810362-E3F8-864C-B353-69618E5D3451}"/>
              </a:ext>
            </a:extLst>
          </p:cNvPr>
          <p:cNvSpPr/>
          <p:nvPr/>
        </p:nvSpPr>
        <p:spPr>
          <a:xfrm>
            <a:off x="474982" y="1564394"/>
            <a:ext cx="3384376" cy="5051338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B21DE5F-AD7E-4845-809A-D8104460A3A7}"/>
              </a:ext>
            </a:extLst>
          </p:cNvPr>
          <p:cNvSpPr/>
          <p:nvPr/>
        </p:nvSpPr>
        <p:spPr>
          <a:xfrm>
            <a:off x="5292080" y="1564394"/>
            <a:ext cx="3394720" cy="1810978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D8D1FD-8EC9-6D4F-B3E5-2A0DDD66F3E0}"/>
              </a:ext>
            </a:extLst>
          </p:cNvPr>
          <p:cNvSpPr txBox="1"/>
          <p:nvPr/>
        </p:nvSpPr>
        <p:spPr>
          <a:xfrm>
            <a:off x="6023983" y="2285217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remote</a:t>
            </a:r>
            <a:r>
              <a:rPr lang="sv-SE" dirty="0">
                <a:solidFill>
                  <a:schemeClr val="bg1"/>
                </a:solidFill>
                <a:latin typeface="Interstate Light" pitchFamily="50" charset="0"/>
              </a:rPr>
              <a:t> </a:t>
            </a:r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repository</a:t>
            </a:r>
            <a:endParaRPr lang="sv-SE" dirty="0">
              <a:solidFill>
                <a:schemeClr val="bg1"/>
              </a:solidFill>
              <a:latin typeface="Interstate Light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4F20F8-CACE-834B-991D-54D4F3BB0590}"/>
              </a:ext>
            </a:extLst>
          </p:cNvPr>
          <p:cNvSpPr txBox="1"/>
          <p:nvPr/>
        </p:nvSpPr>
        <p:spPr>
          <a:xfrm>
            <a:off x="1249631" y="1672525"/>
            <a:ext cx="163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local</a:t>
            </a:r>
            <a:r>
              <a:rPr lang="sv-SE" dirty="0">
                <a:solidFill>
                  <a:schemeClr val="bg1"/>
                </a:solidFill>
                <a:latin typeface="Interstate Light" pitchFamily="50" charset="0"/>
              </a:rPr>
              <a:t> </a:t>
            </a:r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repository</a:t>
            </a:r>
            <a:endParaRPr lang="sv-SE" dirty="0">
              <a:solidFill>
                <a:schemeClr val="bg1"/>
              </a:solidFill>
              <a:latin typeface="Interstate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36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4" grpId="0" animBg="1"/>
      <p:bldP spid="16" grpId="0"/>
      <p:bldP spid="17" grpId="0"/>
      <p:bldP spid="18" grpId="0"/>
      <p:bldP spid="19" grpId="0" animBg="1"/>
      <p:bldP spid="20" grpId="0"/>
      <p:bldP spid="21" grpId="0" animBg="1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2707-D70C-DF46-8E55-7DE438D9F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git</a:t>
            </a:r>
            <a:r>
              <a:rPr lang="sv-SE" dirty="0"/>
              <a:t> stores </a:t>
            </a:r>
            <a:r>
              <a:rPr lang="sv-SE" dirty="0" err="1"/>
              <a:t>files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AE6739-8C1F-1646-AF91-C77A469C1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2348880"/>
            <a:ext cx="6350000" cy="2832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89605A-FD4B-5B40-AB83-F2FD03053886}"/>
              </a:ext>
            </a:extLst>
          </p:cNvPr>
          <p:cNvSpPr txBox="1"/>
          <p:nvPr/>
        </p:nvSpPr>
        <p:spPr>
          <a:xfrm>
            <a:off x="1389038" y="5199236"/>
            <a:ext cx="2563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>
                <a:solidFill>
                  <a:schemeClr val="bg1"/>
                </a:solidFill>
                <a:latin typeface="Interstate Light" pitchFamily="50" charset="0"/>
              </a:rPr>
              <a:t>Pro Git </a:t>
            </a:r>
            <a:r>
              <a:rPr lang="sv-SE" sz="1000" dirty="0" err="1">
                <a:solidFill>
                  <a:schemeClr val="bg1"/>
                </a:solidFill>
                <a:latin typeface="Interstate Light" pitchFamily="50" charset="0"/>
              </a:rPr>
              <a:t>book</a:t>
            </a:r>
            <a:r>
              <a:rPr lang="sv-SE" sz="1000" dirty="0">
                <a:solidFill>
                  <a:schemeClr val="bg1"/>
                </a:solidFill>
                <a:latin typeface="Interstate Light" pitchFamily="50" charset="0"/>
              </a:rPr>
              <a:t> </a:t>
            </a:r>
            <a:r>
              <a:rPr lang="sv-SE" sz="1000" dirty="0" err="1">
                <a:solidFill>
                  <a:schemeClr val="bg1"/>
                </a:solidFill>
                <a:latin typeface="Interstate Light" pitchFamily="50" charset="0"/>
              </a:rPr>
              <a:t>https</a:t>
            </a:r>
            <a:r>
              <a:rPr lang="sv-SE" sz="1000" dirty="0">
                <a:solidFill>
                  <a:schemeClr val="bg1"/>
                </a:solidFill>
                <a:latin typeface="Interstate Light" pitchFamily="50" charset="0"/>
              </a:rPr>
              <a:t>://</a:t>
            </a:r>
            <a:r>
              <a:rPr lang="sv-SE" sz="1000" dirty="0" err="1">
                <a:solidFill>
                  <a:schemeClr val="bg1"/>
                </a:solidFill>
                <a:latin typeface="Interstate Light" pitchFamily="50" charset="0"/>
              </a:rPr>
              <a:t>git-scm.com</a:t>
            </a:r>
            <a:r>
              <a:rPr lang="sv-SE" sz="1000" dirty="0">
                <a:solidFill>
                  <a:schemeClr val="bg1"/>
                </a:solidFill>
                <a:latin typeface="Interstate Light" pitchFamily="50" charset="0"/>
              </a:rPr>
              <a:t>/</a:t>
            </a:r>
            <a:r>
              <a:rPr lang="sv-SE" sz="1000" dirty="0" err="1">
                <a:solidFill>
                  <a:schemeClr val="bg1"/>
                </a:solidFill>
                <a:latin typeface="Interstate Light" pitchFamily="50" charset="0"/>
              </a:rPr>
              <a:t>book</a:t>
            </a:r>
            <a:r>
              <a:rPr lang="sv-SE" sz="1000" dirty="0">
                <a:solidFill>
                  <a:schemeClr val="bg1"/>
                </a:solidFill>
                <a:latin typeface="Interstate Light" pitchFamily="50" charset="0"/>
              </a:rPr>
              <a:t>/en/v2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7D3D3E-C8E4-CC4A-85E7-FD99358E89C1}"/>
              </a:ext>
            </a:extLst>
          </p:cNvPr>
          <p:cNvSpPr txBox="1"/>
          <p:nvPr/>
        </p:nvSpPr>
        <p:spPr>
          <a:xfrm>
            <a:off x="1691680" y="1700808"/>
            <a:ext cx="399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Many</a:t>
            </a:r>
            <a:r>
              <a:rPr lang="sv-SE" dirty="0">
                <a:solidFill>
                  <a:schemeClr val="bg1"/>
                </a:solidFill>
                <a:latin typeface="Interstate Light" pitchFamily="50" charset="0"/>
              </a:rPr>
              <a:t> </a:t>
            </a:r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other</a:t>
            </a:r>
            <a:r>
              <a:rPr lang="sv-SE" dirty="0">
                <a:solidFill>
                  <a:schemeClr val="bg1"/>
                </a:solidFill>
                <a:latin typeface="Interstate Light" pitchFamily="50" charset="0"/>
              </a:rPr>
              <a:t> VCS store </a:t>
            </a:r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differences</a:t>
            </a:r>
            <a:r>
              <a:rPr lang="sv-SE" dirty="0">
                <a:solidFill>
                  <a:schemeClr val="bg1"/>
                </a:solidFill>
                <a:latin typeface="Interstate Light" pitchFamily="50" charset="0"/>
              </a:rPr>
              <a:t> </a:t>
            </a:r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of</a:t>
            </a:r>
            <a:r>
              <a:rPr lang="sv-SE" dirty="0">
                <a:solidFill>
                  <a:schemeClr val="bg1"/>
                </a:solidFill>
                <a:latin typeface="Interstate Light" pitchFamily="50" charset="0"/>
              </a:rPr>
              <a:t> </a:t>
            </a:r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files</a:t>
            </a:r>
            <a:endParaRPr lang="sv-SE" dirty="0">
              <a:solidFill>
                <a:schemeClr val="bg1"/>
              </a:solidFill>
              <a:latin typeface="Interstate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85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2707-D70C-DF46-8E55-7DE438D9F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git</a:t>
            </a:r>
            <a:r>
              <a:rPr lang="sv-SE" dirty="0"/>
              <a:t> stores </a:t>
            </a:r>
            <a:r>
              <a:rPr lang="sv-SE" dirty="0" err="1"/>
              <a:t>files</a:t>
            </a:r>
            <a:endParaRPr lang="sv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89605A-FD4B-5B40-AB83-F2FD03053886}"/>
              </a:ext>
            </a:extLst>
          </p:cNvPr>
          <p:cNvSpPr txBox="1"/>
          <p:nvPr/>
        </p:nvSpPr>
        <p:spPr>
          <a:xfrm>
            <a:off x="1389038" y="5199236"/>
            <a:ext cx="2563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>
                <a:solidFill>
                  <a:schemeClr val="bg1"/>
                </a:solidFill>
                <a:latin typeface="Interstate Light" pitchFamily="50" charset="0"/>
              </a:rPr>
              <a:t>Pro Git </a:t>
            </a:r>
            <a:r>
              <a:rPr lang="sv-SE" sz="1000" dirty="0" err="1">
                <a:solidFill>
                  <a:schemeClr val="bg1"/>
                </a:solidFill>
                <a:latin typeface="Interstate Light" pitchFamily="50" charset="0"/>
              </a:rPr>
              <a:t>book</a:t>
            </a:r>
            <a:r>
              <a:rPr lang="sv-SE" sz="1000" dirty="0">
                <a:solidFill>
                  <a:schemeClr val="bg1"/>
                </a:solidFill>
                <a:latin typeface="Interstate Light" pitchFamily="50" charset="0"/>
              </a:rPr>
              <a:t> </a:t>
            </a:r>
            <a:r>
              <a:rPr lang="sv-SE" sz="1000" dirty="0" err="1">
                <a:solidFill>
                  <a:schemeClr val="bg1"/>
                </a:solidFill>
                <a:latin typeface="Interstate Light" pitchFamily="50" charset="0"/>
              </a:rPr>
              <a:t>https</a:t>
            </a:r>
            <a:r>
              <a:rPr lang="sv-SE" sz="1000" dirty="0">
                <a:solidFill>
                  <a:schemeClr val="bg1"/>
                </a:solidFill>
                <a:latin typeface="Interstate Light" pitchFamily="50" charset="0"/>
              </a:rPr>
              <a:t>://</a:t>
            </a:r>
            <a:r>
              <a:rPr lang="sv-SE" sz="1000" dirty="0" err="1">
                <a:solidFill>
                  <a:schemeClr val="bg1"/>
                </a:solidFill>
                <a:latin typeface="Interstate Light" pitchFamily="50" charset="0"/>
              </a:rPr>
              <a:t>git-scm.com</a:t>
            </a:r>
            <a:r>
              <a:rPr lang="sv-SE" sz="1000" dirty="0">
                <a:solidFill>
                  <a:schemeClr val="bg1"/>
                </a:solidFill>
                <a:latin typeface="Interstate Light" pitchFamily="50" charset="0"/>
              </a:rPr>
              <a:t>/</a:t>
            </a:r>
            <a:r>
              <a:rPr lang="sv-SE" sz="1000" dirty="0" err="1">
                <a:solidFill>
                  <a:schemeClr val="bg1"/>
                </a:solidFill>
                <a:latin typeface="Interstate Light" pitchFamily="50" charset="0"/>
              </a:rPr>
              <a:t>book</a:t>
            </a:r>
            <a:r>
              <a:rPr lang="sv-SE" sz="1000" dirty="0">
                <a:solidFill>
                  <a:schemeClr val="bg1"/>
                </a:solidFill>
                <a:latin typeface="Interstate Light" pitchFamily="50" charset="0"/>
              </a:rPr>
              <a:t>/en/v2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7D3D3E-C8E4-CC4A-85E7-FD99358E89C1}"/>
              </a:ext>
            </a:extLst>
          </p:cNvPr>
          <p:cNvSpPr txBox="1"/>
          <p:nvPr/>
        </p:nvSpPr>
        <p:spPr>
          <a:xfrm>
            <a:off x="1691680" y="1700808"/>
            <a:ext cx="20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  <a:latin typeface="Interstate Light" pitchFamily="50" charset="0"/>
              </a:rPr>
              <a:t>Git stores snapshots</a:t>
            </a:r>
          </a:p>
        </p:txBody>
      </p:sp>
      <p:pic>
        <p:nvPicPr>
          <p:cNvPr id="1026" name="Picture 2" descr="https://git-scm.com/figures/18333fig0105-tn.png">
            <a:extLst>
              <a:ext uri="{FF2B5EF4-FFF2-40B4-BE49-F238E27FC236}">
                <a16:creationId xmlns:a16="http://schemas.microsoft.com/office/drawing/2014/main" id="{47B8A5A4-B68C-D14B-8E0D-8C6E2A3E9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2019300"/>
            <a:ext cx="63500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55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AC25-0ACD-2549-A9EF-D79FD0F90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What’s</a:t>
            </a:r>
            <a:r>
              <a:rPr lang="sv-SE" dirty="0"/>
              <a:t> in a </a:t>
            </a:r>
            <a:r>
              <a:rPr lang="sv-SE" dirty="0" err="1"/>
              <a:t>commit</a:t>
            </a:r>
            <a:endParaRPr lang="sv-S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20C0C6-ADCE-B447-8F40-BC06F47A7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sv-SE" dirty="0"/>
              <a:t>A </a:t>
            </a:r>
            <a:r>
              <a:rPr lang="sv-SE" dirty="0" err="1"/>
              <a:t>commit</a:t>
            </a:r>
            <a:r>
              <a:rPr lang="sv-SE" dirty="0"/>
              <a:t> </a:t>
            </a:r>
            <a:r>
              <a:rPr lang="sv-SE" dirty="0" err="1"/>
              <a:t>consists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things</a:t>
            </a:r>
            <a:r>
              <a:rPr lang="sv-SE" dirty="0"/>
              <a:t>:</a:t>
            </a:r>
          </a:p>
          <a:p>
            <a:pPr lvl="1"/>
            <a:r>
              <a:rPr lang="sv-SE" dirty="0"/>
              <a:t>A pointer to the snapshot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code</a:t>
            </a:r>
            <a:endParaRPr lang="sv-SE" dirty="0"/>
          </a:p>
          <a:p>
            <a:pPr lvl="1"/>
            <a:r>
              <a:rPr lang="sv-SE" dirty="0"/>
              <a:t>Pointers to </a:t>
            </a:r>
            <a:r>
              <a:rPr lang="sv-SE" dirty="0" err="1"/>
              <a:t>any</a:t>
            </a:r>
            <a:r>
              <a:rPr lang="sv-SE" dirty="0"/>
              <a:t> ”</a:t>
            </a:r>
            <a:r>
              <a:rPr lang="sv-SE" dirty="0" err="1"/>
              <a:t>parent</a:t>
            </a:r>
            <a:r>
              <a:rPr lang="sv-SE" dirty="0"/>
              <a:t>” </a:t>
            </a:r>
            <a:r>
              <a:rPr lang="sv-SE" dirty="0" err="1"/>
              <a:t>commits</a:t>
            </a:r>
            <a:endParaRPr lang="sv-SE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E18D4F0-321E-6942-9048-A09D55DD8373}"/>
              </a:ext>
            </a:extLst>
          </p:cNvPr>
          <p:cNvSpPr/>
          <p:nvPr/>
        </p:nvSpPr>
        <p:spPr>
          <a:xfrm>
            <a:off x="432048" y="3645024"/>
            <a:ext cx="2843808" cy="614612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73607-3694-254F-BBD2-F141489AA1D3}"/>
              </a:ext>
            </a:extLst>
          </p:cNvPr>
          <p:cNvSpPr txBox="1"/>
          <p:nvPr/>
        </p:nvSpPr>
        <p:spPr>
          <a:xfrm>
            <a:off x="560405" y="3767664"/>
            <a:ext cx="258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>
                <a:solidFill>
                  <a:schemeClr val="bg1"/>
                </a:solidFill>
                <a:latin typeface="Interstate Light" pitchFamily="50" charset="0"/>
              </a:rPr>
              <a:t>5971c226: </a:t>
            </a:r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Add</a:t>
            </a:r>
            <a:r>
              <a:rPr lang="sv-SE" dirty="0">
                <a:solidFill>
                  <a:schemeClr val="bg1"/>
                </a:solidFill>
                <a:latin typeface="Interstate Light" pitchFamily="50" charset="0"/>
              </a:rPr>
              <a:t> </a:t>
            </a:r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first</a:t>
            </a:r>
            <a:r>
              <a:rPr lang="sv-SE" dirty="0">
                <a:solidFill>
                  <a:schemeClr val="bg1"/>
                </a:solidFill>
                <a:latin typeface="Interstate Light" pitchFamily="50" charset="0"/>
              </a:rPr>
              <a:t> </a:t>
            </a:r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files</a:t>
            </a:r>
            <a:endParaRPr lang="sv-SE" dirty="0">
              <a:solidFill>
                <a:schemeClr val="bg1"/>
              </a:solidFill>
              <a:latin typeface="Interstate Light" pitchFamily="50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526CE01-6C69-E94C-A029-3593E20C7833}"/>
              </a:ext>
            </a:extLst>
          </p:cNvPr>
          <p:cNvSpPr/>
          <p:nvPr/>
        </p:nvSpPr>
        <p:spPr>
          <a:xfrm>
            <a:off x="4283968" y="3645024"/>
            <a:ext cx="1115616" cy="614612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snapshot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C373BEF-B906-4F4C-AA6A-DA994B8E4783}"/>
              </a:ext>
            </a:extLst>
          </p:cNvPr>
          <p:cNvSpPr/>
          <p:nvPr/>
        </p:nvSpPr>
        <p:spPr>
          <a:xfrm>
            <a:off x="427906" y="4849886"/>
            <a:ext cx="2843808" cy="614612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642A46-8C76-1144-8F17-1EE14039D1CD}"/>
              </a:ext>
            </a:extLst>
          </p:cNvPr>
          <p:cNvSpPr txBox="1"/>
          <p:nvPr/>
        </p:nvSpPr>
        <p:spPr>
          <a:xfrm>
            <a:off x="556263" y="4972526"/>
            <a:ext cx="258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>
                <a:solidFill>
                  <a:schemeClr val="bg1"/>
                </a:solidFill>
                <a:latin typeface="Interstate Light" pitchFamily="50" charset="0"/>
              </a:rPr>
              <a:t>61eb8561: </a:t>
            </a:r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Update</a:t>
            </a:r>
            <a:r>
              <a:rPr lang="sv-SE" dirty="0">
                <a:solidFill>
                  <a:schemeClr val="bg1"/>
                </a:solidFill>
                <a:latin typeface="Interstate Light" pitchFamily="50" charset="0"/>
              </a:rPr>
              <a:t> </a:t>
            </a:r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file</a:t>
            </a:r>
            <a:endParaRPr lang="sv-SE" dirty="0">
              <a:solidFill>
                <a:schemeClr val="bg1"/>
              </a:solidFill>
              <a:latin typeface="Interstate Light" pitchFamily="50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848F421-2D68-0946-BCA1-7693DC5AF348}"/>
              </a:ext>
            </a:extLst>
          </p:cNvPr>
          <p:cNvSpPr/>
          <p:nvPr/>
        </p:nvSpPr>
        <p:spPr>
          <a:xfrm>
            <a:off x="4279826" y="4849886"/>
            <a:ext cx="1115616" cy="614612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snapshot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BE3FAFC-1521-C842-9C8A-62AE20D12BA0}"/>
              </a:ext>
            </a:extLst>
          </p:cNvPr>
          <p:cNvSpPr/>
          <p:nvPr/>
        </p:nvSpPr>
        <p:spPr>
          <a:xfrm>
            <a:off x="432048" y="6054748"/>
            <a:ext cx="2843808" cy="614612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D607B-011E-BE45-BF00-64EA69D401A0}"/>
              </a:ext>
            </a:extLst>
          </p:cNvPr>
          <p:cNvSpPr txBox="1"/>
          <p:nvPr/>
        </p:nvSpPr>
        <p:spPr>
          <a:xfrm>
            <a:off x="560404" y="6177388"/>
            <a:ext cx="284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>
                <a:solidFill>
                  <a:schemeClr val="bg1"/>
                </a:solidFill>
                <a:latin typeface="Interstate Light" pitchFamily="50" charset="0"/>
              </a:rPr>
              <a:t>998aa403: </a:t>
            </a:r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Add</a:t>
            </a:r>
            <a:r>
              <a:rPr lang="sv-SE" dirty="0">
                <a:solidFill>
                  <a:schemeClr val="bg1"/>
                </a:solidFill>
                <a:latin typeface="Interstate Light" pitchFamily="50" charset="0"/>
              </a:rPr>
              <a:t> </a:t>
            </a:r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another</a:t>
            </a:r>
            <a:r>
              <a:rPr lang="sv-SE" dirty="0">
                <a:solidFill>
                  <a:schemeClr val="bg1"/>
                </a:solidFill>
                <a:latin typeface="Interstate Light" pitchFamily="50" charset="0"/>
              </a:rPr>
              <a:t> </a:t>
            </a:r>
            <a:r>
              <a:rPr lang="sv-SE" dirty="0" err="1">
                <a:solidFill>
                  <a:schemeClr val="bg1"/>
                </a:solidFill>
                <a:latin typeface="Interstate Light" pitchFamily="50" charset="0"/>
              </a:rPr>
              <a:t>file</a:t>
            </a:r>
            <a:endParaRPr lang="sv-SE" dirty="0">
              <a:solidFill>
                <a:schemeClr val="bg1"/>
              </a:solidFill>
              <a:latin typeface="Interstate Light" pitchFamily="50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19B342C-CF7B-4B44-A9F9-1E9956EEFF2A}"/>
              </a:ext>
            </a:extLst>
          </p:cNvPr>
          <p:cNvSpPr/>
          <p:nvPr/>
        </p:nvSpPr>
        <p:spPr>
          <a:xfrm>
            <a:off x="4283968" y="6054748"/>
            <a:ext cx="1115616" cy="614612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snapshot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9B9A8C-5B87-2047-A3BC-5A3E4949388C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275856" y="3952330"/>
            <a:ext cx="100811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B2D047-24F9-6146-8A70-320FC998CDB7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3271714" y="5157192"/>
            <a:ext cx="100811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CBB8D5-A7CD-B945-8767-3ED1AB50AB7B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3275856" y="6362054"/>
            <a:ext cx="100811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8E3258-BE09-9C47-BF89-45DCD98F2C32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1849810" y="4259636"/>
            <a:ext cx="4142" cy="59025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BE32FC9-E059-934B-ACC6-6BBD2D570781}"/>
              </a:ext>
            </a:extLst>
          </p:cNvPr>
          <p:cNvSpPr txBox="1"/>
          <p:nvPr/>
        </p:nvSpPr>
        <p:spPr>
          <a:xfrm>
            <a:off x="1835696" y="4437112"/>
            <a:ext cx="596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>
                <a:solidFill>
                  <a:schemeClr val="bg1"/>
                </a:solidFill>
                <a:latin typeface="Interstate Light" pitchFamily="50" charset="0"/>
              </a:rPr>
              <a:t>parent</a:t>
            </a:r>
            <a:endParaRPr lang="sv-SE" sz="1200" dirty="0">
              <a:solidFill>
                <a:schemeClr val="bg1"/>
              </a:solidFill>
              <a:latin typeface="Interstate Light" pitchFamily="50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6F8195-CE50-B64E-8441-CDC31BE60787}"/>
              </a:ext>
            </a:extLst>
          </p:cNvPr>
          <p:cNvCxnSpPr>
            <a:cxnSpLocks/>
          </p:cNvCxnSpPr>
          <p:nvPr/>
        </p:nvCxnSpPr>
        <p:spPr>
          <a:xfrm flipV="1">
            <a:off x="1849810" y="5464498"/>
            <a:ext cx="4142" cy="59025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2C6DB70-6554-0447-B354-BB6CC77D8809}"/>
              </a:ext>
            </a:extLst>
          </p:cNvPr>
          <p:cNvSpPr txBox="1"/>
          <p:nvPr/>
        </p:nvSpPr>
        <p:spPr>
          <a:xfrm>
            <a:off x="1835696" y="5641974"/>
            <a:ext cx="596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>
                <a:solidFill>
                  <a:schemeClr val="bg1"/>
                </a:solidFill>
                <a:latin typeface="Interstate Light" pitchFamily="50" charset="0"/>
              </a:rPr>
              <a:t>parent</a:t>
            </a:r>
            <a:endParaRPr lang="sv-SE" sz="1200" dirty="0">
              <a:solidFill>
                <a:schemeClr val="bg1"/>
              </a:solidFill>
              <a:latin typeface="Interstate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10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31DB2-6272-A146-8F5C-7A328058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branches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B03D6-3CFC-2949-9320-3AE168010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Branches</a:t>
            </a:r>
            <a:r>
              <a:rPr lang="sv-SE" dirty="0"/>
              <a:t> in </a:t>
            </a:r>
            <a:r>
              <a:rPr lang="sv-SE" dirty="0" err="1"/>
              <a:t>git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very</a:t>
            </a:r>
            <a:r>
              <a:rPr lang="sv-SE" dirty="0"/>
              <a:t> </a:t>
            </a:r>
            <a:r>
              <a:rPr lang="sv-SE" dirty="0" err="1"/>
              <a:t>light-weight</a:t>
            </a:r>
            <a:endParaRPr lang="sv-SE" dirty="0"/>
          </a:p>
          <a:p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many</a:t>
            </a:r>
            <a:r>
              <a:rPr lang="sv-SE" dirty="0"/>
              <a:t> </a:t>
            </a:r>
            <a:r>
              <a:rPr lang="sv-SE" dirty="0" err="1"/>
              <a:t>branches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2661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07CB-9621-6846-B0CD-3F5A98AB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working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branches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FADE0-DDB3-7B47-AD22-6906D794B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sv-SE" dirty="0" err="1"/>
              <a:t>use</a:t>
            </a:r>
            <a:r>
              <a:rPr lang="sv-SE" dirty="0"/>
              <a:t> the </a:t>
            </a:r>
            <a:r>
              <a:rPr lang="sv-SE" b="1" dirty="0"/>
              <a:t>master</a:t>
            </a:r>
            <a:r>
              <a:rPr lang="sv-SE" dirty="0"/>
              <a:t> </a:t>
            </a:r>
            <a:r>
              <a:rPr lang="sv-SE" dirty="0" err="1"/>
              <a:t>branch</a:t>
            </a:r>
            <a:r>
              <a:rPr lang="sv-SE" dirty="0"/>
              <a:t> for releases</a:t>
            </a:r>
          </a:p>
          <a:p>
            <a:r>
              <a:rPr lang="sv-SE" dirty="0" err="1"/>
              <a:t>any</a:t>
            </a:r>
            <a:r>
              <a:rPr lang="sv-SE" dirty="0"/>
              <a:t> new </a:t>
            </a:r>
            <a:r>
              <a:rPr lang="sv-SE" dirty="0" err="1"/>
              <a:t>development</a:t>
            </a:r>
            <a:r>
              <a:rPr lang="sv-SE" dirty="0"/>
              <a:t> is </a:t>
            </a:r>
            <a:r>
              <a:rPr lang="sv-SE" dirty="0" err="1"/>
              <a:t>done</a:t>
            </a:r>
            <a:r>
              <a:rPr lang="sv-SE" dirty="0"/>
              <a:t> in a new </a:t>
            </a:r>
            <a:r>
              <a:rPr lang="sv-SE" dirty="0" err="1"/>
              <a:t>branch</a:t>
            </a:r>
            <a:r>
              <a:rPr lang="sv-SE" dirty="0"/>
              <a:t>:</a:t>
            </a:r>
          </a:p>
          <a:p>
            <a:pPr lvl="1"/>
            <a:r>
              <a:rPr lang="sv-SE" dirty="0"/>
              <a:t>feature/support-new-</a:t>
            </a:r>
            <a:r>
              <a:rPr lang="sv-SE" dirty="0" err="1"/>
              <a:t>language</a:t>
            </a:r>
            <a:endParaRPr lang="sv-SE" dirty="0"/>
          </a:p>
          <a:p>
            <a:pPr lvl="1"/>
            <a:r>
              <a:rPr lang="sv-SE" dirty="0"/>
              <a:t>feature/</a:t>
            </a:r>
            <a:r>
              <a:rPr lang="sv-SE" dirty="0" err="1"/>
              <a:t>add</a:t>
            </a:r>
            <a:r>
              <a:rPr lang="sv-SE" dirty="0"/>
              <a:t>-</a:t>
            </a:r>
            <a:r>
              <a:rPr lang="sv-SE" dirty="0" err="1"/>
              <a:t>unit</a:t>
            </a:r>
            <a:r>
              <a:rPr lang="sv-SE" dirty="0"/>
              <a:t>-tests</a:t>
            </a:r>
          </a:p>
          <a:p>
            <a:pPr lvl="1"/>
            <a:r>
              <a:rPr lang="sv-SE" dirty="0" err="1"/>
              <a:t>bugfix</a:t>
            </a:r>
            <a:r>
              <a:rPr lang="sv-SE" dirty="0"/>
              <a:t>/1234-cannot-open-file</a:t>
            </a:r>
          </a:p>
          <a:p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development</a:t>
            </a:r>
            <a:r>
              <a:rPr lang="sv-SE" dirty="0"/>
              <a:t> is </a:t>
            </a:r>
            <a:r>
              <a:rPr lang="sv-SE" dirty="0" err="1"/>
              <a:t>done</a:t>
            </a:r>
            <a:r>
              <a:rPr lang="sv-SE" dirty="0"/>
              <a:t> the </a:t>
            </a:r>
            <a:r>
              <a:rPr lang="sv-SE" dirty="0" err="1"/>
              <a:t>branch</a:t>
            </a:r>
            <a:r>
              <a:rPr lang="sv-SE" dirty="0"/>
              <a:t> is </a:t>
            </a:r>
            <a:r>
              <a:rPr lang="sv-SE" dirty="0" err="1"/>
              <a:t>merged</a:t>
            </a:r>
            <a:r>
              <a:rPr lang="sv-SE" dirty="0"/>
              <a:t> </a:t>
            </a:r>
            <a:r>
              <a:rPr lang="sv-SE" dirty="0" err="1"/>
              <a:t>into</a:t>
            </a:r>
            <a:r>
              <a:rPr lang="sv-SE" dirty="0"/>
              <a:t> the </a:t>
            </a:r>
            <a:r>
              <a:rPr lang="sv-SE" b="1" dirty="0"/>
              <a:t>master</a:t>
            </a:r>
            <a:r>
              <a:rPr lang="sv-SE" dirty="0"/>
              <a:t> </a:t>
            </a:r>
            <a:r>
              <a:rPr lang="sv-SE" dirty="0" err="1"/>
              <a:t>branch</a:t>
            </a:r>
            <a:endParaRPr lang="sv-SE" dirty="0"/>
          </a:p>
          <a:p>
            <a:pPr marL="457200" lvl="1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61057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9EB4-9D44-974F-B6BC-B3E63F05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working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branches</a:t>
            </a:r>
            <a:r>
              <a:rPr lang="sv-SE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BDAEC-6DA2-0345-89C4-7CBF709F6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use</a:t>
            </a:r>
            <a:r>
              <a:rPr lang="sv-SE" dirty="0"/>
              <a:t> a </a:t>
            </a:r>
            <a:r>
              <a:rPr lang="sv-SE" b="1" dirty="0"/>
              <a:t>master</a:t>
            </a:r>
            <a:r>
              <a:rPr lang="sv-SE" dirty="0"/>
              <a:t> </a:t>
            </a:r>
            <a:r>
              <a:rPr lang="sv-SE" dirty="0" err="1"/>
              <a:t>branch</a:t>
            </a:r>
            <a:r>
              <a:rPr lang="sv-SE" dirty="0"/>
              <a:t> for releases</a:t>
            </a:r>
          </a:p>
          <a:p>
            <a:r>
              <a:rPr lang="sv-SE" dirty="0" err="1"/>
              <a:t>use</a:t>
            </a:r>
            <a:r>
              <a:rPr lang="sv-SE" dirty="0"/>
              <a:t> a </a:t>
            </a:r>
            <a:r>
              <a:rPr lang="sv-SE" b="1" dirty="0" err="1"/>
              <a:t>develop</a:t>
            </a:r>
            <a:r>
              <a:rPr lang="sv-SE" dirty="0"/>
              <a:t> </a:t>
            </a:r>
            <a:r>
              <a:rPr lang="sv-SE" dirty="0" err="1"/>
              <a:t>branch</a:t>
            </a:r>
            <a:r>
              <a:rPr lang="sv-SE" dirty="0"/>
              <a:t> for </a:t>
            </a:r>
            <a:r>
              <a:rPr lang="sv-SE" dirty="0" err="1"/>
              <a:t>ongoing</a:t>
            </a:r>
            <a:r>
              <a:rPr lang="sv-SE" dirty="0"/>
              <a:t> </a:t>
            </a:r>
            <a:r>
              <a:rPr lang="sv-SE" dirty="0" err="1"/>
              <a:t>work</a:t>
            </a:r>
            <a:endParaRPr lang="sv-SE" dirty="0"/>
          </a:p>
          <a:p>
            <a:r>
              <a:rPr lang="sv-SE" dirty="0"/>
              <a:t>still </a:t>
            </a:r>
            <a:r>
              <a:rPr lang="sv-SE" dirty="0" err="1"/>
              <a:t>use</a:t>
            </a:r>
            <a:r>
              <a:rPr lang="sv-SE" dirty="0"/>
              <a:t> feature- and bug-</a:t>
            </a:r>
            <a:r>
              <a:rPr lang="sv-SE" dirty="0" err="1"/>
              <a:t>branches</a:t>
            </a:r>
            <a:r>
              <a:rPr lang="sv-SE" dirty="0"/>
              <a:t> </a:t>
            </a:r>
            <a:r>
              <a:rPr lang="sv-SE" dirty="0" err="1"/>
              <a:t>starting</a:t>
            </a:r>
            <a:r>
              <a:rPr lang="sv-SE" dirty="0"/>
              <a:t> from </a:t>
            </a:r>
            <a:r>
              <a:rPr lang="sv-SE" b="1" dirty="0" err="1"/>
              <a:t>develop</a:t>
            </a:r>
            <a:r>
              <a:rPr lang="sv-SE" dirty="0"/>
              <a:t> and </a:t>
            </a:r>
            <a:r>
              <a:rPr lang="sv-SE" dirty="0" err="1"/>
              <a:t>merge</a:t>
            </a:r>
            <a:r>
              <a:rPr lang="sv-SE" dirty="0"/>
              <a:t> </a:t>
            </a:r>
            <a:r>
              <a:rPr lang="sv-SE" dirty="0" err="1"/>
              <a:t>them</a:t>
            </a:r>
            <a:r>
              <a:rPr lang="sv-SE" dirty="0"/>
              <a:t> back to </a:t>
            </a:r>
            <a:r>
              <a:rPr lang="sv-SE" b="1" dirty="0" err="1"/>
              <a:t>develop</a:t>
            </a:r>
            <a:r>
              <a:rPr lang="sv-SE" dirty="0"/>
              <a:t> </a:t>
            </a:r>
          </a:p>
          <a:p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b="1" dirty="0" err="1"/>
              <a:t>develop</a:t>
            </a:r>
            <a:r>
              <a:rPr lang="sv-SE" dirty="0"/>
              <a:t> is ready for release it is </a:t>
            </a:r>
            <a:r>
              <a:rPr lang="sv-SE" dirty="0" err="1"/>
              <a:t>merged</a:t>
            </a:r>
            <a:r>
              <a:rPr lang="sv-SE" dirty="0"/>
              <a:t> </a:t>
            </a:r>
            <a:r>
              <a:rPr lang="sv-SE" dirty="0" err="1"/>
              <a:t>into</a:t>
            </a:r>
            <a:r>
              <a:rPr lang="sv-SE" dirty="0"/>
              <a:t> </a:t>
            </a:r>
            <a:r>
              <a:rPr lang="sv-SE" b="1" dirty="0"/>
              <a:t>master</a:t>
            </a:r>
          </a:p>
          <a:p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approach it is </a:t>
            </a:r>
            <a:r>
              <a:rPr lang="sv-SE" dirty="0" err="1"/>
              <a:t>possible</a:t>
            </a:r>
            <a:r>
              <a:rPr lang="sv-SE" dirty="0"/>
              <a:t> to do </a:t>
            </a:r>
            <a:r>
              <a:rPr lang="sv-SE" dirty="0" err="1"/>
              <a:t>hotfixes</a:t>
            </a:r>
            <a:r>
              <a:rPr lang="sv-SE" dirty="0"/>
              <a:t> </a:t>
            </a:r>
            <a:r>
              <a:rPr lang="sv-SE" dirty="0" err="1"/>
              <a:t>directly</a:t>
            </a:r>
            <a:r>
              <a:rPr lang="sv-SE" dirty="0"/>
              <a:t> on </a:t>
            </a:r>
            <a:r>
              <a:rPr lang="sv-SE" b="1" dirty="0"/>
              <a:t>master</a:t>
            </a:r>
          </a:p>
          <a:p>
            <a:pPr marL="0" indent="0">
              <a:buNone/>
            </a:pP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44505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http://</a:t>
            </a:r>
            <a:r>
              <a:rPr lang="sv-SE" dirty="0" err="1"/>
              <a:t>git-school.github.io</a:t>
            </a:r>
            <a:r>
              <a:rPr lang="sv-SE" dirty="0"/>
              <a:t>/</a:t>
            </a:r>
            <a:r>
              <a:rPr lang="sv-SE" dirty="0" err="1"/>
              <a:t>visualizing-git</a:t>
            </a:r>
            <a:r>
              <a:rPr lang="sv-SE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14909423"/>
      </p:ext>
    </p:extLst>
  </p:cSld>
  <p:clrMapOvr>
    <a:masterClrMapping/>
  </p:clrMapOvr>
</p:sld>
</file>

<file path=ppt/theme/theme1.xml><?xml version="1.0" encoding="utf-8"?>
<a:theme xmlns:a="http://schemas.openxmlformats.org/drawingml/2006/main" name="Anpassad formgivning">
  <a:themeElements>
    <a:clrScheme name="Custom 3">
      <a:dk1>
        <a:sysClr val="windowText" lastClr="000000"/>
      </a:dk1>
      <a:lt1>
        <a:srgbClr val="FFFFFF"/>
      </a:lt1>
      <a:dk2>
        <a:srgbClr val="FFFFFF"/>
      </a:dk2>
      <a:lt2>
        <a:srgbClr val="FFFFFF"/>
      </a:lt2>
      <a:accent1>
        <a:srgbClr val="008BC3"/>
      </a:accent1>
      <a:accent2>
        <a:srgbClr val="4D4D4F"/>
      </a:accent2>
      <a:accent3>
        <a:srgbClr val="F68B1F"/>
      </a:accent3>
      <a:accent4>
        <a:srgbClr val="00AEF4"/>
      </a:accent4>
      <a:accent5>
        <a:srgbClr val="606063"/>
      </a:accent5>
      <a:accent6>
        <a:srgbClr val="FFAE27"/>
      </a:accent6>
      <a:hlink>
        <a:srgbClr val="C9EFFF"/>
      </a:hlink>
      <a:folHlink>
        <a:srgbClr val="C9E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Interstate Light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ll - svart [Read-Only]" id="{3145AEE3-C582-46BC-BD5B-D5EF9CE84BF3}" vid="{17A8F3BE-0FE7-4E94-8E5F-357FD2AFC897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A5B66F57EA0B54B8BDFC9FD77E7437A" ma:contentTypeVersion="4" ma:contentTypeDescription="Skapa ett nytt dokument." ma:contentTypeScope="" ma:versionID="6375e31576a2ff8f0c357d9a635e5ee5">
  <xsd:schema xmlns:xsd="http://www.w3.org/2001/XMLSchema" xmlns:xs="http://www.w3.org/2001/XMLSchema" xmlns:p="http://schemas.microsoft.com/office/2006/metadata/properties" xmlns:ns2="559e46f6-8f7d-4f4d-be41-68ad15212e36" xmlns:ns3="c2e14767-354c-4a72-becf-270062b3558c" targetNamespace="http://schemas.microsoft.com/office/2006/metadata/properties" ma:root="true" ma:fieldsID="7b72590e76ed36160e87c0339a794c4a" ns2:_="" ns3:_="">
    <xsd:import namespace="559e46f6-8f7d-4f4d-be41-68ad15212e36"/>
    <xsd:import namespace="c2e14767-354c-4a72-becf-270062b355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9e46f6-8f7d-4f4d-be41-68ad15212e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14767-354c-4a72-becf-270062b3558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38565C-9970-4116-BDA7-9527864CBAF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E4DDB96-8611-4C18-8F15-4D0CFD7E46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82E576-1F41-4C01-BA4B-BAEBE7C2E6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9e46f6-8f7d-4f4d-be41-68ad15212e36"/>
    <ds:schemaRef ds:uri="c2e14767-354c-4a72-becf-270062b355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472</Words>
  <Application>Microsoft Macintosh PowerPoint</Application>
  <PresentationFormat>On-screen Show (4:3)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Interstate Bold</vt:lpstr>
      <vt:lpstr>Interstate Light</vt:lpstr>
      <vt:lpstr>Anpassad formgivning</vt:lpstr>
      <vt:lpstr>Introduction to git</vt:lpstr>
      <vt:lpstr>Git Basics</vt:lpstr>
      <vt:lpstr>How git stores files</vt:lpstr>
      <vt:lpstr>How git stores files</vt:lpstr>
      <vt:lpstr>What’s in a commit</vt:lpstr>
      <vt:lpstr>branches</vt:lpstr>
      <vt:lpstr>working with branches</vt:lpstr>
      <vt:lpstr>working with branches 2</vt:lpstr>
      <vt:lpstr>Demo</vt:lpstr>
      <vt:lpstr>.gitignore</vt:lpstr>
      <vt:lpstr>git-credential-manager</vt:lpstr>
      <vt:lpstr>Hands-on lab</vt:lpstr>
      <vt:lpstr>Tips to avoid tough merge conflicts</vt:lpstr>
      <vt:lpstr>GUI clients</vt:lpstr>
      <vt:lpstr>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Henrik Ebbeskog</dc:creator>
  <cp:lastModifiedBy>Viktor Andersson</cp:lastModifiedBy>
  <cp:revision>24</cp:revision>
  <dcterms:created xsi:type="dcterms:W3CDTF">2015-01-26T10:55:10Z</dcterms:created>
  <dcterms:modified xsi:type="dcterms:W3CDTF">2019-03-21T10:00:49Z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0x0101000A5B66F57EA0B54B8BDFC9FD77E7437A</vt:lpwstr>
  </property>
</Properties>
</file>