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21"/>
  </p:notesMasterIdLst>
  <p:sldIdLst>
    <p:sldId id="256" r:id="rId5"/>
    <p:sldId id="271" r:id="rId6"/>
    <p:sldId id="261" r:id="rId7"/>
    <p:sldId id="262" r:id="rId8"/>
    <p:sldId id="263" r:id="rId9"/>
    <p:sldId id="266" r:id="rId10"/>
    <p:sldId id="267" r:id="rId11"/>
    <p:sldId id="269" r:id="rId12"/>
    <p:sldId id="270" r:id="rId13"/>
    <p:sldId id="257" r:id="rId14"/>
    <p:sldId id="264" r:id="rId15"/>
    <p:sldId id="265" r:id="rId16"/>
    <p:sldId id="258" r:id="rId17"/>
    <p:sldId id="268" r:id="rId18"/>
    <p:sldId id="260" r:id="rId19"/>
    <p:sldId id="259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62626"/>
    <a:srgbClr val="F68B1F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>
      <p:cViewPr varScale="1">
        <p:scale>
          <a:sx n="128" d="100"/>
          <a:sy n="128" d="100"/>
        </p:scale>
        <p:origin x="3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27FE6-A6CC-4CAC-8D6B-C7E2EC85FB52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777F5-F34A-46E6-AEE6-DF7FB83FC1E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653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457200" indent="-457200" algn="ctr">
              <a:buFontTx/>
              <a:buBlip>
                <a:blip r:embed="rId2"/>
              </a:buBlip>
              <a:defRPr b="0">
                <a:solidFill>
                  <a:srgbClr val="D9D9D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7" name="Picture 4" descr="http://www.activesolution.se/Static/Images/activeSolution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0" t="1" b="2800"/>
          <a:stretch/>
        </p:blipFill>
        <p:spPr bwMode="auto">
          <a:xfrm>
            <a:off x="395536" y="116632"/>
            <a:ext cx="122413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0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405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139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490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rgbClr val="D9D9D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36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2"/>
              </a:buBlip>
              <a:defRPr sz="2400"/>
            </a:lvl2pPr>
            <a:lvl3pPr marL="1143000" indent="-228600">
              <a:buFontTx/>
              <a:buBlip>
                <a:blip r:embed="rId2"/>
              </a:buBlip>
              <a:defRPr sz="2000"/>
            </a:lvl3pPr>
            <a:lvl4pPr marL="1600200" indent="-228600">
              <a:buFontTx/>
              <a:buBlip>
                <a:blip r:embed="rId2"/>
              </a:buBlip>
              <a:defRPr sz="1800"/>
            </a:lvl4pPr>
            <a:lvl5pPr marL="2057400" indent="-228600"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2"/>
              </a:buBlip>
              <a:defRPr sz="2400"/>
            </a:lvl2pPr>
            <a:lvl3pPr marL="1143000" indent="-228600">
              <a:buFontTx/>
              <a:buBlip>
                <a:blip r:embed="rId2"/>
              </a:buBlip>
              <a:defRPr sz="2000"/>
            </a:lvl3pPr>
            <a:lvl4pPr marL="1600200" indent="-228600">
              <a:buFontTx/>
              <a:buBlip>
                <a:blip r:embed="rId2"/>
              </a:buBlip>
              <a:defRPr sz="1800"/>
            </a:lvl4pPr>
            <a:lvl5pPr marL="2057400" indent="-228600"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93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18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18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304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337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76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4000">
                <a:solidFill>
                  <a:srgbClr val="F68B1F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112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rgbClr val="F68B1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91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7" descr="plus_utfallande.eps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26" y="4212000"/>
            <a:ext cx="2287940" cy="272001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02496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F68B1F"/>
          </a:solidFill>
          <a:latin typeface="Interstate Bold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2800" kern="1200">
          <a:solidFill>
            <a:srgbClr val="D9D9D9"/>
          </a:solidFill>
          <a:latin typeface="Interstate Bold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800" kern="1200">
          <a:solidFill>
            <a:srgbClr val="D9D9D9"/>
          </a:solidFill>
          <a:latin typeface="Interstate Light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rgbClr val="D9D9D9"/>
          </a:solidFill>
          <a:latin typeface="Interstate Light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>
          <a:solidFill>
            <a:srgbClr val="D9D9D9"/>
          </a:solidFill>
          <a:latin typeface="Interstate Light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>
          <a:solidFill>
            <a:srgbClr val="D9D9D9"/>
          </a:solidFill>
          <a:latin typeface="Interstate Ligh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ignore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Git-Credential-Manager-for-Window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fork.com/" TargetMode="External"/><Relationship Id="rId4" Type="http://schemas.openxmlformats.org/officeDocument/2006/relationships/hyperlink" Target="https://gitextensions.github.i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lodato.github.io/visual-git-guide/index-en.html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Git-Credential-Manager-for-Windows" TargetMode="External"/><Relationship Id="rId5" Type="http://schemas.openxmlformats.org/officeDocument/2006/relationships/hyperlink" Target="https://gitignore.io/" TargetMode="External"/><Relationship Id="rId4" Type="http://schemas.openxmlformats.org/officeDocument/2006/relationships/hyperlink" Target="http://think-like-a-git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git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Viktor Andersson</a:t>
            </a:r>
          </a:p>
          <a:p>
            <a:r>
              <a:rPr lang="sv-SE" dirty="0" err="1"/>
              <a:t>viktor.andersson@activesolution.se</a:t>
            </a:r>
            <a:r>
              <a:rPr lang="sv-S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22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90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4405-A342-8A46-B0CD-4DBDCACC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.</a:t>
            </a:r>
            <a:r>
              <a:rPr lang="sv-SE" dirty="0" err="1"/>
              <a:t>gitignore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559D-FEE1-CB4B-B7ED-7B57DBF0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.</a:t>
            </a:r>
            <a:r>
              <a:rPr lang="sv-SE" dirty="0" err="1"/>
              <a:t>gitignore</a:t>
            </a:r>
            <a:r>
              <a:rPr lang="sv-SE" dirty="0"/>
              <a:t> is a </a:t>
            </a:r>
            <a:r>
              <a:rPr lang="sv-SE" dirty="0" err="1"/>
              <a:t>file</a:t>
            </a:r>
            <a:r>
              <a:rPr lang="sv-SE" dirty="0"/>
              <a:t> in the </a:t>
            </a:r>
            <a:r>
              <a:rPr lang="sv-SE" dirty="0" err="1"/>
              <a:t>root</a:t>
            </a:r>
            <a:r>
              <a:rPr lang="sv-SE" dirty="0"/>
              <a:t>-folder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repository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tells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to </a:t>
            </a:r>
            <a:r>
              <a:rPr lang="sv-SE" dirty="0" err="1"/>
              <a:t>ignore</a:t>
            </a:r>
            <a:r>
              <a:rPr lang="sv-SE" dirty="0"/>
              <a:t>, 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binaries</a:t>
            </a:r>
            <a:r>
              <a:rPr lang="sv-SE" dirty="0"/>
              <a:t> and </a:t>
            </a:r>
            <a:r>
              <a:rPr lang="sv-SE" dirty="0" err="1"/>
              <a:t>executables</a:t>
            </a:r>
            <a:endParaRPr lang="sv-SE" dirty="0"/>
          </a:p>
          <a:p>
            <a:r>
              <a:rPr lang="sv-SE" dirty="0">
                <a:hlinkClick r:id="rId2"/>
              </a:rPr>
              <a:t>https://gitignore.io/</a:t>
            </a:r>
            <a:r>
              <a:rPr lang="sv-SE" dirty="0"/>
              <a:t> is a </a:t>
            </a:r>
            <a:r>
              <a:rPr lang="sv-SE" dirty="0" err="1"/>
              <a:t>good</a:t>
            </a:r>
            <a:r>
              <a:rPr lang="sv-SE" dirty="0"/>
              <a:t> source for a template to start </a:t>
            </a:r>
            <a:r>
              <a:rPr lang="sv-SE" dirty="0" err="1"/>
              <a:t>with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699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1C87-0B79-2D42-BC9A-D0284A9F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git</a:t>
            </a:r>
            <a:r>
              <a:rPr lang="sv-SE" dirty="0"/>
              <a:t>-</a:t>
            </a:r>
            <a:r>
              <a:rPr lang="sv-SE" dirty="0" err="1"/>
              <a:t>credential</a:t>
            </a:r>
            <a:r>
              <a:rPr lang="sv-SE" dirty="0"/>
              <a:t>-manager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3C78-4BA2-DA4C-B3AE-0CBF5CF3B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Provides</a:t>
            </a:r>
            <a:r>
              <a:rPr lang="sv-SE" dirty="0"/>
              <a:t> </a:t>
            </a:r>
            <a:r>
              <a:rPr lang="sv-SE" dirty="0" err="1"/>
              <a:t>secure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credentials</a:t>
            </a:r>
            <a:r>
              <a:rPr lang="sv-SE" dirty="0"/>
              <a:t> to </a:t>
            </a:r>
            <a:r>
              <a:rPr lang="sv-SE" dirty="0" err="1"/>
              <a:t>keep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from </a:t>
            </a:r>
            <a:r>
              <a:rPr lang="sv-SE" dirty="0" err="1"/>
              <a:t>asking</a:t>
            </a:r>
            <a:r>
              <a:rPr lang="sv-SE" dirty="0"/>
              <a:t> for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password</a:t>
            </a:r>
            <a:r>
              <a:rPr lang="sv-SE" dirty="0"/>
              <a:t> all the </a:t>
            </a:r>
            <a:r>
              <a:rPr lang="sv-SE" dirty="0" err="1"/>
              <a:t>time</a:t>
            </a:r>
            <a:endParaRPr lang="sv-SE" dirty="0"/>
          </a:p>
          <a:p>
            <a:r>
              <a:rPr lang="sv-SE" dirty="0"/>
              <a:t>If </a:t>
            </a:r>
            <a:r>
              <a:rPr lang="sv-SE" dirty="0" err="1"/>
              <a:t>it’s</a:t>
            </a:r>
            <a:r>
              <a:rPr lang="sv-SE" dirty="0"/>
              <a:t> not </a:t>
            </a:r>
            <a:r>
              <a:rPr lang="sv-SE" dirty="0" err="1"/>
              <a:t>installed</a:t>
            </a:r>
            <a:r>
              <a:rPr lang="sv-SE" dirty="0"/>
              <a:t> by default, </a:t>
            </a:r>
            <a:r>
              <a:rPr lang="sv-SE" dirty="0" err="1"/>
              <a:t>install</a:t>
            </a:r>
            <a:r>
              <a:rPr lang="sv-SE" dirty="0"/>
              <a:t> it from </a:t>
            </a:r>
            <a:r>
              <a:rPr lang="sv-SE" dirty="0">
                <a:hlinkClick r:id="rId2"/>
              </a:rPr>
              <a:t>https://github.com/Microsoft/Git-Credential-Manager-for-Windows</a:t>
            </a:r>
            <a:endParaRPr lang="sv-SE" dirty="0"/>
          </a:p>
          <a:p>
            <a:r>
              <a:rPr lang="sv-SE" dirty="0" err="1"/>
              <a:t>Activate</a:t>
            </a:r>
            <a:r>
              <a:rPr lang="sv-SE" dirty="0"/>
              <a:t> </a:t>
            </a:r>
            <a:r>
              <a:rPr lang="sv-SE" dirty="0" err="1"/>
              <a:t>caching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command</a:t>
            </a:r>
            <a:endParaRPr lang="sv-SE" dirty="0"/>
          </a:p>
          <a:p>
            <a:pPr marL="457200" lvl="1" indent="0">
              <a:buNone/>
            </a:pP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config</a:t>
            </a:r>
            <a:r>
              <a:rPr lang="sv-SE" dirty="0"/>
              <a:t> –global </a:t>
            </a:r>
            <a:r>
              <a:rPr lang="sv-SE" dirty="0" err="1"/>
              <a:t>credential.helper</a:t>
            </a:r>
            <a:r>
              <a:rPr lang="sv-SE" dirty="0"/>
              <a:t> cache</a:t>
            </a:r>
          </a:p>
          <a:p>
            <a:r>
              <a:rPr lang="sv-SE" dirty="0"/>
              <a:t>Stores the </a:t>
            </a:r>
            <a:r>
              <a:rPr lang="sv-SE" dirty="0" err="1"/>
              <a:t>credentials</a:t>
            </a:r>
            <a:r>
              <a:rPr lang="sv-SE" dirty="0"/>
              <a:t> in the Windows </a:t>
            </a:r>
            <a:r>
              <a:rPr lang="sv-SE" dirty="0" err="1"/>
              <a:t>Credential</a:t>
            </a:r>
            <a:r>
              <a:rPr lang="sv-SE" dirty="0"/>
              <a:t> Store</a:t>
            </a:r>
          </a:p>
        </p:txBody>
      </p:sp>
    </p:spTree>
    <p:extLst>
      <p:ext uri="{BB962C8B-B14F-4D97-AF65-F5344CB8AC3E}">
        <p14:creationId xmlns:p14="http://schemas.microsoft.com/office/powerpoint/2010/main" val="221710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E962-FAC7-474E-9F0D-A3631934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 </a:t>
            </a:r>
            <a:r>
              <a:rPr lang="sv-SE" dirty="0" err="1"/>
              <a:t>lab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B965-2AD5-BF4E-BBF1-D9BA81D2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Instructions</a:t>
            </a:r>
            <a:r>
              <a:rPr lang="sv-SE" dirty="0"/>
              <a:t>: </a:t>
            </a:r>
            <a:r>
              <a:rPr lang="sv-SE" sz="2400" dirty="0" err="1"/>
              <a:t>https</a:t>
            </a:r>
            <a:r>
              <a:rPr lang="sv-SE" sz="2400" dirty="0"/>
              <a:t>://</a:t>
            </a:r>
            <a:r>
              <a:rPr lang="sv-SE" sz="2400" dirty="0" err="1"/>
              <a:t>github.com</a:t>
            </a:r>
            <a:r>
              <a:rPr lang="sv-SE" sz="2400" dirty="0"/>
              <a:t>/</a:t>
            </a:r>
            <a:r>
              <a:rPr lang="sv-SE" sz="2400" dirty="0" err="1"/>
              <a:t>activesolution</a:t>
            </a:r>
            <a:r>
              <a:rPr lang="sv-SE" sz="2400" dirty="0"/>
              <a:t>/</a:t>
            </a:r>
            <a:r>
              <a:rPr lang="sv-SE" sz="2400" dirty="0" err="1"/>
              <a:t>introduction</a:t>
            </a:r>
            <a:r>
              <a:rPr lang="sv-SE" sz="2400" dirty="0"/>
              <a:t>-to-</a:t>
            </a:r>
            <a:r>
              <a:rPr lang="sv-SE" sz="2400" dirty="0" err="1"/>
              <a:t>git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708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474F-5C70-8746-BCBD-34A0F0AC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Tips to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tough</a:t>
            </a:r>
            <a:r>
              <a:rPr lang="sv-SE" dirty="0"/>
              <a:t> </a:t>
            </a:r>
            <a:r>
              <a:rPr lang="sv-SE" dirty="0" err="1"/>
              <a:t>merge</a:t>
            </a:r>
            <a:r>
              <a:rPr lang="sv-SE" dirty="0"/>
              <a:t> </a:t>
            </a:r>
            <a:r>
              <a:rPr lang="sv-SE" dirty="0" err="1"/>
              <a:t>conflicts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0D9D-E0F2-4742-927A-D0761EC8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/>
          <a:lstStyle/>
          <a:p>
            <a:r>
              <a:rPr lang="sv-SE" dirty="0" err="1"/>
              <a:t>Keep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commits</a:t>
            </a:r>
            <a:r>
              <a:rPr lang="sv-SE" dirty="0"/>
              <a:t> small and </a:t>
            </a:r>
            <a:r>
              <a:rPr lang="sv-SE" dirty="0" err="1"/>
              <a:t>commit</a:t>
            </a:r>
            <a:r>
              <a:rPr lang="sv-SE" dirty="0"/>
              <a:t> </a:t>
            </a:r>
            <a:r>
              <a:rPr lang="sv-SE" dirty="0" err="1"/>
              <a:t>often</a:t>
            </a:r>
            <a:endParaRPr lang="sv-SE" dirty="0"/>
          </a:p>
          <a:p>
            <a:r>
              <a:rPr lang="sv-SE" dirty="0"/>
              <a:t>No,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that</a:t>
            </a:r>
            <a:endParaRPr lang="sv-SE" dirty="0"/>
          </a:p>
          <a:p>
            <a:r>
              <a:rPr lang="sv-SE" dirty="0" err="1"/>
              <a:t>Don’t</a:t>
            </a:r>
            <a:r>
              <a:rPr lang="sv-SE" dirty="0"/>
              <a:t> be </a:t>
            </a:r>
            <a:r>
              <a:rPr lang="sv-SE" dirty="0" err="1"/>
              <a:t>afraid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branches</a:t>
            </a:r>
            <a:endParaRPr lang="sv-SE" dirty="0"/>
          </a:p>
          <a:p>
            <a:pPr lvl="1"/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experiment,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branch</a:t>
            </a:r>
            <a:endParaRPr lang="sv-SE" dirty="0"/>
          </a:p>
          <a:p>
            <a:r>
              <a:rPr lang="sv-SE" dirty="0"/>
              <a:t>Try to </a:t>
            </a:r>
            <a:r>
              <a:rPr lang="sv-SE" dirty="0" err="1"/>
              <a:t>avoid</a:t>
            </a:r>
            <a:r>
              <a:rPr lang="sv-SE" dirty="0"/>
              <a:t> long-</a:t>
            </a:r>
            <a:r>
              <a:rPr lang="sv-SE" dirty="0" err="1"/>
              <a:t>living</a:t>
            </a:r>
            <a:r>
              <a:rPr lang="sv-SE" dirty="0"/>
              <a:t> </a:t>
            </a:r>
            <a:r>
              <a:rPr lang="sv-SE" dirty="0" err="1"/>
              <a:t>branches</a:t>
            </a:r>
            <a:endParaRPr lang="sv-SE" dirty="0"/>
          </a:p>
          <a:p>
            <a:pPr lvl="1"/>
            <a:r>
              <a:rPr lang="sv-SE" dirty="0" err="1"/>
              <a:t>Keep</a:t>
            </a:r>
            <a:r>
              <a:rPr lang="sv-SE" dirty="0"/>
              <a:t> the </a:t>
            </a:r>
            <a:r>
              <a:rPr lang="sv-SE" dirty="0" err="1"/>
              <a:t>branch</a:t>
            </a:r>
            <a:r>
              <a:rPr lang="sv-SE" dirty="0"/>
              <a:t> up-to-date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parent</a:t>
            </a:r>
            <a:r>
              <a:rPr lang="sv-SE" dirty="0"/>
              <a:t> </a:t>
            </a:r>
            <a:r>
              <a:rPr lang="sv-SE" dirty="0" err="1"/>
              <a:t>branch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119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5440-5A64-7B40-8239-AB3C2472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GUI </a:t>
            </a:r>
            <a:r>
              <a:rPr lang="sv-SE" dirty="0" err="1"/>
              <a:t>clients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C3F7-BDF5-D543-B9D0-0D9FBC29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https://www.sourcetreeapp.com/</a:t>
            </a:r>
            <a:endParaRPr lang="sv-SE" dirty="0"/>
          </a:p>
          <a:p>
            <a:r>
              <a:rPr lang="sv-SE" dirty="0">
                <a:hlinkClick r:id="rId3"/>
              </a:rPr>
              <a:t>https://desktop.github.com/</a:t>
            </a:r>
            <a:endParaRPr lang="sv-SE" dirty="0"/>
          </a:p>
          <a:p>
            <a:r>
              <a:rPr lang="sv-SE" dirty="0">
                <a:hlinkClick r:id="rId4"/>
              </a:rPr>
              <a:t>https://gitextensions.github.io/</a:t>
            </a:r>
            <a:endParaRPr lang="sv-SE" dirty="0"/>
          </a:p>
          <a:p>
            <a:r>
              <a:rPr lang="sv-SE" dirty="0">
                <a:hlinkClick r:id="rId5"/>
              </a:rPr>
              <a:t>https://git-fork.com/</a:t>
            </a:r>
            <a:endParaRPr lang="sv-SE" dirty="0"/>
          </a:p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git-scm.com</a:t>
            </a:r>
            <a:r>
              <a:rPr lang="sv-SE" dirty="0"/>
              <a:t>/</a:t>
            </a:r>
            <a:r>
              <a:rPr lang="sv-SE" dirty="0" err="1"/>
              <a:t>downloads</a:t>
            </a:r>
            <a:r>
              <a:rPr lang="sv-SE" dirty="0"/>
              <a:t>/</a:t>
            </a:r>
            <a:r>
              <a:rPr lang="sv-SE" dirty="0" err="1"/>
              <a:t>guis</a:t>
            </a:r>
            <a:r>
              <a:rPr lang="sv-S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7573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8994-E741-8E46-AA15-1C3C8520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Useful</a:t>
            </a:r>
            <a:r>
              <a:rPr lang="sv-SE" dirty="0"/>
              <a:t> </a:t>
            </a:r>
            <a:r>
              <a:rPr lang="sv-SE" dirty="0" err="1"/>
              <a:t>links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FCF6-D2E6-984F-844D-ED0E5ECC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https://learngitbranching.js.org/</a:t>
            </a:r>
            <a:endParaRPr lang="sv-SE" dirty="0"/>
          </a:p>
          <a:p>
            <a:r>
              <a:rPr lang="sv-SE" dirty="0">
                <a:hlinkClick r:id="rId3"/>
              </a:rPr>
              <a:t>https://marklodato.github.io/visual-git-guide/index-en.html</a:t>
            </a:r>
            <a:endParaRPr lang="sv-SE" dirty="0"/>
          </a:p>
          <a:p>
            <a:r>
              <a:rPr lang="sv-SE" dirty="0">
                <a:hlinkClick r:id="rId4"/>
              </a:rPr>
              <a:t>http://think-like-a-git.net/</a:t>
            </a:r>
            <a:endParaRPr lang="sv-SE" dirty="0"/>
          </a:p>
          <a:p>
            <a:r>
              <a:rPr lang="sv-SE" dirty="0">
                <a:hlinkClick r:id="rId5"/>
              </a:rPr>
              <a:t>https://gitignore.io/</a:t>
            </a:r>
            <a:endParaRPr lang="sv-SE" dirty="0"/>
          </a:p>
          <a:p>
            <a:r>
              <a:rPr lang="sv-SE" dirty="0">
                <a:hlinkClick r:id="rId6"/>
              </a:rPr>
              <a:t>https://github.com/Microsoft/Git-Credential-Manager-for-Windows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365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FF24-F5B5-5345-AB75-B8DD7984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TFVC vs </a:t>
            </a:r>
            <a:r>
              <a:rPr lang="sv-SE" dirty="0" err="1"/>
              <a:t>git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073-27C9-7640-9983-AE61ACBF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/>
              <a:t>Centralised</a:t>
            </a:r>
            <a:r>
              <a:rPr lang="sv-SE" dirty="0"/>
              <a:t> version </a:t>
            </a:r>
            <a:r>
              <a:rPr lang="sv-SE" dirty="0" err="1"/>
              <a:t>control</a:t>
            </a:r>
            <a:endParaRPr lang="sv-SE" dirty="0"/>
          </a:p>
          <a:p>
            <a:pPr lvl="1"/>
            <a:r>
              <a:rPr lang="sv-SE" dirty="0"/>
              <a:t>A server has </a:t>
            </a:r>
            <a:r>
              <a:rPr lang="sv-SE" dirty="0" err="1"/>
              <a:t>control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repository</a:t>
            </a:r>
            <a:endParaRPr lang="sv-SE" dirty="0"/>
          </a:p>
          <a:p>
            <a:pPr lvl="1"/>
            <a:r>
              <a:rPr lang="sv-SE" dirty="0"/>
              <a:t>A </a:t>
            </a:r>
            <a:r>
              <a:rPr lang="sv-SE" dirty="0" err="1"/>
              <a:t>client</a:t>
            </a:r>
            <a:r>
              <a:rPr lang="sv-SE" dirty="0"/>
              <a:t> checks </a:t>
            </a:r>
            <a:r>
              <a:rPr lang="sv-SE" dirty="0" err="1"/>
              <a:t>out</a:t>
            </a:r>
            <a:r>
              <a:rPr lang="sv-SE" dirty="0"/>
              <a:t> a snapshot</a:t>
            </a:r>
          </a:p>
          <a:p>
            <a:pPr lvl="1"/>
            <a:r>
              <a:rPr lang="sv-SE" dirty="0"/>
              <a:t>A </a:t>
            </a:r>
            <a:r>
              <a:rPr lang="sv-SE"/>
              <a:t>client </a:t>
            </a:r>
            <a:r>
              <a:rPr lang="sv-SE" dirty="0" err="1"/>
              <a:t>can</a:t>
            </a:r>
            <a:r>
              <a:rPr lang="sv-SE" dirty="0"/>
              <a:t> ”lock” a </a:t>
            </a:r>
            <a:r>
              <a:rPr lang="sv-SE" dirty="0" err="1"/>
              <a:t>file</a:t>
            </a:r>
            <a:r>
              <a:rPr lang="sv-SE" dirty="0"/>
              <a:t> to </a:t>
            </a:r>
            <a:r>
              <a:rPr lang="sv-SE" dirty="0" err="1"/>
              <a:t>prevent</a:t>
            </a:r>
            <a:r>
              <a:rPr lang="sv-SE" dirty="0"/>
              <a:t> </a:t>
            </a:r>
            <a:r>
              <a:rPr lang="sv-SE" dirty="0" err="1"/>
              <a:t>anyone</a:t>
            </a:r>
            <a:r>
              <a:rPr lang="sv-SE" dirty="0"/>
              <a:t> </a:t>
            </a:r>
            <a:r>
              <a:rPr lang="sv-SE" dirty="0" err="1"/>
              <a:t>else</a:t>
            </a:r>
            <a:r>
              <a:rPr lang="sv-SE" dirty="0"/>
              <a:t> from </a:t>
            </a:r>
            <a:r>
              <a:rPr lang="sv-SE" dirty="0" err="1"/>
              <a:t>making</a:t>
            </a:r>
            <a:r>
              <a:rPr lang="sv-SE" dirty="0"/>
              <a:t> </a:t>
            </a:r>
            <a:r>
              <a:rPr lang="sv-SE" dirty="0" err="1"/>
              <a:t>changes</a:t>
            </a:r>
            <a:endParaRPr lang="sv-SE" dirty="0"/>
          </a:p>
          <a:p>
            <a:r>
              <a:rPr lang="sv-SE" dirty="0" err="1"/>
              <a:t>Distributed</a:t>
            </a:r>
            <a:r>
              <a:rPr lang="sv-SE" dirty="0"/>
              <a:t> version </a:t>
            </a:r>
            <a:r>
              <a:rPr lang="sv-SE" dirty="0" err="1"/>
              <a:t>control</a:t>
            </a:r>
            <a:endParaRPr lang="sv-SE" dirty="0"/>
          </a:p>
          <a:p>
            <a:pPr lvl="1"/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client</a:t>
            </a:r>
            <a:r>
              <a:rPr lang="sv-SE" dirty="0"/>
              <a:t> has the full </a:t>
            </a:r>
            <a:r>
              <a:rPr lang="sv-SE" dirty="0" err="1"/>
              <a:t>repository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computer</a:t>
            </a:r>
          </a:p>
          <a:p>
            <a:pPr lvl="1"/>
            <a:r>
              <a:rPr lang="sv-SE" dirty="0"/>
              <a:t>The </a:t>
            </a:r>
            <a:r>
              <a:rPr lang="sv-SE" dirty="0" err="1"/>
              <a:t>client</a:t>
            </a:r>
            <a:r>
              <a:rPr lang="sv-SE" dirty="0"/>
              <a:t> </a:t>
            </a:r>
            <a:r>
              <a:rPr lang="sv-SE" dirty="0" err="1"/>
              <a:t>pushes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changes</a:t>
            </a:r>
            <a:r>
              <a:rPr lang="sv-SE" dirty="0"/>
              <a:t> to a central </a:t>
            </a:r>
            <a:r>
              <a:rPr lang="sv-SE" dirty="0" err="1"/>
              <a:t>repository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986C9F-76B8-CB43-96A5-667E40700DE7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F68B1F"/>
                </a:solidFill>
                <a:latin typeface="Interstate Bold" pitchFamily="50" charset="0"/>
                <a:ea typeface="+mj-ea"/>
                <a:cs typeface="+mj-cs"/>
              </a:defRPr>
            </a:lvl1pPr>
          </a:lstStyle>
          <a:p>
            <a:r>
              <a:rPr lang="sv-SE" dirty="0" err="1"/>
              <a:t>Centralised</a:t>
            </a:r>
            <a:r>
              <a:rPr lang="sv-SE" dirty="0"/>
              <a:t> vs </a:t>
            </a:r>
            <a:r>
              <a:rPr lang="sv-SE" dirty="0" err="1"/>
              <a:t>Distributed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91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E9FE-2713-594B-8008-04387F60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Git Basics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96673-3421-FB4C-B96A-82716D4E3A10}"/>
              </a:ext>
            </a:extLst>
          </p:cNvPr>
          <p:cNvSpPr/>
          <p:nvPr/>
        </p:nvSpPr>
        <p:spPr>
          <a:xfrm>
            <a:off x="835022" y="5328716"/>
            <a:ext cx="266429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working</a:t>
            </a:r>
            <a:r>
              <a:rPr lang="sv-SE" dirty="0"/>
              <a:t> 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70FD9-C561-B844-B444-E066DC928068}"/>
              </a:ext>
            </a:extLst>
          </p:cNvPr>
          <p:cNvSpPr/>
          <p:nvPr/>
        </p:nvSpPr>
        <p:spPr>
          <a:xfrm>
            <a:off x="835022" y="3807420"/>
            <a:ext cx="26642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stage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721DB-2026-474C-86A3-12B5EA81F3DB}"/>
              </a:ext>
            </a:extLst>
          </p:cNvPr>
          <p:cNvSpPr/>
          <p:nvPr/>
        </p:nvSpPr>
        <p:spPr>
          <a:xfrm>
            <a:off x="835022" y="2223244"/>
            <a:ext cx="2664296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history</a:t>
            </a:r>
            <a:endParaRPr lang="sv-SE" dirty="0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92AC1CF-C26D-AF43-BB7A-88341DCD08D0}"/>
              </a:ext>
            </a:extLst>
          </p:cNvPr>
          <p:cNvSpPr/>
          <p:nvPr/>
        </p:nvSpPr>
        <p:spPr>
          <a:xfrm>
            <a:off x="1915142" y="4889163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A60573E9-6A73-0A43-93B1-EEF28053EE1B}"/>
              </a:ext>
            </a:extLst>
          </p:cNvPr>
          <p:cNvSpPr/>
          <p:nvPr/>
        </p:nvSpPr>
        <p:spPr>
          <a:xfrm>
            <a:off x="1915142" y="3375372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6AD0FE89-B4BA-A644-8DC8-EE55C341CDC7}"/>
              </a:ext>
            </a:extLst>
          </p:cNvPr>
          <p:cNvSpPr/>
          <p:nvPr/>
        </p:nvSpPr>
        <p:spPr>
          <a:xfrm rot="5400000" flipV="1">
            <a:off x="4529709" y="3964396"/>
            <a:ext cx="2521903" cy="2027175"/>
          </a:xfrm>
          <a:prstGeom prst="bentUpArrow">
            <a:avLst>
              <a:gd name="adj1" fmla="val 14334"/>
              <a:gd name="adj2" fmla="val 1650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35495-A8BF-7E41-88BA-5CD242C93E0D}"/>
              </a:ext>
            </a:extLst>
          </p:cNvPr>
          <p:cNvSpPr txBox="1"/>
          <p:nvPr/>
        </p:nvSpPr>
        <p:spPr>
          <a:xfrm>
            <a:off x="5392689" y="4403847"/>
            <a:ext cx="1034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clone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checkout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pull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fetch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19E86-D1CA-FD4E-A75F-5ABCD6FF0F54}"/>
              </a:ext>
            </a:extLst>
          </p:cNvPr>
          <p:cNvSpPr txBox="1"/>
          <p:nvPr/>
        </p:nvSpPr>
        <p:spPr>
          <a:xfrm>
            <a:off x="2275182" y="492427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add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13543-2D57-F948-B0F6-000BB33C0A84}"/>
              </a:ext>
            </a:extLst>
          </p:cNvPr>
          <p:cNvSpPr txBox="1"/>
          <p:nvPr/>
        </p:nvSpPr>
        <p:spPr>
          <a:xfrm>
            <a:off x="2363668" y="336616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commit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65B9E29-BDB5-0D44-8873-15E66CF1B242}"/>
              </a:ext>
            </a:extLst>
          </p:cNvPr>
          <p:cNvSpPr/>
          <p:nvPr/>
        </p:nvSpPr>
        <p:spPr>
          <a:xfrm>
            <a:off x="4283970" y="2348880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92689-427E-1546-9A28-70414394B855}"/>
              </a:ext>
            </a:extLst>
          </p:cNvPr>
          <p:cNvSpPr txBox="1"/>
          <p:nvPr/>
        </p:nvSpPr>
        <p:spPr>
          <a:xfrm>
            <a:off x="4301069" y="19481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push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3810362-E3F8-864C-B353-69618E5D3451}"/>
              </a:ext>
            </a:extLst>
          </p:cNvPr>
          <p:cNvSpPr/>
          <p:nvPr/>
        </p:nvSpPr>
        <p:spPr>
          <a:xfrm>
            <a:off x="474982" y="1564394"/>
            <a:ext cx="3384376" cy="505133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21DE5F-AD7E-4845-809A-D8104460A3A7}"/>
              </a:ext>
            </a:extLst>
          </p:cNvPr>
          <p:cNvSpPr/>
          <p:nvPr/>
        </p:nvSpPr>
        <p:spPr>
          <a:xfrm>
            <a:off x="5292080" y="1564394"/>
            <a:ext cx="3394720" cy="181097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D8D1FD-8EC9-6D4F-B3E5-2A0DDD66F3E0}"/>
              </a:ext>
            </a:extLst>
          </p:cNvPr>
          <p:cNvSpPr txBox="1"/>
          <p:nvPr/>
        </p:nvSpPr>
        <p:spPr>
          <a:xfrm>
            <a:off x="6023983" y="2285217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remote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repository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4F20F8-CACE-834B-991D-54D4F3BB0590}"/>
              </a:ext>
            </a:extLst>
          </p:cNvPr>
          <p:cNvSpPr txBox="1"/>
          <p:nvPr/>
        </p:nvSpPr>
        <p:spPr>
          <a:xfrm>
            <a:off x="1249631" y="1672525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local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repository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6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6" grpId="0"/>
      <p:bldP spid="17" grpId="0"/>
      <p:bldP spid="18" grpId="0"/>
      <p:bldP spid="19" grpId="0" animBg="1"/>
      <p:bldP spid="20" grpId="0"/>
      <p:bldP spid="21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2707-D70C-DF46-8E55-7DE438D9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stores </a:t>
            </a:r>
            <a:r>
              <a:rPr lang="sv-SE" dirty="0" err="1"/>
              <a:t>files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E6739-8C1F-1646-AF91-C77A469C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348880"/>
            <a:ext cx="6350000" cy="283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9605A-FD4B-5B40-AB83-F2FD03053886}"/>
              </a:ext>
            </a:extLst>
          </p:cNvPr>
          <p:cNvSpPr txBox="1"/>
          <p:nvPr/>
        </p:nvSpPr>
        <p:spPr>
          <a:xfrm>
            <a:off x="1389038" y="5199236"/>
            <a:ext cx="2563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Pro Git 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book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https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://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git-scm.com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/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book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/en/v2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D3D3E-C8E4-CC4A-85E7-FD99358E89C1}"/>
              </a:ext>
            </a:extLst>
          </p:cNvPr>
          <p:cNvSpPr txBox="1"/>
          <p:nvPr/>
        </p:nvSpPr>
        <p:spPr>
          <a:xfrm>
            <a:off x="1691680" y="1700808"/>
            <a:ext cx="399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Many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other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VCS store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differences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of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files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5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2707-D70C-DF46-8E55-7DE438D9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stores </a:t>
            </a:r>
            <a:r>
              <a:rPr lang="sv-SE" dirty="0" err="1"/>
              <a:t>files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9605A-FD4B-5B40-AB83-F2FD03053886}"/>
              </a:ext>
            </a:extLst>
          </p:cNvPr>
          <p:cNvSpPr txBox="1"/>
          <p:nvPr/>
        </p:nvSpPr>
        <p:spPr>
          <a:xfrm>
            <a:off x="1389038" y="5199236"/>
            <a:ext cx="2563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Pro Git 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book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https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://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git-scm.com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/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book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/en/v2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D3D3E-C8E4-CC4A-85E7-FD99358E89C1}"/>
              </a:ext>
            </a:extLst>
          </p:cNvPr>
          <p:cNvSpPr txBox="1"/>
          <p:nvPr/>
        </p:nvSpPr>
        <p:spPr>
          <a:xfrm>
            <a:off x="1691680" y="1700808"/>
            <a:ext cx="20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Git stores snapshots</a:t>
            </a:r>
          </a:p>
        </p:txBody>
      </p:sp>
      <p:pic>
        <p:nvPicPr>
          <p:cNvPr id="1026" name="Picture 2" descr="https://git-scm.com/figures/18333fig0105-tn.png">
            <a:extLst>
              <a:ext uri="{FF2B5EF4-FFF2-40B4-BE49-F238E27FC236}">
                <a16:creationId xmlns:a16="http://schemas.microsoft.com/office/drawing/2014/main" id="{47B8A5A4-B68C-D14B-8E0D-8C6E2A3E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019300"/>
            <a:ext cx="635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5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AC25-0ACD-2549-A9EF-D79FD0F9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What’s</a:t>
            </a:r>
            <a:r>
              <a:rPr lang="sv-SE" dirty="0"/>
              <a:t> in a </a:t>
            </a:r>
            <a:r>
              <a:rPr lang="sv-SE" dirty="0" err="1"/>
              <a:t>commit</a:t>
            </a:r>
            <a:endParaRPr lang="sv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0C0C6-ADCE-B447-8F40-BC06F47A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commit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A pointer to the snapshot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code</a:t>
            </a:r>
            <a:endParaRPr lang="sv-SE" dirty="0"/>
          </a:p>
          <a:p>
            <a:pPr lvl="1"/>
            <a:r>
              <a:rPr lang="sv-SE" dirty="0"/>
              <a:t>Pointers to </a:t>
            </a:r>
            <a:r>
              <a:rPr lang="sv-SE" dirty="0" err="1"/>
              <a:t>any</a:t>
            </a:r>
            <a:r>
              <a:rPr lang="sv-SE" dirty="0"/>
              <a:t> ”</a:t>
            </a:r>
            <a:r>
              <a:rPr lang="sv-SE" dirty="0" err="1"/>
              <a:t>parent</a:t>
            </a:r>
            <a:r>
              <a:rPr lang="sv-SE" dirty="0"/>
              <a:t>” </a:t>
            </a:r>
            <a:r>
              <a:rPr lang="sv-SE" dirty="0" err="1"/>
              <a:t>commits</a:t>
            </a:r>
            <a:endParaRPr lang="sv-S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18D4F0-321E-6942-9048-A09D55DD8373}"/>
              </a:ext>
            </a:extLst>
          </p:cNvPr>
          <p:cNvSpPr/>
          <p:nvPr/>
        </p:nvSpPr>
        <p:spPr>
          <a:xfrm>
            <a:off x="432048" y="3645024"/>
            <a:ext cx="2843808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73607-3694-254F-BBD2-F141489AA1D3}"/>
              </a:ext>
            </a:extLst>
          </p:cNvPr>
          <p:cNvSpPr txBox="1"/>
          <p:nvPr/>
        </p:nvSpPr>
        <p:spPr>
          <a:xfrm>
            <a:off x="560405" y="3767664"/>
            <a:ext cx="258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Interstate Light" pitchFamily="50" charset="0"/>
              </a:rPr>
              <a:t>5971c226: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Add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first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files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26CE01-6C69-E94C-A029-3593E20C7833}"/>
              </a:ext>
            </a:extLst>
          </p:cNvPr>
          <p:cNvSpPr/>
          <p:nvPr/>
        </p:nvSpPr>
        <p:spPr>
          <a:xfrm>
            <a:off x="4283968" y="3645024"/>
            <a:ext cx="1115616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snapshot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373BEF-B906-4F4C-AA6A-DA994B8E4783}"/>
              </a:ext>
            </a:extLst>
          </p:cNvPr>
          <p:cNvSpPr/>
          <p:nvPr/>
        </p:nvSpPr>
        <p:spPr>
          <a:xfrm>
            <a:off x="427906" y="4849886"/>
            <a:ext cx="2843808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42A46-8C76-1144-8F17-1EE14039D1CD}"/>
              </a:ext>
            </a:extLst>
          </p:cNvPr>
          <p:cNvSpPr txBox="1"/>
          <p:nvPr/>
        </p:nvSpPr>
        <p:spPr>
          <a:xfrm>
            <a:off x="556263" y="4972526"/>
            <a:ext cx="258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Interstate Light" pitchFamily="50" charset="0"/>
              </a:rPr>
              <a:t>61eb8561: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Update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file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48F421-2D68-0946-BCA1-7693DC5AF348}"/>
              </a:ext>
            </a:extLst>
          </p:cNvPr>
          <p:cNvSpPr/>
          <p:nvPr/>
        </p:nvSpPr>
        <p:spPr>
          <a:xfrm>
            <a:off x="4279826" y="4849886"/>
            <a:ext cx="1115616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snapshot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3FAFC-1521-C842-9C8A-62AE20D12BA0}"/>
              </a:ext>
            </a:extLst>
          </p:cNvPr>
          <p:cNvSpPr/>
          <p:nvPr/>
        </p:nvSpPr>
        <p:spPr>
          <a:xfrm>
            <a:off x="432048" y="6054748"/>
            <a:ext cx="2843808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D607B-011E-BE45-BF00-64EA69D401A0}"/>
              </a:ext>
            </a:extLst>
          </p:cNvPr>
          <p:cNvSpPr txBox="1"/>
          <p:nvPr/>
        </p:nvSpPr>
        <p:spPr>
          <a:xfrm>
            <a:off x="560404" y="6177388"/>
            <a:ext cx="284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Interstate Light" pitchFamily="50" charset="0"/>
              </a:rPr>
              <a:t>998aa403: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Add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another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file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19B342C-CF7B-4B44-A9F9-1E9956EEFF2A}"/>
              </a:ext>
            </a:extLst>
          </p:cNvPr>
          <p:cNvSpPr/>
          <p:nvPr/>
        </p:nvSpPr>
        <p:spPr>
          <a:xfrm>
            <a:off x="4283968" y="6054748"/>
            <a:ext cx="1115616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snapshot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B9A8C-5B87-2047-A3BC-5A3E4949388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75856" y="3952330"/>
            <a:ext cx="10081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B2D047-24F9-6146-8A70-320FC998CDB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3271714" y="5157192"/>
            <a:ext cx="10081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CBB8D5-A7CD-B945-8767-3ED1AB50AB7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275856" y="6362054"/>
            <a:ext cx="10081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E3258-BE09-9C47-BF89-45DCD98F2C32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849810" y="4259636"/>
            <a:ext cx="4142" cy="5902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E32FC9-E059-934B-ACC6-6BBD2D570781}"/>
              </a:ext>
            </a:extLst>
          </p:cNvPr>
          <p:cNvSpPr txBox="1"/>
          <p:nvPr/>
        </p:nvSpPr>
        <p:spPr>
          <a:xfrm>
            <a:off x="1835696" y="4437112"/>
            <a:ext cx="59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Interstate Light" pitchFamily="50" charset="0"/>
              </a:rPr>
              <a:t>parent</a:t>
            </a:r>
            <a:endParaRPr lang="sv-SE" sz="1200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6F8195-CE50-B64E-8441-CDC31BE60787}"/>
              </a:ext>
            </a:extLst>
          </p:cNvPr>
          <p:cNvCxnSpPr>
            <a:cxnSpLocks/>
          </p:cNvCxnSpPr>
          <p:nvPr/>
        </p:nvCxnSpPr>
        <p:spPr>
          <a:xfrm flipV="1">
            <a:off x="1849810" y="5464498"/>
            <a:ext cx="4142" cy="5902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C6DB70-6554-0447-B354-BB6CC77D8809}"/>
              </a:ext>
            </a:extLst>
          </p:cNvPr>
          <p:cNvSpPr txBox="1"/>
          <p:nvPr/>
        </p:nvSpPr>
        <p:spPr>
          <a:xfrm>
            <a:off x="1835696" y="5641974"/>
            <a:ext cx="59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Interstate Light" pitchFamily="50" charset="0"/>
              </a:rPr>
              <a:t>parent</a:t>
            </a:r>
            <a:endParaRPr lang="sv-SE" sz="1200" dirty="0">
              <a:solidFill>
                <a:schemeClr val="bg1"/>
              </a:solidFill>
              <a:latin typeface="Interstate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DB2-6272-A146-8F5C-7A32805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branches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03D6-3CFC-2949-9320-3AE16801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Branches</a:t>
            </a:r>
            <a:r>
              <a:rPr lang="sv-SE" dirty="0"/>
              <a:t> in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light-weight</a:t>
            </a:r>
            <a:endParaRPr lang="sv-SE" dirty="0"/>
          </a:p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branches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66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07CB-9621-6846-B0CD-3F5A98AB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branches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ADE0-DDB3-7B47-AD22-6906D794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b="1" dirty="0"/>
              <a:t>master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for releases</a:t>
            </a:r>
          </a:p>
          <a:p>
            <a:r>
              <a:rPr lang="sv-SE" dirty="0" err="1"/>
              <a:t>any</a:t>
            </a:r>
            <a:r>
              <a:rPr lang="sv-SE" dirty="0"/>
              <a:t> new </a:t>
            </a:r>
            <a:r>
              <a:rPr lang="sv-SE" dirty="0" err="1"/>
              <a:t>development</a:t>
            </a:r>
            <a:r>
              <a:rPr lang="sv-SE" dirty="0"/>
              <a:t> is </a:t>
            </a:r>
            <a:r>
              <a:rPr lang="sv-SE" dirty="0" err="1"/>
              <a:t>done</a:t>
            </a:r>
            <a:r>
              <a:rPr lang="sv-SE" dirty="0"/>
              <a:t> in a new </a:t>
            </a:r>
            <a:r>
              <a:rPr lang="sv-SE" dirty="0" err="1"/>
              <a:t>branch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feature/support-new-</a:t>
            </a:r>
            <a:r>
              <a:rPr lang="sv-SE" dirty="0" err="1"/>
              <a:t>language</a:t>
            </a:r>
            <a:endParaRPr lang="sv-SE" dirty="0"/>
          </a:p>
          <a:p>
            <a:pPr lvl="1"/>
            <a:r>
              <a:rPr lang="sv-SE" dirty="0"/>
              <a:t>feature/</a:t>
            </a:r>
            <a:r>
              <a:rPr lang="sv-SE" dirty="0" err="1"/>
              <a:t>add</a:t>
            </a:r>
            <a:r>
              <a:rPr lang="sv-SE" dirty="0"/>
              <a:t>-</a:t>
            </a:r>
            <a:r>
              <a:rPr lang="sv-SE" dirty="0" err="1"/>
              <a:t>unit</a:t>
            </a:r>
            <a:r>
              <a:rPr lang="sv-SE" dirty="0"/>
              <a:t>-tests</a:t>
            </a:r>
          </a:p>
          <a:p>
            <a:pPr lvl="1"/>
            <a:r>
              <a:rPr lang="sv-SE" dirty="0" err="1"/>
              <a:t>bugfix</a:t>
            </a:r>
            <a:r>
              <a:rPr lang="sv-SE" dirty="0"/>
              <a:t>/1234-cannot-open-file</a:t>
            </a:r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development</a:t>
            </a:r>
            <a:r>
              <a:rPr lang="sv-SE" dirty="0"/>
              <a:t> is </a:t>
            </a:r>
            <a:r>
              <a:rPr lang="sv-SE" dirty="0" err="1"/>
              <a:t>done</a:t>
            </a:r>
            <a:r>
              <a:rPr lang="sv-SE" dirty="0"/>
              <a:t> the </a:t>
            </a:r>
            <a:r>
              <a:rPr lang="sv-SE" dirty="0" err="1"/>
              <a:t>branch</a:t>
            </a:r>
            <a:r>
              <a:rPr lang="sv-SE" dirty="0"/>
              <a:t> is </a:t>
            </a:r>
            <a:r>
              <a:rPr lang="sv-SE" dirty="0" err="1"/>
              <a:t>merged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the </a:t>
            </a:r>
            <a:r>
              <a:rPr lang="sv-SE" b="1" dirty="0"/>
              <a:t>master</a:t>
            </a:r>
            <a:r>
              <a:rPr lang="sv-SE" dirty="0"/>
              <a:t> </a:t>
            </a:r>
            <a:r>
              <a:rPr lang="sv-SE" dirty="0" err="1"/>
              <a:t>branch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105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9EB4-9D44-974F-B6BC-B3E63F05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branches</a:t>
            </a:r>
            <a:r>
              <a:rPr lang="sv-SE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DAEC-6DA2-0345-89C4-7CBF709F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b="1" dirty="0"/>
              <a:t>master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for releases</a:t>
            </a:r>
          </a:p>
          <a:p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b="1" dirty="0" err="1"/>
              <a:t>develop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for </a:t>
            </a:r>
            <a:r>
              <a:rPr lang="sv-SE" dirty="0" err="1"/>
              <a:t>ongoing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r>
              <a:rPr lang="sv-SE" dirty="0"/>
              <a:t>still </a:t>
            </a:r>
            <a:r>
              <a:rPr lang="sv-SE" dirty="0" err="1"/>
              <a:t>use</a:t>
            </a:r>
            <a:r>
              <a:rPr lang="sv-SE" dirty="0"/>
              <a:t> feature- and bug-</a:t>
            </a:r>
            <a:r>
              <a:rPr lang="sv-SE" dirty="0" err="1"/>
              <a:t>branches</a:t>
            </a:r>
            <a:r>
              <a:rPr lang="sv-SE" dirty="0"/>
              <a:t> </a:t>
            </a:r>
            <a:r>
              <a:rPr lang="sv-SE" dirty="0" err="1"/>
              <a:t>starting</a:t>
            </a:r>
            <a:r>
              <a:rPr lang="sv-SE" dirty="0"/>
              <a:t> from </a:t>
            </a:r>
            <a:r>
              <a:rPr lang="sv-SE" b="1" dirty="0" err="1"/>
              <a:t>develop</a:t>
            </a:r>
            <a:r>
              <a:rPr lang="sv-SE" dirty="0"/>
              <a:t> and </a:t>
            </a:r>
            <a:r>
              <a:rPr lang="sv-SE" dirty="0" err="1"/>
              <a:t>merge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back to </a:t>
            </a:r>
            <a:r>
              <a:rPr lang="sv-SE" b="1" dirty="0" err="1"/>
              <a:t>develop</a:t>
            </a:r>
            <a:r>
              <a:rPr lang="sv-SE" dirty="0"/>
              <a:t> </a:t>
            </a:r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b="1" dirty="0" err="1"/>
              <a:t>develop</a:t>
            </a:r>
            <a:r>
              <a:rPr lang="sv-SE" dirty="0"/>
              <a:t> is ready for release it is </a:t>
            </a:r>
            <a:r>
              <a:rPr lang="sv-SE" dirty="0" err="1"/>
              <a:t>merged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b="1" dirty="0"/>
              <a:t>master</a:t>
            </a:r>
          </a:p>
          <a:p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approach it is </a:t>
            </a:r>
            <a:r>
              <a:rPr lang="sv-SE" dirty="0" err="1"/>
              <a:t>possible</a:t>
            </a:r>
            <a:r>
              <a:rPr lang="sv-SE" dirty="0"/>
              <a:t> to do </a:t>
            </a:r>
            <a:r>
              <a:rPr lang="sv-SE" dirty="0" err="1"/>
              <a:t>hotfixes</a:t>
            </a:r>
            <a:r>
              <a:rPr lang="sv-SE" dirty="0"/>
              <a:t> </a:t>
            </a:r>
            <a:r>
              <a:rPr lang="sv-SE" dirty="0" err="1"/>
              <a:t>directly</a:t>
            </a:r>
            <a:r>
              <a:rPr lang="sv-SE" dirty="0"/>
              <a:t> on </a:t>
            </a:r>
            <a:r>
              <a:rPr lang="sv-SE" b="1" dirty="0"/>
              <a:t>master</a:t>
            </a:r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44505720"/>
      </p:ext>
    </p:extLst>
  </p:cSld>
  <p:clrMapOvr>
    <a:masterClrMapping/>
  </p:clrMapOvr>
</p:sld>
</file>

<file path=ppt/theme/theme1.xml><?xml version="1.0" encoding="utf-8"?>
<a:theme xmlns:a="http://schemas.openxmlformats.org/drawingml/2006/main" name="Anpassad formgivning">
  <a:themeElements>
    <a:clrScheme name="Custom 3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08BC3"/>
      </a:accent1>
      <a:accent2>
        <a:srgbClr val="4D4D4F"/>
      </a:accent2>
      <a:accent3>
        <a:srgbClr val="F68B1F"/>
      </a:accent3>
      <a:accent4>
        <a:srgbClr val="00AEF4"/>
      </a:accent4>
      <a:accent5>
        <a:srgbClr val="606063"/>
      </a:accent5>
      <a:accent6>
        <a:srgbClr val="FFAE27"/>
      </a:accent6>
      <a:hlink>
        <a:srgbClr val="C9EFFF"/>
      </a:hlink>
      <a:folHlink>
        <a:srgbClr val="C9E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Interstate Light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l - svart [Read-Only]" id="{3145AEE3-C582-46BC-BD5B-D5EF9CE84BF3}" vid="{17A8F3BE-0FE7-4E94-8E5F-357FD2AFC89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A5B66F57EA0B54B8BDFC9FD77E7437A" ma:contentTypeVersion="4" ma:contentTypeDescription="Skapa ett nytt dokument." ma:contentTypeScope="" ma:versionID="6375e31576a2ff8f0c357d9a635e5ee5">
  <xsd:schema xmlns:xsd="http://www.w3.org/2001/XMLSchema" xmlns:xs="http://www.w3.org/2001/XMLSchema" xmlns:p="http://schemas.microsoft.com/office/2006/metadata/properties" xmlns:ns2="559e46f6-8f7d-4f4d-be41-68ad15212e36" xmlns:ns3="c2e14767-354c-4a72-becf-270062b3558c" targetNamespace="http://schemas.microsoft.com/office/2006/metadata/properties" ma:root="true" ma:fieldsID="7b72590e76ed36160e87c0339a794c4a" ns2:_="" ns3:_="">
    <xsd:import namespace="559e46f6-8f7d-4f4d-be41-68ad15212e36"/>
    <xsd:import namespace="c2e14767-354c-4a72-becf-270062b355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9e46f6-8f7d-4f4d-be41-68ad15212e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14767-354c-4a72-becf-270062b355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38565C-9970-4116-BDA7-9527864CBA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4DDB96-8611-4C18-8F15-4D0CFD7E46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82E576-1F41-4C01-BA4B-BAEBE7C2E6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9e46f6-8f7d-4f4d-be41-68ad15212e36"/>
    <ds:schemaRef ds:uri="c2e14767-354c-4a72-becf-270062b355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534</Words>
  <Application>Microsoft Macintosh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Interstate Bold</vt:lpstr>
      <vt:lpstr>Interstate Light</vt:lpstr>
      <vt:lpstr>Anpassad formgivning</vt:lpstr>
      <vt:lpstr>Introduction to git</vt:lpstr>
      <vt:lpstr>TFVC vs git</vt:lpstr>
      <vt:lpstr>Git Basics</vt:lpstr>
      <vt:lpstr>How git stores files</vt:lpstr>
      <vt:lpstr>How git stores files</vt:lpstr>
      <vt:lpstr>What’s in a commit</vt:lpstr>
      <vt:lpstr>branches</vt:lpstr>
      <vt:lpstr>working with branches</vt:lpstr>
      <vt:lpstr>working with branches 2</vt:lpstr>
      <vt:lpstr>Demo</vt:lpstr>
      <vt:lpstr>.gitignore</vt:lpstr>
      <vt:lpstr>git-credential-manager</vt:lpstr>
      <vt:lpstr>Hands-on lab</vt:lpstr>
      <vt:lpstr>Tips to avoid tough merge conflicts</vt:lpstr>
      <vt:lpstr>GUI clients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Ebbeskog</dc:creator>
  <cp:lastModifiedBy>Viktor Andersson</cp:lastModifiedBy>
  <cp:revision>29</cp:revision>
  <dcterms:created xsi:type="dcterms:W3CDTF">2015-01-26T10:55:10Z</dcterms:created>
  <dcterms:modified xsi:type="dcterms:W3CDTF">2019-03-25T07:23:41Z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0x0101000A5B66F57EA0B54B8BDFC9FD77E7437A</vt:lpwstr>
  </property>
</Properties>
</file>