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4"/>
  </p:notesMasterIdLst>
  <p:handoutMasterIdLst>
    <p:handoutMasterId r:id="rId25"/>
  </p:handoutMasterIdLst>
  <p:sldIdLst>
    <p:sldId id="262" r:id="rId2"/>
    <p:sldId id="266" r:id="rId3"/>
    <p:sldId id="272" r:id="rId4"/>
    <p:sldId id="273" r:id="rId5"/>
    <p:sldId id="275" r:id="rId6"/>
    <p:sldId id="283" r:id="rId7"/>
    <p:sldId id="284" r:id="rId8"/>
    <p:sldId id="279" r:id="rId9"/>
    <p:sldId id="280" r:id="rId10"/>
    <p:sldId id="281" r:id="rId11"/>
    <p:sldId id="282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85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5094-83D9-48FD-86B1-4BC9911387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13B2-D450-4DA0-A51F-91743BEB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6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5ED4-034C-4219-BA78-9A87208ECAD3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09367-A856-47AA-87A9-255A336A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09367-A856-47AA-87A9-255A336ACF0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85-B352-49FF-BD2B-C6275EE01B9C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D92C-D24C-40E7-BE3D-CC2D0BD9007D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F1E-5992-430A-A670-8754A7D2D340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3B66-83B3-42CF-A93C-2F44FF813C8B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7F4-DC2C-46A3-B6E3-D629E7A2E930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475-2C39-40A7-A78D-CF8FDE3E1B93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7EA6-5DA9-4EFA-8C2D-A4FB0B3915CB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86F7-D453-4795-9F94-854EEFA03DBC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39CE93-622C-490A-8904-BC96CEC93C70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1F4F-030D-4441-929C-181F50A12116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5AF4ED-8D4D-42D5-AA22-9624A19F7C3B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Ebook\Programming\java\tutorial\tutorial\getStarted\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etbeans.org/downloads/index.html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hlinkClick r:id="rId3"/>
              </a:rPr>
              <a:t>Getting Started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2133600"/>
            <a:ext cx="9409112" cy="3777622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Java Technology</a:t>
            </a:r>
          </a:p>
          <a:p>
            <a:r>
              <a:rPr lang="en-US" sz="4000" dirty="0" smtClean="0"/>
              <a:t>The "Hello World!"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CF3-1796-46CA-B8F7-982E061D395C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Creating Your First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Create an IDE </a:t>
            </a:r>
            <a:r>
              <a:rPr lang="en-US" sz="4000" dirty="0" smtClean="0"/>
              <a:t>project</a:t>
            </a:r>
          </a:p>
          <a:p>
            <a:r>
              <a:rPr lang="en-US" sz="4000" dirty="0"/>
              <a:t>Add code to the generated source </a:t>
            </a:r>
            <a:r>
              <a:rPr lang="en-US" sz="4000" dirty="0" smtClean="0"/>
              <a:t>file</a:t>
            </a:r>
          </a:p>
          <a:p>
            <a:r>
              <a:rPr lang="en-US" sz="4000" dirty="0"/>
              <a:t>Compile the source file into a .class </a:t>
            </a:r>
            <a:r>
              <a:rPr lang="en-US" sz="4000" dirty="0" smtClean="0"/>
              <a:t>file</a:t>
            </a:r>
          </a:p>
          <a:p>
            <a:r>
              <a:rPr lang="en-US" sz="4000" dirty="0"/>
              <a:t>Run the program</a:t>
            </a:r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0E17-EB4A-4F84-AA26-CD0937692144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6600" y="279400"/>
            <a:ext cx="11074400" cy="1752599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0" y="2031999"/>
            <a:ext cx="9534523" cy="4191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class </a:t>
            </a:r>
            <a:r>
              <a:rPr lang="en-US" sz="4000" dirty="0" err="1">
                <a:solidFill>
                  <a:srgbClr val="FF0000"/>
                </a:solidFill>
              </a:rPr>
              <a:t>HelloWorldApp</a:t>
            </a:r>
            <a:r>
              <a:rPr lang="en-US" sz="4000" dirty="0"/>
              <a:t> {</a:t>
            </a:r>
          </a:p>
          <a:p>
            <a:pPr marL="0" indent="0">
              <a:buNone/>
            </a:pPr>
            <a:r>
              <a:rPr lang="en-US" sz="4000" dirty="0"/>
              <a:t>    </a:t>
            </a:r>
            <a:r>
              <a:rPr lang="en-US" sz="4000" dirty="0">
                <a:solidFill>
                  <a:srgbClr val="00B0F0"/>
                </a:solidFill>
              </a:rPr>
              <a:t>public static void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main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00"/>
                </a:solidFill>
              </a:rPr>
              <a:t>String[] </a:t>
            </a:r>
            <a:r>
              <a:rPr lang="en-US" sz="4000" dirty="0" err="1">
                <a:solidFill>
                  <a:srgbClr val="FF0000"/>
                </a:solidFill>
              </a:rPr>
              <a:t>args</a:t>
            </a:r>
            <a:r>
              <a:rPr lang="en-US" sz="4000" dirty="0"/>
              <a:t>) </a:t>
            </a:r>
            <a:r>
              <a:rPr lang="en-US" sz="4000" dirty="0" smtClean="0"/>
              <a:t>{        			</a:t>
            </a:r>
            <a:r>
              <a:rPr lang="en-US" sz="4000" dirty="0" err="1" smtClean="0"/>
              <a:t>System.out.println</a:t>
            </a:r>
            <a:r>
              <a:rPr lang="en-US" sz="4000" dirty="0"/>
              <a:t>("Hello World!");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	// </a:t>
            </a:r>
            <a:r>
              <a:rPr lang="en-US" sz="4000" dirty="0"/>
              <a:t>Display the string.</a:t>
            </a:r>
          </a:p>
          <a:p>
            <a:pPr marL="0" indent="0">
              <a:buNone/>
            </a:pPr>
            <a:r>
              <a:rPr lang="en-US" sz="4000" dirty="0"/>
              <a:t>    }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CC59-A46C-4290-A3FC-65BBE99E10DA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Classes and </a:t>
            </a:r>
            <a:r>
              <a:rPr lang="en-US" sz="4000" dirty="0" smtClean="0"/>
              <a:t>Objects</a:t>
            </a:r>
          </a:p>
          <a:p>
            <a:pPr lvl="1"/>
            <a:r>
              <a:rPr lang="en-US" sz="4000" dirty="0" smtClean="0"/>
              <a:t>Methods</a:t>
            </a:r>
          </a:p>
          <a:p>
            <a:pPr lvl="1"/>
            <a:r>
              <a:rPr lang="en-US" sz="4000" dirty="0"/>
              <a:t>Variables and Data </a:t>
            </a:r>
            <a:r>
              <a:rPr lang="en-US" sz="4000" dirty="0" smtClean="0"/>
              <a:t>Types</a:t>
            </a:r>
          </a:p>
          <a:p>
            <a:pPr lvl="1"/>
            <a:r>
              <a:rPr lang="en-US" sz="4000" dirty="0"/>
              <a:t>Execution Flow of a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0A93-6AAB-400B-8E8C-32818AD0DE76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HelloWorldApp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helloWorldObject</a:t>
            </a:r>
            <a:r>
              <a:rPr lang="en-US" sz="3200" dirty="0" smtClean="0">
                <a:solidFill>
                  <a:schemeClr val="tx1"/>
                </a:solidFill>
              </a:rPr>
              <a:t> = new </a:t>
            </a:r>
            <a:r>
              <a:rPr lang="en-US" sz="3200" dirty="0" err="1" smtClean="0">
                <a:solidFill>
                  <a:schemeClr val="tx1"/>
                </a:solidFill>
              </a:rPr>
              <a:t>HelloWorldApp</a:t>
            </a:r>
            <a:r>
              <a:rPr lang="en-US" sz="3200" dirty="0" smtClean="0">
                <a:solidFill>
                  <a:schemeClr val="tx1"/>
                </a:solidFill>
              </a:rPr>
              <a:t>();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B88D-E32E-4F4A-8B4F-2B7497F06494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D77E-2C70-4A3F-BFE5-B3BBA75B5A64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57" y="355887"/>
            <a:ext cx="6825623" cy="59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001C-F89B-4B5D-8D4E-D43DA1F0564F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&lt;type&gt; &lt;name</a:t>
            </a:r>
            <a:r>
              <a:rPr lang="en-US" sz="4000" dirty="0" smtClean="0"/>
              <a:t>&gt;;</a:t>
            </a:r>
          </a:p>
          <a:p>
            <a:r>
              <a:rPr lang="en-US" sz="4000" dirty="0"/>
              <a:t>&lt;type&gt; &lt;name&gt; = &lt;value</a:t>
            </a:r>
            <a:r>
              <a:rPr lang="en-US" sz="4000" dirty="0" smtClean="0"/>
              <a:t>&gt;;</a:t>
            </a:r>
          </a:p>
          <a:p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myAge</a:t>
            </a:r>
            <a:r>
              <a:rPr lang="en-US" sz="4000" dirty="0" smtClean="0"/>
              <a:t> = 20;</a:t>
            </a:r>
          </a:p>
          <a:p>
            <a:r>
              <a:rPr lang="en-US" sz="4000" dirty="0"/>
              <a:t>Robot </a:t>
            </a:r>
            <a:r>
              <a:rPr lang="en-US" sz="4000" dirty="0" err="1" smtClean="0"/>
              <a:t>robot</a:t>
            </a:r>
            <a:r>
              <a:rPr lang="en-US" sz="4000" dirty="0" smtClean="0"/>
              <a:t> </a:t>
            </a:r>
            <a:r>
              <a:rPr lang="en-US" sz="4000" dirty="0"/>
              <a:t>= new Robot();</a:t>
            </a:r>
          </a:p>
        </p:txBody>
      </p:sp>
    </p:spTree>
    <p:extLst>
      <p:ext uri="{BB962C8B-B14F-4D97-AF65-F5344CB8AC3E}">
        <p14:creationId xmlns:p14="http://schemas.microsoft.com/office/powerpoint/2010/main" val="20454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 of a </a:t>
            </a:r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C657-7CF4-433A-8B8D-5E7CCD5A9BC5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8" y="1605892"/>
            <a:ext cx="12111828" cy="44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F618-EA72-442D-A1E8-E5DDECF23CE8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24656" y="1845734"/>
            <a:ext cx="11667344" cy="4023360"/>
          </a:xfrm>
        </p:spPr>
        <p:txBody>
          <a:bodyPr>
            <a:noAutofit/>
          </a:bodyPr>
          <a:lstStyle/>
          <a:p>
            <a:pPr lvl="1"/>
            <a:r>
              <a:rPr lang="en-US" sz="2600" dirty="0"/>
              <a:t>Assignment </a:t>
            </a:r>
            <a:r>
              <a:rPr lang="en-US" sz="2600" dirty="0" smtClean="0"/>
              <a:t>expressions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	</a:t>
            </a:r>
            <a:r>
              <a:rPr lang="en-US" sz="2600" dirty="0" err="1" smtClean="0"/>
              <a:t>myName</a:t>
            </a:r>
            <a:r>
              <a:rPr lang="en-US" sz="2600" dirty="0" smtClean="0"/>
              <a:t>=name </a:t>
            </a:r>
            <a:r>
              <a:rPr lang="en-US" sz="2600" dirty="0"/>
              <a:t>is an expression, while </a:t>
            </a:r>
            <a:r>
              <a:rPr lang="en-US" sz="2600" dirty="0" err="1"/>
              <a:t>myName</a:t>
            </a:r>
            <a:r>
              <a:rPr lang="en-US" sz="2600" dirty="0"/>
              <a:t>=name; is </a:t>
            </a:r>
            <a:r>
              <a:rPr lang="en-US" sz="2600" dirty="0" smtClean="0"/>
              <a:t>a statement</a:t>
            </a:r>
            <a:r>
              <a:rPr lang="en-US" sz="2600" dirty="0"/>
              <a:t>.</a:t>
            </a:r>
            <a:endParaRPr lang="en-US" sz="2600" dirty="0" smtClean="0"/>
          </a:p>
          <a:p>
            <a:pPr lvl="1"/>
            <a:r>
              <a:rPr lang="en-US" sz="2600" dirty="0"/>
              <a:t>Any use of ++ or </a:t>
            </a:r>
            <a:r>
              <a:rPr lang="en-US" sz="2600" dirty="0" smtClean="0"/>
              <a:t>– operators</a:t>
            </a:r>
          </a:p>
          <a:p>
            <a:pPr marL="566928" lvl="3" indent="0">
              <a:buNone/>
            </a:pPr>
            <a:r>
              <a:rPr lang="en-US" sz="2600" dirty="0" smtClean="0"/>
              <a:t>	++</a:t>
            </a:r>
            <a:r>
              <a:rPr lang="en-US" sz="2600" dirty="0" err="1"/>
              <a:t>nargs</a:t>
            </a:r>
            <a:r>
              <a:rPr lang="en-US" sz="2600" dirty="0"/>
              <a:t> is an expression, while ++</a:t>
            </a:r>
            <a:r>
              <a:rPr lang="en-US" sz="2600" dirty="0" err="1"/>
              <a:t>nargs</a:t>
            </a:r>
            <a:r>
              <a:rPr lang="en-US" sz="2600" dirty="0"/>
              <a:t>; is </a:t>
            </a:r>
            <a:r>
              <a:rPr lang="en-US" sz="2600" dirty="0" smtClean="0"/>
              <a:t>a statement</a:t>
            </a:r>
            <a:r>
              <a:rPr lang="en-US" sz="2600" dirty="0"/>
              <a:t>.</a:t>
            </a:r>
            <a:endParaRPr lang="en-US" sz="2600" dirty="0" smtClean="0"/>
          </a:p>
          <a:p>
            <a:pPr lvl="1"/>
            <a:r>
              <a:rPr lang="en-US" sz="2600" dirty="0"/>
              <a:t>Method calls</a:t>
            </a:r>
            <a:r>
              <a:rPr lang="en-US" sz="2600" dirty="0" smtClean="0"/>
              <a:t>:</a:t>
            </a:r>
          </a:p>
          <a:p>
            <a:pPr marL="201168" lvl="1" indent="0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robot.sayHelloTo</a:t>
            </a:r>
            <a:r>
              <a:rPr lang="en-US" sz="2600" dirty="0" smtClean="0"/>
              <a:t>(</a:t>
            </a:r>
            <a:r>
              <a:rPr lang="en-US" sz="2600" dirty="0" err="1" smtClean="0"/>
              <a:t>args</a:t>
            </a:r>
            <a:r>
              <a:rPr lang="en-US" sz="2600" dirty="0" smtClean="0"/>
              <a:t>[0</a:t>
            </a:r>
            <a:r>
              <a:rPr lang="en-US" sz="2600" dirty="0"/>
              <a:t>]) is an expression, </a:t>
            </a:r>
            <a:endParaRPr lang="en-US" sz="2600" dirty="0" smtClean="0"/>
          </a:p>
          <a:p>
            <a:pPr marL="201168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while </a:t>
            </a:r>
            <a:r>
              <a:rPr lang="en-US" sz="2600" dirty="0" err="1" smtClean="0"/>
              <a:t>robot.sayHelloTo</a:t>
            </a:r>
            <a:r>
              <a:rPr lang="en-US" sz="2600" dirty="0" smtClean="0"/>
              <a:t>(</a:t>
            </a:r>
            <a:r>
              <a:rPr lang="en-US" sz="2600" dirty="0" err="1" smtClean="0"/>
              <a:t>args</a:t>
            </a:r>
            <a:r>
              <a:rPr lang="en-US" sz="2600" dirty="0" smtClean="0"/>
              <a:t>[0</a:t>
            </a:r>
            <a:r>
              <a:rPr lang="en-US" sz="2600" dirty="0"/>
              <a:t>]); is a statement.</a:t>
            </a:r>
            <a:endParaRPr lang="en-US" sz="2600" dirty="0" smtClean="0"/>
          </a:p>
          <a:p>
            <a:pPr lvl="1"/>
            <a:r>
              <a:rPr lang="en-US" sz="2600" dirty="0"/>
              <a:t>Object creation </a:t>
            </a:r>
            <a:r>
              <a:rPr lang="en-US" sz="2600" dirty="0" smtClean="0"/>
              <a:t>expressions</a:t>
            </a:r>
          </a:p>
          <a:p>
            <a:pPr marL="201168" lvl="1" indent="0">
              <a:buNone/>
            </a:pPr>
            <a:r>
              <a:rPr lang="en-US" sz="2600" dirty="0" smtClean="0"/>
              <a:t>	robot=new </a:t>
            </a:r>
            <a:r>
              <a:rPr lang="en-US" sz="2600" dirty="0"/>
              <a:t>Robot() is an expression, </a:t>
            </a:r>
            <a:r>
              <a:rPr lang="en-US" sz="2600" dirty="0" smtClean="0"/>
              <a:t>while robot=new </a:t>
            </a:r>
            <a:r>
              <a:rPr lang="en-US" sz="2600" dirty="0"/>
              <a:t>Robot(); is a statement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652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E3E7-3960-42B5-8D41-7680AB5438FF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If, for, while, do while, switch case,…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88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4000" dirty="0" smtClean="0"/>
              <a:t>Encapsulation</a:t>
            </a:r>
          </a:p>
          <a:p>
            <a:pPr lvl="2"/>
            <a:r>
              <a:rPr lang="en-US" sz="4000" dirty="0" smtClean="0"/>
              <a:t>Inheritance</a:t>
            </a:r>
          </a:p>
          <a:p>
            <a:pPr lvl="2"/>
            <a:r>
              <a:rPr lang="en-US" sz="4000" dirty="0"/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4630-1637-40D2-AA71-DC7C3D29F161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>The Java Technology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628900"/>
            <a:ext cx="8911687" cy="32823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4000" dirty="0"/>
              <a:t>Platform </a:t>
            </a:r>
            <a:r>
              <a:rPr lang="en-US" sz="4000" dirty="0" smtClean="0"/>
              <a:t>Independence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Object-Oriented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AD4-B6BB-459B-B2FC-DF309EFAD6BF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BF7E-F155-4531-ADF8-EF6B0D8AD88F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Viết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Java </a:t>
            </a:r>
            <a:r>
              <a:rPr lang="en-US" sz="2800" dirty="0" err="1" smtClean="0"/>
              <a:t>chay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window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In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chữ</a:t>
            </a:r>
            <a:r>
              <a:rPr lang="en-US" sz="2800" dirty="0" smtClean="0"/>
              <a:t>: “</a:t>
            </a:r>
            <a:r>
              <a:rPr lang="en-US" sz="2800" dirty="0" err="1" smtClean="0"/>
              <a:t>Mời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tên</a:t>
            </a:r>
            <a:r>
              <a:rPr lang="en-US" sz="2800" dirty="0" smtClean="0"/>
              <a:t> :”</a:t>
            </a:r>
          </a:p>
          <a:p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phép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mình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.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xong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xuống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tục</a:t>
            </a:r>
            <a:r>
              <a:rPr lang="en-US" sz="2800" dirty="0" smtClean="0"/>
              <a:t> in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chữ</a:t>
            </a:r>
            <a:r>
              <a:rPr lang="en-US" sz="2800" dirty="0" smtClean="0"/>
              <a:t>: “Chao </a:t>
            </a:r>
            <a:r>
              <a:rPr lang="en-US" sz="2800" dirty="0" err="1" smtClean="0"/>
              <a:t>mung</a:t>
            </a:r>
            <a:r>
              <a:rPr lang="en-US" sz="2800" dirty="0" smtClean="0"/>
              <a:t> ” + </a:t>
            </a: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vừa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+ “ den </a:t>
            </a:r>
            <a:r>
              <a:rPr lang="en-US" sz="2800" dirty="0" err="1" smtClean="0"/>
              <a:t>voi</a:t>
            </a:r>
            <a:r>
              <a:rPr lang="en-US" sz="2800" dirty="0" smtClean="0"/>
              <a:t> </a:t>
            </a:r>
            <a:r>
              <a:rPr lang="en-US" sz="2800" dirty="0" err="1" smtClean="0"/>
              <a:t>chuong</a:t>
            </a:r>
            <a:r>
              <a:rPr lang="en-US" sz="2800" dirty="0" smtClean="0"/>
              <a:t> </a:t>
            </a:r>
            <a:r>
              <a:rPr lang="en-US" sz="2800" dirty="0" err="1" smtClean="0"/>
              <a:t>trinh</a:t>
            </a:r>
            <a:r>
              <a:rPr lang="en-US" sz="2800" dirty="0" smtClean="0"/>
              <a:t> Java </a:t>
            </a:r>
            <a:r>
              <a:rPr lang="en-US" sz="2800" dirty="0" err="1" smtClean="0"/>
              <a:t>dau</a:t>
            </a:r>
            <a:r>
              <a:rPr lang="en-US" sz="2800" dirty="0" smtClean="0"/>
              <a:t> </a:t>
            </a:r>
            <a:r>
              <a:rPr lang="en-US" sz="2800" dirty="0" err="1" smtClean="0"/>
              <a:t>tay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Active Study”.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thúc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2.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file .class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Chạy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file .bat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window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2052-0064-4986-B804-93CF278ABFA5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Viết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Java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in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0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dừng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4. </a:t>
            </a:r>
            <a:r>
              <a:rPr lang="en-US" sz="2800" dirty="0" err="1" smtClean="0"/>
              <a:t>Viết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Java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, </a:t>
            </a:r>
            <a:r>
              <a:rPr lang="en-US" sz="2800" dirty="0" err="1" smtClean="0"/>
              <a:t>tích</a:t>
            </a:r>
            <a:r>
              <a:rPr lang="en-US" sz="2800" dirty="0" smtClean="0"/>
              <a:t>,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. </a:t>
            </a: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chia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4846-A212-482F-AD03-184C90583594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igure showing MyProgram.java, compiler, MyProgram.class, Java VM, and My Program running on a comput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0685" y="1993901"/>
            <a:ext cx="8329615" cy="19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8C75-2F6D-438B-8EBD-7A46E30B06E1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Figure showing source code, compiler, and Java VM's for Win32, Solaris OS/Linux, and Mac 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1600" y="258670"/>
            <a:ext cx="5922309" cy="61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53E1-CF70-42B4-81D9-70C63632BEE9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the Java Technology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1701"/>
            <a:ext cx="10554574" cy="3687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Java technology is </a:t>
            </a:r>
            <a:r>
              <a:rPr lang="en-US" sz="4000" b="1" dirty="0" smtClean="0"/>
              <a:t>a </a:t>
            </a:r>
            <a:r>
              <a:rPr lang="en-US" sz="4000" b="1" dirty="0"/>
              <a:t>platform</a:t>
            </a:r>
            <a:r>
              <a:rPr lang="en-US" sz="4000" b="1" dirty="0" smtClean="0"/>
              <a:t>.</a:t>
            </a:r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endParaRPr lang="en-US" sz="4000" b="1" dirty="0"/>
          </a:p>
        </p:txBody>
      </p:sp>
      <p:pic>
        <p:nvPicPr>
          <p:cNvPr id="6146" name="Picture 2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2794000"/>
            <a:ext cx="71819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C5E-FF81-41FA-938C-144EAAF82524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JDK- JRE-JVM 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Java Development </a:t>
            </a:r>
            <a:r>
              <a:rPr lang="en-US" sz="4000" b="1" dirty="0"/>
              <a:t>Kit (JDK</a:t>
            </a:r>
            <a:r>
              <a:rPr lang="en-US" sz="4000" b="1" dirty="0" smtClean="0"/>
              <a:t>)</a:t>
            </a:r>
          </a:p>
          <a:p>
            <a:r>
              <a:rPr lang="en-US" sz="4000" b="1" dirty="0"/>
              <a:t>Java SE Runtime Environment</a:t>
            </a:r>
          </a:p>
          <a:p>
            <a:r>
              <a:rPr lang="en-US" sz="4000" b="1" dirty="0"/>
              <a:t>Java Virtual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AD88-CE76-4346-B875-18138F384B2C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5" name="Picture 3" descr="j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1" y="241300"/>
            <a:ext cx="9729789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FFE0-C1CC-4FEF-9BE6-F4AE35793E95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11" y="69850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The "Hello World!" Application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951829"/>
            <a:ext cx="99819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Your First Application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4000" dirty="0"/>
              <a:t>Continuing the Tutorial with the </a:t>
            </a:r>
            <a:r>
              <a:rPr lang="en-US" sz="4000" dirty="0" err="1"/>
              <a:t>NetBeans</a:t>
            </a:r>
            <a:r>
              <a:rPr lang="en-US" sz="4000" dirty="0"/>
              <a:t> IDE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2F8F-8EF7-472E-A16B-8367031E652E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Checklist 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The Java SE Development Kit </a:t>
            </a:r>
            <a:endParaRPr lang="en-US" sz="4000" dirty="0" smtClean="0"/>
          </a:p>
          <a:p>
            <a:pPr marL="457200" lvl="1" indent="0" algn="ctr">
              <a:buNone/>
            </a:pPr>
            <a:r>
              <a:rPr lang="en-US" sz="3600" dirty="0" smtClean="0">
                <a:hlinkClick r:id="rId2"/>
              </a:rPr>
              <a:t>Java </a:t>
            </a:r>
            <a:r>
              <a:rPr lang="en-US" sz="3600" dirty="0">
                <a:hlinkClick r:id="rId2"/>
              </a:rPr>
              <a:t>SE Downloads Index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4000" dirty="0"/>
              <a:t>The </a:t>
            </a:r>
            <a:r>
              <a:rPr lang="en-US" sz="4000" dirty="0" err="1"/>
              <a:t>NetBeans</a:t>
            </a:r>
            <a:r>
              <a:rPr lang="en-US" sz="4000" dirty="0"/>
              <a:t> </a:t>
            </a:r>
            <a:r>
              <a:rPr lang="en-US" sz="4000" dirty="0" smtClean="0"/>
              <a:t>IDE</a:t>
            </a:r>
          </a:p>
          <a:p>
            <a:pPr marL="0" indent="0" algn="ctr">
              <a:buNone/>
            </a:pPr>
            <a:r>
              <a:rPr lang="en-US" dirty="0" err="1" smtClean="0">
                <a:hlinkClick r:id="rId3"/>
              </a:rPr>
              <a:t>NetBeans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IDE Downloads Index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91C-8D11-4746-9AE2-4B6644D222BC}" type="datetime8">
              <a:rPr lang="en-US" smtClean="0"/>
              <a:t>6/26/2015 10:35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535</Words>
  <Application>Microsoft Office PowerPoint</Application>
  <PresentationFormat>Widescreen</PresentationFormat>
  <Paragraphs>118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Getting Started</vt:lpstr>
      <vt:lpstr> The Java Technology </vt:lpstr>
      <vt:lpstr>PowerPoint Presentation</vt:lpstr>
      <vt:lpstr>PowerPoint Presentation</vt:lpstr>
      <vt:lpstr>About the Java Technology </vt:lpstr>
      <vt:lpstr>JDK- JRE-JVM  ?</vt:lpstr>
      <vt:lpstr>PowerPoint Presentation</vt:lpstr>
      <vt:lpstr>The "Hello World!" Application</vt:lpstr>
      <vt:lpstr>Checklist </vt:lpstr>
      <vt:lpstr>Creating Your First Application</vt:lpstr>
      <vt:lpstr>PowerPoint Presentation</vt:lpstr>
      <vt:lpstr>Elements of a Java Program</vt:lpstr>
      <vt:lpstr>Classes and Objects</vt:lpstr>
      <vt:lpstr>Methods</vt:lpstr>
      <vt:lpstr>Variables and Data Types</vt:lpstr>
      <vt:lpstr>Execution Flow of a Program </vt:lpstr>
      <vt:lpstr>Statements</vt:lpstr>
      <vt:lpstr>Execution Flow Control</vt:lpstr>
      <vt:lpstr>Object-Oriented Programming</vt:lpstr>
      <vt:lpstr>NetBeans IDE</vt:lpstr>
      <vt:lpstr>Exercise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Giời thiệu khóa học</dc:title>
  <dc:creator>Tran Tan</dc:creator>
  <cp:lastModifiedBy>Tran Tan</cp:lastModifiedBy>
  <cp:revision>80</cp:revision>
  <dcterms:created xsi:type="dcterms:W3CDTF">2015-04-09T06:42:47Z</dcterms:created>
  <dcterms:modified xsi:type="dcterms:W3CDTF">2015-06-26T15:35:20Z</dcterms:modified>
</cp:coreProperties>
</file>